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313" r:id="rId5"/>
    <p:sldId id="351" r:id="rId6"/>
    <p:sldId id="354" r:id="rId7"/>
    <p:sldId id="355" r:id="rId8"/>
    <p:sldId id="374" r:id="rId9"/>
    <p:sldId id="356" r:id="rId10"/>
    <p:sldId id="357" r:id="rId11"/>
    <p:sldId id="358" r:id="rId12"/>
    <p:sldId id="353" r:id="rId13"/>
    <p:sldId id="363" r:id="rId14"/>
    <p:sldId id="360" r:id="rId15"/>
    <p:sldId id="375" r:id="rId16"/>
    <p:sldId id="376" r:id="rId17"/>
    <p:sldId id="361" r:id="rId18"/>
    <p:sldId id="352" r:id="rId19"/>
    <p:sldId id="366" r:id="rId20"/>
    <p:sldId id="373" r:id="rId21"/>
    <p:sldId id="372" r:id="rId22"/>
    <p:sldId id="371" r:id="rId23"/>
    <p:sldId id="370" r:id="rId24"/>
    <p:sldId id="377" r:id="rId25"/>
    <p:sldId id="369" r:id="rId26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89AE6C-0FF9-495C-88DF-1A74468A471A}">
          <p14:sldIdLst>
            <p14:sldId id="313"/>
            <p14:sldId id="351"/>
            <p14:sldId id="354"/>
            <p14:sldId id="355"/>
            <p14:sldId id="374"/>
            <p14:sldId id="356"/>
            <p14:sldId id="357"/>
            <p14:sldId id="358"/>
            <p14:sldId id="353"/>
            <p14:sldId id="363"/>
            <p14:sldId id="360"/>
            <p14:sldId id="375"/>
            <p14:sldId id="376"/>
            <p14:sldId id="361"/>
            <p14:sldId id="352"/>
            <p14:sldId id="366"/>
            <p14:sldId id="373"/>
            <p14:sldId id="372"/>
            <p14:sldId id="371"/>
            <p14:sldId id="370"/>
            <p14:sldId id="377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FFFFFF"/>
    <a:srgbClr val="DDDDDD"/>
    <a:srgbClr val="A50021"/>
    <a:srgbClr val="FF6600"/>
    <a:srgbClr val="0033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1366" autoAdjust="0"/>
  </p:normalViewPr>
  <p:slideViewPr>
    <p:cSldViewPr>
      <p:cViewPr varScale="1">
        <p:scale>
          <a:sx n="81" d="100"/>
          <a:sy n="81" d="100"/>
        </p:scale>
        <p:origin x="10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8D24-9582-4E4B-A99A-25615F16C338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A3760-E640-4460-8C1B-97FCF8CE6C7F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1E7C3-4F2E-4A98-8A96-FCBDB1C2E1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1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4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0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9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0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5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8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4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39624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enter presenter name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43001"/>
            <a:ext cx="8610600" cy="9906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8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36707/should-a-function-have-only-one-return-state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438400"/>
          </a:xfrm>
        </p:spPr>
        <p:txBody>
          <a:bodyPr/>
          <a:lstStyle/>
          <a:p>
            <a:r>
              <a:rPr lang="en-US" sz="7200" dirty="0"/>
              <a:t>Unit 10-JavaScript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Instructor: Brent Presley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a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/>
              <a:t>calling a function that doesn't return a value</a:t>
            </a:r>
            <a:endParaRPr lang="en-US" sz="2800" dirty="0"/>
          </a:p>
          <a:p>
            <a:pPr lvl="1"/>
            <a:r>
              <a:rPr lang="en-US" sz="2400"/>
              <a:t>funcName(argumentlist);</a:t>
            </a:r>
            <a:endParaRPr lang="en-US" sz="2400" dirty="0"/>
          </a:p>
          <a:p>
            <a:pPr lvl="1"/>
            <a:r>
              <a:rPr lang="en-US" sz="2400"/>
              <a:t>the argument list is optional if the function doesn't have parameters or if all parameters are optional</a:t>
            </a:r>
            <a:endParaRPr lang="en-US" sz="2400" dirty="0"/>
          </a:p>
          <a:p>
            <a:r>
              <a:rPr lang="en-US" sz="2800"/>
              <a:t>calling a function that does return a value</a:t>
            </a:r>
            <a:endParaRPr lang="en-US" sz="2800" dirty="0"/>
          </a:p>
          <a:p>
            <a:pPr marL="457200" lvl="1" indent="0">
              <a:buNone/>
            </a:pPr>
            <a:r>
              <a:rPr lang="en-US" sz="2400" i="1"/>
              <a:t>myVariable = funcName(argumentlist);</a:t>
            </a:r>
            <a:endParaRPr lang="en-US" sz="2400" i="1" dirty="0"/>
          </a:p>
          <a:p>
            <a:pPr lvl="1"/>
            <a:r>
              <a:rPr lang="en-US"/>
              <a:t>or</a:t>
            </a:r>
            <a:endParaRPr lang="en-US" dirty="0"/>
          </a:p>
          <a:p>
            <a:pPr marL="457200" lvl="1" indent="0">
              <a:buNone/>
            </a:pPr>
            <a:r>
              <a:rPr lang="en-US" sz="2400" i="1"/>
              <a:t>document.writeln("square rt is " + sqrt(myVariable));</a:t>
            </a:r>
            <a:endParaRPr lang="en-US" sz="2400" i="1" dirty="0"/>
          </a:p>
          <a:p>
            <a:pPr marL="457200" lvl="1" indent="0">
              <a:buNone/>
            </a:pPr>
            <a:r>
              <a:rPr lang="en-US" sz="2400">
                <a:solidFill>
                  <a:srgbClr val="00B050"/>
                </a:solidFill>
              </a:rPr>
              <a:t>//the function return value is used immediately, but not stored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a method to a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089367" cy="4419600"/>
          </a:xfrm>
        </p:spPr>
        <p:txBody>
          <a:bodyPr anchor="t"/>
          <a:lstStyle/>
          <a:p>
            <a:r>
              <a:rPr lang="en-US" sz="2400" dirty="0">
                <a:latin typeface="Arial" charset="0"/>
              </a:rPr>
              <a:t>Remember, in most languages a method is simply a function embedded in a class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The built-in JavaScript classes have many predefined methods</a:t>
            </a:r>
          </a:p>
          <a:p>
            <a:r>
              <a:rPr lang="en-US" sz="2000" dirty="0">
                <a:latin typeface="Arial" charset="0"/>
              </a:rPr>
              <a:t>However</a:t>
            </a:r>
            <a:r>
              <a:rPr lang="en-US" sz="2400" dirty="0">
                <a:latin typeface="Arial" charset="0"/>
              </a:rPr>
              <a:t>, you may want to define a new method and assign it to a class (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a prototype class</a:t>
            </a:r>
            <a:r>
              <a:rPr lang="en-US" sz="2400" dirty="0">
                <a:latin typeface="Arial" charset="0"/>
              </a:rPr>
              <a:t>)</a:t>
            </a:r>
          </a:p>
          <a:p>
            <a:r>
              <a:rPr lang="en-US" sz="2400">
                <a:latin typeface="Arial"/>
              </a:rPr>
              <a:t>defining a method for a built-in class is done using anonymous functions</a:t>
            </a:r>
            <a:endParaRPr lang="en-US" sz="2400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2490788"/>
            <a:ext cx="3860217" cy="23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/>
              <a:t>create an object method:</a:t>
            </a:r>
            <a:endParaRPr lang="en-US" dirty="0"/>
          </a:p>
          <a:p>
            <a:endParaRPr lang="en-US" dirty="0"/>
          </a:p>
          <a:p>
            <a:r>
              <a:rPr lang="en-US"/>
              <a:t>access the object method</a:t>
            </a:r>
            <a:endParaRPr lang="en-US" dirty="0"/>
          </a:p>
          <a:p>
            <a:endParaRPr lang="en-US" dirty="0"/>
          </a:p>
          <a:p>
            <a:r>
              <a:rPr lang="en-US"/>
              <a:t>you will describe fullName() as a method of the person object, and fullName as a property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803525"/>
            <a:ext cx="5727984" cy="457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0" y="3908425"/>
            <a:ext cx="5076330" cy="5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method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869137"/>
          </a:xfrm>
        </p:spPr>
        <p:txBody>
          <a:bodyPr anchor="t"/>
          <a:lstStyle/>
          <a:p>
            <a:r>
              <a:rPr lang="en-US"/>
              <a:t>changeName is the method here</a:t>
            </a:r>
            <a:endParaRPr lang="en-US" dirty="0"/>
          </a:p>
          <a:p>
            <a:pPr marL="457200" lvl="1" indent="0">
              <a:buNone/>
            </a:pPr>
            <a:r>
              <a:rPr lang="en-US"/>
              <a:t>to access:   myName.changeName("Alan");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31" y="3499080"/>
            <a:ext cx="7562713" cy="31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0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JStools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023323" cy="4419600"/>
          </a:xfrm>
        </p:spPr>
        <p:txBody>
          <a:bodyPr anchor="t"/>
          <a:lstStyle/>
          <a:p>
            <a:r>
              <a:rPr lang="en-US"/>
              <a:t>look at titlecase.js</a:t>
            </a:r>
            <a:endParaRPr lang="en-US" dirty="0"/>
          </a:p>
          <a:p>
            <a:pPr lvl="1"/>
            <a:r>
              <a:rPr lang="en-US"/>
              <a:t>view source, note prototype modification</a:t>
            </a:r>
            <a:endParaRPr lang="en-US" dirty="0"/>
          </a:p>
          <a:p>
            <a:r>
              <a:rPr lang="en-US" dirty="0">
                <a:latin typeface="Arial" charset="0"/>
              </a:rPr>
              <a:t>Defining a method for a built-in class is done using anonymous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473" y="1414463"/>
            <a:ext cx="3853702" cy="54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400" dirty="0">
                <a:latin typeface="Arial" charset="0"/>
              </a:rPr>
              <a:t>Replace </a:t>
            </a:r>
            <a:r>
              <a:rPr lang="en-US" sz="2400" dirty="0">
                <a:latin typeface="Courier New" charset="0"/>
              </a:rPr>
              <a:t>ClassName</a:t>
            </a:r>
            <a:r>
              <a:rPr lang="en-US" sz="2400" dirty="0">
                <a:latin typeface="Arial" charset="0"/>
              </a:rPr>
              <a:t> with the name of the class you’re adding to (Date, String, Math, etc.) </a:t>
            </a:r>
          </a:p>
          <a:p>
            <a:r>
              <a:rPr lang="en-US" sz="2400" dirty="0">
                <a:latin typeface="Courier New" charset="0"/>
              </a:rPr>
              <a:t>prototype</a:t>
            </a:r>
            <a:r>
              <a:rPr lang="en-US" sz="2400" dirty="0">
                <a:latin typeface="Arial" charset="0"/>
              </a:rPr>
              <a:t> is a required keyword</a:t>
            </a:r>
          </a:p>
          <a:p>
            <a:r>
              <a:rPr lang="en-US" sz="2400" dirty="0">
                <a:latin typeface="Arial" charset="0"/>
              </a:rPr>
              <a:t>Replace </a:t>
            </a:r>
            <a:r>
              <a:rPr lang="en-US" sz="2400" dirty="0">
                <a:latin typeface="Courier New" charset="0"/>
              </a:rPr>
              <a:t>methodName</a:t>
            </a:r>
            <a:r>
              <a:rPr lang="en-US" sz="2400" dirty="0">
                <a:latin typeface="Arial" charset="0"/>
              </a:rPr>
              <a:t> with the name of your choice</a:t>
            </a:r>
          </a:p>
          <a:p>
            <a:r>
              <a:rPr lang="en-US" sz="2400" dirty="0">
                <a:latin typeface="Arial" charset="0"/>
              </a:rPr>
              <a:t>As with functions, the parameter list is optional</a:t>
            </a:r>
          </a:p>
          <a:p>
            <a:r>
              <a:rPr lang="en-US" sz="2400" dirty="0">
                <a:latin typeface="Arial" charset="0"/>
              </a:rPr>
              <a:t>As with functions, the return value is optional, but many methods include one</a:t>
            </a:r>
          </a:p>
          <a:p>
            <a:r>
              <a:rPr lang="en-US" sz="2400" dirty="0">
                <a:latin typeface="Times New Roman" charset="0"/>
              </a:rPr>
              <a:t>Note the similarities between method declarations and function declarations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calling/invoking the method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547034" cy="4419600"/>
          </a:xfrm>
        </p:spPr>
        <p:txBody>
          <a:bodyPr anchor="t"/>
          <a:lstStyle/>
          <a:p>
            <a:r>
              <a:rPr lang="en-US" sz="1800" dirty="0">
                <a:latin typeface="Arial" charset="0"/>
              </a:rPr>
              <a:t>Unlike functions, methods must be invoked by first referencing the object you wish to apply the method to.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Courier New" charset="0"/>
              </a:rPr>
              <a:t>result = objName.methodName(argList);</a:t>
            </a:r>
            <a:r>
              <a:rPr lang="en-US" dirty="0">
                <a:latin typeface="Courier New" charset="0"/>
              </a:rPr>
              <a:t/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Courier New" charset="0"/>
              </a:rPr>
              <a:t>betterString = myString.toTitleCase();</a:t>
            </a:r>
            <a:r>
              <a:rPr lang="en-US" dirty="0">
                <a:latin typeface="Courier New" charset="0"/>
              </a:rPr>
              <a:t/>
            </a:r>
            <a:br>
              <a:rPr lang="en-US" dirty="0">
                <a:latin typeface="Courier New" charset="0"/>
              </a:rPr>
            </a:br>
            <a:endParaRPr lang="en-US" dirty="0">
              <a:latin typeface="Courier New" charset="0"/>
            </a:endParaRPr>
          </a:p>
          <a:p>
            <a:r>
              <a:rPr lang="en-US" sz="1800" dirty="0">
                <a:latin typeface="Arial" charset="0"/>
              </a:rPr>
              <a:t>The result variable assignment is not used when the method doesn’t return a value.</a:t>
            </a:r>
          </a:p>
          <a:p>
            <a:r>
              <a:rPr lang="en-US" sz="1800" dirty="0">
                <a:latin typeface="Arial" charset="0"/>
              </a:rPr>
              <a:t>The argList is optional based on the requirements of the method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4" t="35" r="6358" b="-35"/>
          <a:stretch>
            <a:fillRect/>
          </a:stretch>
        </p:blipFill>
        <p:spPr>
          <a:xfrm>
            <a:off x="5590615" y="2304410"/>
            <a:ext cx="3565686" cy="36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7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400" i="1" dirty="0">
                <a:latin typeface="Arial" charset="0"/>
              </a:rPr>
              <a:t>In the example, </a:t>
            </a:r>
            <a:endParaRPr lang="en-US" sz="2400" i="1" dirty="0">
              <a:latin typeface="Arial" charset="0"/>
            </a:endParaRPr>
          </a:p>
          <a:p>
            <a:r>
              <a:rPr lang="en-US" sz="2400" i="1" dirty="0">
                <a:latin typeface="Courier New" charset="0"/>
              </a:rPr>
              <a:t>myString</a:t>
            </a:r>
            <a:r>
              <a:rPr lang="en-US" sz="2400" i="1" dirty="0">
                <a:latin typeface="Arial" charset="0"/>
              </a:rPr>
              <a:t> is a String variable (an instance of the String class</a:t>
            </a:r>
          </a:p>
          <a:p>
            <a:r>
              <a:rPr lang="en-US" sz="2400" dirty="0">
                <a:latin typeface="Courier New" charset="0"/>
              </a:rPr>
              <a:t>TitleCase</a:t>
            </a:r>
            <a:r>
              <a:rPr lang="en-US" sz="2400" dirty="0">
                <a:latin typeface="Arial" charset="0"/>
              </a:rPr>
              <a:t> is the name of a method defined using the </a:t>
            </a:r>
            <a:r>
              <a:rPr lang="en-US" sz="2400" dirty="0">
                <a:latin typeface="Courier New" charset="0"/>
              </a:rPr>
              <a:t>prototype</a:t>
            </a:r>
            <a:r>
              <a:rPr lang="en-US" sz="2400" dirty="0">
                <a:latin typeface="Arial" charset="0"/>
              </a:rPr>
              <a:t> technique described above (it requires no arguments)</a:t>
            </a:r>
          </a:p>
          <a:p>
            <a:r>
              <a:rPr lang="en-US" sz="2400" dirty="0">
                <a:latin typeface="Courier New" charset="0"/>
              </a:rPr>
              <a:t>TitleCase</a:t>
            </a:r>
            <a:r>
              <a:rPr lang="en-US" sz="2400" dirty="0">
                <a:latin typeface="Times New Roman" charset="0"/>
              </a:rPr>
              <a:t> does return a value which is stored in another String variable named </a:t>
            </a:r>
            <a:r>
              <a:rPr lang="en-US" sz="2400" dirty="0">
                <a:latin typeface="Courier New" charset="0"/>
              </a:rPr>
              <a:t>betterString</a:t>
            </a:r>
            <a:r>
              <a:rPr lang="en-US" dirty="0">
                <a:latin typeface="Courier New" charset="0"/>
              </a:rPr>
              <a:t/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0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functions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000" i="1" dirty="0">
                <a:latin typeface="Arial" charset="0"/>
              </a:rPr>
              <a:t>Functions are often stored in JavaScript libraries</a:t>
            </a:r>
            <a:endParaRPr lang="en-US" sz="2000" i="1" dirty="0">
              <a:latin typeface="Arial" charset="0"/>
            </a:endParaRPr>
          </a:p>
          <a:p>
            <a:r>
              <a:rPr lang="en-US" sz="2000" i="1" dirty="0">
                <a:latin typeface="Arial" charset="0"/>
              </a:rPr>
              <a:t>Files containing nothing but JavaScript function(s), with js extension</a:t>
            </a:r>
          </a:p>
          <a:p>
            <a:r>
              <a:rPr lang="en-US" sz="2000" i="1" dirty="0">
                <a:latin typeface="Arial" charset="0"/>
              </a:rPr>
              <a:t>To import a library, making its functions available:</a:t>
            </a:r>
            <a:r>
              <a:rPr lang="en-US" i="1" dirty="0">
                <a:latin typeface="Arial" charset="0"/>
              </a:rPr>
              <a:t/>
            </a:r>
            <a:br>
              <a:rPr lang="en-US" i="1" dirty="0">
                <a:latin typeface="Arial" charset="0"/>
              </a:rPr>
            </a:br>
            <a:r>
              <a:rPr lang="en-US" sz="2000" i="1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/>
            </a:r>
            <a:br>
              <a:rPr lang="en-US" i="1" dirty="0">
                <a:latin typeface="Arial" charset="0"/>
              </a:rPr>
            </a:br>
            <a:r>
              <a:rPr lang="en-US" i="1" dirty="0">
                <a:latin typeface="Arial" charset="0"/>
              </a:rPr>
              <a:t/>
            </a:r>
            <a:br>
              <a:rPr lang="en-US" i="1" dirty="0">
                <a:latin typeface="Arial" charset="0"/>
              </a:rPr>
            </a:br>
            <a:endParaRPr lang="en-US" i="1" dirty="0">
              <a:latin typeface="Arial" charset="0"/>
            </a:endParaRPr>
          </a:p>
          <a:p>
            <a:r>
              <a:rPr lang="en-US" sz="2000" i="1" dirty="0">
                <a:latin typeface="Arial" charset="0"/>
              </a:rPr>
              <a:t>javascript </a:t>
            </a:r>
            <a:r>
              <a:rPr lang="en-US" sz="2000" dirty="0">
                <a:latin typeface="Arial" charset="0"/>
              </a:rPr>
              <a:t>is a folder within your website containing JavaScript libraries</a:t>
            </a:r>
          </a:p>
          <a:p>
            <a:pPr lvl="1"/>
            <a:r>
              <a:rPr lang="en-US" sz="1600" dirty="0">
                <a:latin typeface="Arial" charset="0"/>
              </a:rPr>
              <a:t>scripts is also used as the folder name</a:t>
            </a:r>
          </a:p>
          <a:p>
            <a:r>
              <a:rPr lang="en-US" sz="2000" dirty="0">
                <a:latin typeface="Times New Roman" charset="0"/>
              </a:rPr>
              <a:t>Note the end script </a:t>
            </a:r>
            <a:r>
              <a:rPr lang="en-US" sz="2000" dirty="0">
                <a:latin typeface="Courier New" charset="0"/>
              </a:rPr>
              <a:t>&lt;/script&gt;</a:t>
            </a:r>
            <a:r>
              <a:rPr lang="en-US" sz="2000" dirty="0">
                <a:latin typeface="Times New Roman" charset="0"/>
              </a:rPr>
              <a:t> tag is required even though no JavaScript is included between the tags</a:t>
            </a:r>
          </a:p>
          <a:p>
            <a:endParaRPr lang="en-US" sz="2000" dirty="0">
              <a:solidFill>
                <a:srgbClr val="7030A0"/>
              </a:solidFill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18" y="3606342"/>
            <a:ext cx="8881322" cy="5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0500" y="2163763"/>
            <a:ext cx="5238809" cy="4419600"/>
          </a:xfrm>
        </p:spPr>
        <p:txBody>
          <a:bodyPr anchor="t"/>
          <a:lstStyle/>
          <a:p>
            <a:r>
              <a:rPr lang="en-US" b="1" dirty="0">
                <a:latin typeface="Arial" charset="0"/>
              </a:rPr>
              <a:t>Global variables are variables defined outside of a function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These variables can be referenced by any function and any code not in a function</a:t>
            </a:r>
          </a:p>
          <a:p>
            <a:r>
              <a:rPr lang="en-US" dirty="0">
                <a:latin typeface="Arial" charset="0"/>
              </a:rPr>
              <a:t>Code can read or change the variable</a:t>
            </a:r>
          </a:p>
          <a:p>
            <a:r>
              <a:rPr lang="en-US" dirty="0">
                <a:latin typeface="Arial" charset="0"/>
              </a:rPr>
              <a:t>Use global variables sparingly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31" y="2293138"/>
            <a:ext cx="3875731" cy="23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/>
              <a:t>Anonymous functions</a:t>
            </a:r>
          </a:p>
          <a:p>
            <a:pPr lvl="1"/>
            <a:r>
              <a:rPr lang="en-US" dirty="0"/>
              <a:t>this is what our $ function is</a:t>
            </a:r>
          </a:p>
          <a:p>
            <a:pPr lvl="1"/>
            <a:r>
              <a:rPr lang="en-US" dirty="0"/>
              <a:t>they are given a name by assigning them to a variable</a:t>
            </a:r>
          </a:p>
          <a:p>
            <a:pPr lvl="1"/>
            <a:r>
              <a:rPr lang="en-US" dirty="0"/>
              <a:t>var calc = function{...}</a:t>
            </a:r>
          </a:p>
          <a:p>
            <a:pPr lvl="1"/>
            <a:endParaRPr lang="en-US" dirty="0"/>
          </a:p>
        </p:txBody>
      </p:sp>
      <p:pic>
        <p:nvPicPr>
          <p:cNvPr id="4" name="Picture 3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57" y="5831922"/>
            <a:ext cx="6890113" cy="8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26" t="-187" r="-26" b="50187"/>
          <a:stretch>
            <a:fillRect/>
          </a:stretch>
        </p:blipFill>
        <p:spPr>
          <a:xfrm>
            <a:off x="4339693" y="2003162"/>
            <a:ext cx="4657080" cy="26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821113"/>
            <a:ext cx="4450373" cy="1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variables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6219524" cy="4419600"/>
          </a:xfrm>
        </p:spPr>
        <p:txBody>
          <a:bodyPr anchor="t"/>
          <a:lstStyle/>
          <a:p>
            <a:r>
              <a:rPr lang="en-US" b="1" dirty="0">
                <a:latin typeface="Arial" charset="0"/>
              </a:rPr>
              <a:t>Local variables are variables defined inside a function</a:t>
            </a:r>
          </a:p>
          <a:p>
            <a:r>
              <a:rPr lang="en-US" dirty="0">
                <a:latin typeface="Arial" charset="0"/>
              </a:rPr>
              <a:t>Include parameters</a:t>
            </a:r>
          </a:p>
          <a:p>
            <a:r>
              <a:rPr lang="en-US" dirty="0">
                <a:latin typeface="Arial" charset="0"/>
              </a:rPr>
              <a:t>Only accessible inside that function</a:t>
            </a:r>
          </a:p>
          <a:p>
            <a:r>
              <a:rPr lang="en-US" dirty="0">
                <a:latin typeface="Times New Roman" charset="0"/>
              </a:rPr>
              <a:t>Generally considered better programming practice to pass data needed by a function as a parameter instead of declaring globally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567" y="2765425"/>
            <a:ext cx="3303608" cy="24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unit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>
                <a:solidFill>
                  <a:srgbClr val="7030A0"/>
                </a:solidFill>
              </a:rPr>
              <a:t>JavaScript Functions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>
                <a:solidFill>
                  <a:srgbClr val="7030A0"/>
                </a:solidFill>
              </a:rPr>
              <a:t>lab the rest of today, as well as Thursday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>
                <a:solidFill>
                  <a:srgbClr val="7030A0"/>
                </a:solidFill>
              </a:rPr>
              <a:t>Due one week from today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03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Create a function to display the string variable using a global string variable</a:t>
            </a:r>
          </a:p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Discuss why global variable not needed here.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Write calcAverage function that calculates the average of a global array.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charset="0"/>
              </a:rPr>
              <a:t>Declare array in html page JavaScript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charset="0"/>
              </a:rPr>
              <a:t>Display contents of array and average in html page</a:t>
            </a:r>
          </a:p>
        </p:txBody>
      </p:sp>
    </p:spTree>
    <p:extLst>
      <p:ext uri="{BB962C8B-B14F-4D97-AF65-F5344CB8AC3E}">
        <p14:creationId xmlns:p14="http://schemas.microsoft.com/office/powerpoint/2010/main" val="287107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040521" cy="4419600"/>
          </a:xfrm>
        </p:spPr>
        <p:txBody>
          <a:bodyPr anchor="t"/>
          <a:lstStyle/>
          <a:p>
            <a:r>
              <a:rPr lang="en-US" sz="2400" dirty="0"/>
              <a:t>Regular functions</a:t>
            </a:r>
            <a:endParaRPr lang="en-US" sz="2400" dirty="0"/>
          </a:p>
          <a:p>
            <a:pPr lvl="1"/>
            <a:r>
              <a:rPr lang="en-US" sz="2400" dirty="0"/>
              <a:t>place functions in the .js file anywhere</a:t>
            </a:r>
          </a:p>
          <a:p>
            <a:pPr lvl="1"/>
            <a:r>
              <a:rPr lang="en-US" sz="2400" dirty="0"/>
              <a:t>may be declared before or after called</a:t>
            </a:r>
          </a:p>
          <a:p>
            <a:pPr lvl="1"/>
            <a:endParaRPr lang="en-US" dirty="0"/>
          </a:p>
          <a:p>
            <a:pPr lvl="1"/>
            <a:r>
              <a:rPr lang="en-US" sz="2400" dirty="0"/>
              <a:t>parameters are local variables</a:t>
            </a:r>
          </a:p>
          <a:p>
            <a:pPr lvl="1"/>
            <a:r>
              <a:rPr lang="en-US" sz="2400" dirty="0"/>
              <a:t>very similar to the manner you would use a #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97" y="3149600"/>
            <a:ext cx="4003603" cy="30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optional 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3685224" cy="4624439"/>
          </a:xfrm>
        </p:spPr>
        <p:txBody>
          <a:bodyPr anchor="t"/>
          <a:lstStyle/>
          <a:p>
            <a:r>
              <a:rPr lang="en-US" sz="2400"/>
              <a:t>all parameters are really optional</a:t>
            </a:r>
            <a:endParaRPr lang="en-US" sz="2400" dirty="0"/>
          </a:p>
          <a:p>
            <a:pPr lvl="1"/>
            <a:r>
              <a:rPr lang="en-US" sz="2000"/>
              <a:t>some programmers use no parameters</a:t>
            </a:r>
            <a:endParaRPr lang="en-US" sz="2000" dirty="0"/>
          </a:p>
          <a:p>
            <a:pPr lvl="1"/>
            <a:r>
              <a:rPr lang="en-US" sz="2000"/>
              <a:t>if you know parameters are required, you should pass them in the parameter list</a:t>
            </a:r>
            <a:endParaRPr lang="en-US" sz="2000" dirty="0"/>
          </a:p>
          <a:p>
            <a:r>
              <a:rPr lang="en-US" sz="2400"/>
              <a:t>JS stores the arguments sent to a function in the predefined </a:t>
            </a:r>
            <a:r>
              <a:rPr lang="en-US" sz="2400" i="1"/>
              <a:t>arguments </a:t>
            </a:r>
            <a:r>
              <a:rPr lang="en-US" sz="2400"/>
              <a:t>object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567" y="2322712"/>
            <a:ext cx="5231443" cy="247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3188" y="4979988"/>
            <a:ext cx="4575116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the parameters are what are included in the function declaration and arguments are what is provided in the function call</a:t>
            </a:r>
          </a:p>
        </p:txBody>
      </p:sp>
    </p:spTree>
    <p:extLst>
      <p:ext uri="{BB962C8B-B14F-4D97-AF65-F5344CB8AC3E}">
        <p14:creationId xmlns:p14="http://schemas.microsoft.com/office/powerpoint/2010/main" val="374789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optional parameters vs overload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087113" cy="4549775"/>
          </a:xfrm>
        </p:spPr>
        <p:txBody>
          <a:bodyPr anchor="t"/>
          <a:lstStyle/>
          <a:p>
            <a:r>
              <a:rPr lang="en-US" sz="2800"/>
              <a:t>Most languages will overload a method by giving different parameter lists</a:t>
            </a:r>
            <a:endParaRPr lang="en-US" sz="2800" dirty="0"/>
          </a:p>
          <a:p>
            <a:pPr lvl="1"/>
            <a:r>
              <a:rPr lang="en-US" sz="2400">
                <a:solidFill>
                  <a:srgbClr val="00B050"/>
                </a:solidFill>
              </a:rPr>
              <a:t>sort(int i1, int i2)</a:t>
            </a: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400" dirty="0">
                <a:solidFill>
                  <a:srgbClr val="00B050"/>
                </a:solidFill>
                <a:latin typeface="Arial" charset="0"/>
              </a:rPr>
              <a:t>sort(int i1, int i2, int i3)</a:t>
            </a:r>
          </a:p>
          <a:p>
            <a:pPr lvl="1"/>
            <a:r>
              <a:rPr lang="en-US" sz="2400">
                <a:solidFill>
                  <a:srgbClr val="00B050"/>
                </a:solidFill>
              </a:rPr>
              <a:t>sort(string s1, string s2)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800"/>
              <a:t>however, JavaScript has optional parameters &amp; cannot be overloaded</a:t>
            </a:r>
            <a:endParaRPr lang="en-US" sz="2800" dirty="0"/>
          </a:p>
          <a:p>
            <a:pPr lvl="1"/>
            <a:r>
              <a:rPr lang="en-US" sz="2000"/>
              <a:t>if not passed in, JavaScript will set them to undefined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987" y="2516188"/>
            <a:ext cx="3769788" cy="36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6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arguments array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5301935" cy="4419600"/>
          </a:xfrm>
        </p:spPr>
        <p:txBody>
          <a:bodyPr anchor="t"/>
          <a:lstStyle/>
          <a:p>
            <a:r>
              <a:rPr lang="en-US" sz="2400" dirty="0">
                <a:latin typeface="Courier New" charset="0"/>
              </a:rPr>
              <a:t>arguments</a:t>
            </a:r>
            <a:r>
              <a:rPr lang="en-US" sz="2400" dirty="0">
                <a:latin typeface="Arial" charset="0"/>
              </a:rPr>
              <a:t> is an array of all the objects sent to the function</a:t>
            </a:r>
          </a:p>
          <a:p>
            <a:r>
              <a:rPr lang="en-US" sz="2400" dirty="0">
                <a:latin typeface="Courier New" charset="0"/>
              </a:rPr>
              <a:t>arguments.length </a:t>
            </a:r>
            <a:r>
              <a:rPr lang="en-US" sz="2400" dirty="0">
                <a:latin typeface="Arial" charset="0"/>
              </a:rPr>
              <a:t>returns how many arguments there were</a:t>
            </a:r>
          </a:p>
          <a:p>
            <a:r>
              <a:rPr lang="en-US" sz="2400" dirty="0">
                <a:latin typeface="Courier New" charset="0"/>
              </a:rPr>
              <a:t>arguments[i]</a:t>
            </a:r>
            <a:r>
              <a:rPr lang="en-US" sz="2400" dirty="0">
                <a:latin typeface="Arial" charset="0"/>
              </a:rPr>
              <a:t> provides access to the individual arguments (replace i with a 0-based counter/index)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63" y="4765675"/>
            <a:ext cx="5044109" cy="2026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863" y="2138363"/>
            <a:ext cx="3797220" cy="12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9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determine if an optional parameter is missing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4545399" cy="4419600"/>
          </a:xfrm>
        </p:spPr>
        <p:txBody>
          <a:bodyPr anchor="t"/>
          <a:lstStyle/>
          <a:p>
            <a:r>
              <a:rPr lang="en-US" sz="2800" dirty="0">
                <a:latin typeface="Arial" charset="0"/>
              </a:rPr>
              <a:t>Check if </a:t>
            </a:r>
            <a:r>
              <a:rPr lang="en-US" sz="2800" dirty="0">
                <a:latin typeface="Courier New" charset="0"/>
              </a:rPr>
              <a:t>arguments.length</a:t>
            </a:r>
            <a:r>
              <a:rPr lang="en-US" sz="2800" dirty="0">
                <a:latin typeface="Arial" charset="0"/>
              </a:rPr>
              <a:t> is less than the number of arguments you expect</a:t>
            </a:r>
            <a:endParaRPr lang="en-US" sz="28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charset="0"/>
              </a:rPr>
              <a:t>(alternative)</a:t>
            </a:r>
            <a:r>
              <a:rPr lang="en-US" dirty="0">
                <a:latin typeface="Times New Roman" charset="0"/>
              </a:rPr>
              <a:t/>
            </a:r>
            <a:br>
              <a:rPr lang="en-US" dirty="0">
                <a:latin typeface="Times New Roman" charset="0"/>
              </a:rPr>
            </a:b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>
                <a:latin typeface="Courier New"/>
              </a:rPr>
              <a:t>if(paramName</a:t>
            </a:r>
            <a:r>
              <a:rPr lang="en-US" sz="2800" dirty="0">
                <a:latin typeface="Courier New" charset="0"/>
              </a:rPr>
              <a:t>===undefined)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45" y="2338388"/>
            <a:ext cx="4037764" cy="44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avg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2918420" cy="4419600"/>
          </a:xfrm>
        </p:spPr>
        <p:txBody>
          <a:bodyPr anchor="t"/>
          <a:lstStyle/>
          <a:p>
            <a:r>
              <a:rPr lang="en-US" sz="2800"/>
              <a:t>functions with variable numbers of parameters</a:t>
            </a:r>
            <a:endParaRPr lang="en-US" sz="2800" dirty="0"/>
          </a:p>
          <a:p>
            <a:pPr lvl="1"/>
            <a:r>
              <a:rPr lang="en-US" sz="2400"/>
              <a:t>write an average function that allows any number of arguments.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921" y="2454275"/>
            <a:ext cx="5692654" cy="32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return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6630490" cy="4419600"/>
          </a:xfrm>
        </p:spPr>
        <p:txBody>
          <a:bodyPr anchor="t"/>
          <a:lstStyle/>
          <a:p>
            <a:r>
              <a:rPr lang="en-US" sz="2000" i="1" dirty="0">
                <a:latin typeface="Times New Roman" charset="0"/>
              </a:rPr>
              <a:t>Functions can optionally return a value</a:t>
            </a:r>
            <a:endParaRPr lang="en-US" sz="2000" i="1" dirty="0">
              <a:latin typeface="Times New Roman" charset="0"/>
            </a:endParaRPr>
          </a:p>
          <a:p>
            <a:r>
              <a:rPr lang="en-US" sz="2000" i="1" dirty="0">
                <a:latin typeface="Courier New" charset="0"/>
              </a:rPr>
              <a:t>return returnValue;</a:t>
            </a:r>
          </a:p>
          <a:p>
            <a:endParaRPr lang="en-US" sz="2400" dirty="0">
              <a:latin typeface="Times New Roman" charset="0"/>
            </a:endParaRPr>
          </a:p>
          <a:p>
            <a:r>
              <a:rPr lang="en-US" sz="2000" dirty="0">
                <a:latin typeface="Times New Roman" charset="0"/>
              </a:rPr>
              <a:t>If a function call expects a return value and none is provided an error will most likely occur</a:t>
            </a:r>
          </a:p>
          <a:p>
            <a:r>
              <a:rPr lang="en-US" sz="2000" dirty="0">
                <a:latin typeface="Times New Roman" charset="0"/>
              </a:rPr>
              <a:t>If the function does not return a value, you may still include the </a:t>
            </a:r>
            <a:r>
              <a:rPr lang="en-US" sz="2000" dirty="0">
                <a:latin typeface="Courier New" charset="0"/>
              </a:rPr>
              <a:t>return;</a:t>
            </a:r>
            <a:r>
              <a:rPr lang="en-US" sz="2000" dirty="0">
                <a:latin typeface="Times New Roman" charset="0"/>
              </a:rPr>
              <a:t> statement, but it is optional.</a:t>
            </a:r>
          </a:p>
          <a:p>
            <a:r>
              <a:rPr lang="en-US" sz="2000" dirty="0">
                <a:latin typeface="Times New Roman" charset="0"/>
              </a:rPr>
              <a:t>Structured programming has historically dictated that a function should only have one return statement.  However, this is no longer the expectation, but if you are using multiple return statements, do it carefully. </a:t>
            </a:r>
            <a:endParaRPr lang="en-US" sz="2400" dirty="0">
              <a:latin typeface="Times New Roman" charset="0"/>
            </a:endParaRPr>
          </a:p>
          <a:p>
            <a:r>
              <a:rPr lang="en-US" sz="2000" dirty="0">
                <a:latin typeface="Times New Roman" charset="0"/>
                <a:hlinkClick r:id="rId3"/>
              </a:rPr>
              <a:t>http://stackoverflow.com/questions/36707/should-a-function-have-only-one-return-statement</a:t>
            </a:r>
            <a:r>
              <a:rPr lang="en-US" sz="2000" dirty="0">
                <a:latin typeface="Times New Roman" charset="0"/>
              </a:rPr>
              <a:t/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/>
            </a:r>
            <a:br>
              <a:rPr lang="en-US" sz="2400" dirty="0">
                <a:latin typeface="Times New Roman" charset="0"/>
              </a:rPr>
            </a:br>
            <a:endParaRPr lang="en-US" sz="2400" dirty="0"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736" y="2077903"/>
            <a:ext cx="3067087" cy="20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99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MSTC&amp;quot;&quot;/&gt;&lt;property id=&quot;20307&quot; value=&quot;313&quot;/&gt;&lt;/object&gt;&lt;object type=&quot;3&quot; unique_id=&quot;10109&quot;&gt;&lt;property id=&quot;20148&quot; value=&quot;5&quot;/&gt;&lt;property id=&quot;20300&quot; value=&quot;Slide 2 - &amp;quot;Overview&amp;quot;&quot;/&gt;&lt;property id=&quot;20307&quot; value=&quot;314&quot;/&gt;&lt;/object&gt;&lt;object type=&quot;3&quot; unique_id=&quot;10110&quot;&gt;&lt;property id=&quot;20148&quot; value=&quot;5&quot;/&gt;&lt;property id=&quot;20300&quot; value=&quot;Slide 3 - &amp;quot;Program Success orientation&amp;#x0D;&amp;#x0A;(PSO)&amp;quot;&quot;/&gt;&lt;property id=&quot;20307&quot; value=&quot;315&quot;/&gt;&lt;/object&gt;&lt;object type=&quot;3&quot; unique_id=&quot;10111&quot;&gt;&lt;property id=&quot;20148&quot; value=&quot;5&quot;/&gt;&lt;property id=&quot;20300&quot; value=&quot;Slide 5 - &amp;quot;MSTC Network Login&amp;quot;&quot;/&gt;&lt;property id=&quot;20307&quot; value=&quot;316&quot;/&gt;&lt;/object&gt;&lt;object type=&quot;3&quot; unique_id=&quot;10113&quot;&gt;&lt;property id=&quot;20148&quot; value=&quot;5&quot;/&gt;&lt;property id=&quot;20300&quot; value=&quot;Slide 6 - &amp;quot;User Profiles&amp;quot;&quot;/&gt;&lt;property id=&quot;20307&quot; value=&quot;318&quot;/&gt;&lt;/object&gt;&lt;object type=&quot;3&quot; unique_id=&quot;10114&quot;&gt;&lt;property id=&quot;20148&quot; value=&quot;5&quot;/&gt;&lt;property id=&quot;20300&quot; value=&quot;Slide 7 - &amp;quot;MyMSTC&amp;quot;&quot;/&gt;&lt;property id=&quot;20307&quot; value=&quot;319&quot;/&gt;&lt;/object&gt;&lt;object type=&quot;3&quot; unique_id=&quot;10115&quot;&gt;&lt;property id=&quot;20148&quot; value=&quot;5&quot;/&gt;&lt;property id=&quot;20300&quot; value=&quot;Slide 8 - &amp;quot;MSTC Email&amp;quot;&quot;/&gt;&lt;property id=&quot;20307&quot; value=&quot;320&quot;/&gt;&lt;/object&gt;&lt;object type=&quot;3&quot; unique_id=&quot;10116&quot;&gt;&lt;property id=&quot;20148&quot; value=&quot;5&quot;/&gt;&lt;property id=&quot;20300&quot; value=&quot;Slide 9 - &amp;quot;MSTC Email&amp;quot;&quot;/&gt;&lt;property id=&quot;20307&quot; value=&quot;321&quot;/&gt;&lt;/object&gt;&lt;object type=&quot;3&quot; unique_id=&quot;10117&quot;&gt;&lt;property id=&quot;20148&quot; value=&quot;5&quot;/&gt;&lt;property id=&quot;20300&quot; value=&quot;Slide 10 - &amp;quot;Online Grades&amp;quot;&quot;/&gt;&lt;property id=&quot;20307&quot; value=&quot;322&quot;/&gt;&lt;/object&gt;&lt;object type=&quot;3&quot; unique_id=&quot;10118&quot;&gt;&lt;property id=&quot;20148&quot; value=&quot;5&quot;/&gt;&lt;property id=&quot;20300&quot; value=&quot;Slide 11 - &amp;quot;Computer at Home&amp;quot;&quot;/&gt;&lt;property id=&quot;20307&quot; value=&quot;323&quot;/&gt;&lt;/object&gt;&lt;object type=&quot;3&quot; unique_id=&quot;10223&quot;&gt;&lt;property id=&quot;20148&quot; value=&quot;5&quot;/&gt;&lt;property id=&quot;20300&quot; value=&quot;Slide 12 - &amp;quot;Software Needs&amp;quot;&quot;/&gt;&lt;property id=&quot;20307&quot; value=&quot;324&quot;/&gt;&lt;/object&gt;&lt;object type=&quot;3&quot; unique_id=&quot;10285&quot;&gt;&lt;property id=&quot;20148&quot; value=&quot;5&quot;/&gt;&lt;property id=&quot;20300&quot; value=&quot;Slide 14 - &amp;quot;Network STorage&amp;quot;&quot;/&gt;&lt;property id=&quot;20307&quot; value=&quot;326&quot;/&gt;&lt;/object&gt;&lt;object type=&quot;3&quot; unique_id=&quot;10286&quot;&gt;&lt;property id=&quot;20148&quot; value=&quot;5&quot;/&gt;&lt;property id=&quot;20300&quot; value=&quot;Slide 15 - &amp;quot;Cloud Storage&amp;quot;&quot;/&gt;&lt;property id=&quot;20307&quot; value=&quot;327&quot;/&gt;&lt;/object&gt;&lt;object type=&quot;3&quot; unique_id=&quot;10389&quot;&gt;&lt;property id=&quot;20148&quot; value=&quot;5&quot;/&gt;&lt;property id=&quot;20300&quot; value=&quot;Slide 13 - &amp;quot;Other Computer Resources&amp;quot;&quot;/&gt;&lt;property id=&quot;20307&quot; value=&quot;331&quot;/&gt;&lt;/object&gt;&lt;object type=&quot;3&quot; unique_id=&quot;10390&quot;&gt;&lt;property id=&quot;20148&quot; value=&quot;5&quot;/&gt;&lt;property id=&quot;20300&quot; value=&quot;Slide 16 - &amp;quot;Printing in the Lab&amp;quot;&quot;/&gt;&lt;property id=&quot;20307&quot; value=&quot;328&quot;/&gt;&lt;/object&gt;&lt;object type=&quot;3&quot; unique_id=&quot;10391&quot;&gt;&lt;property id=&quot;20148&quot; value=&quot;5&quot;/&gt;&lt;property id=&quot;20300&quot; value=&quot;Slide 17 - &amp;quot;C.A.S.S.&amp;quot;&quot;/&gt;&lt;property id=&quot;20307&quot; value=&quot;329&quot;/&gt;&lt;/object&gt;&lt;object type=&quot;3&quot; unique_id=&quot;10392&quot;&gt;&lt;property id=&quot;20148&quot; value=&quot;5&quot;/&gt;&lt;property id=&quot;20300&quot; value=&quot;Slide 18 - &amp;quot;Course Website &amp;amp; Syllabus&amp;quot;&quot;/&gt;&lt;property id=&quot;20307&quot; value=&quot;330&quot;/&gt;&lt;/object&gt;&lt;object type=&quot;3&quot; unique_id=&quot;10393&quot;&gt;&lt;property id=&quot;20148&quot; value=&quot;5&quot;/&gt;&lt;property id=&quot;20300&quot; value=&quot;Slide 4 - &amp;quot;Mac Lab&amp;quot;&quot;/&gt;&lt;property id=&quot;20307&quot; value=&quot;3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TC PowerPoint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F3E4A144E674BAC6F2237AADC6794" ma:contentTypeVersion="0" ma:contentTypeDescription="Create a new document." ma:contentTypeScope="" ma:versionID="4144a10a846bd135ba26dc4bb1837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F93524-A8A9-4625-BB9D-0886DB662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7D8B3A-6C63-4BAC-85AE-A48571BBC96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7FCF5A-64A1-4222-9B63-E4E98EF2B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MSTC PowerPoint Template</Template>
  <TotalTime>3481</TotalTime>
  <Words>13</Words>
  <Application>Microsoft Office PowerPoint</Application>
  <PresentationFormat>On-screen Show (4:3)</PresentationFormat>
  <Paragraphs>4</Paragraphs>
  <Slides>22</Slides>
  <Notes>22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MSTC PowerPoint Template</vt:lpstr>
      <vt:lpstr>Unit 10-JavaScript Functions</vt:lpstr>
      <vt:lpstr>Anonymous functions</vt:lpstr>
      <vt:lpstr>regular functions</vt:lpstr>
      <vt:lpstr>optional parameters</vt:lpstr>
      <vt:lpstr>optional parameters vs overload</vt:lpstr>
      <vt:lpstr>the arguments array</vt:lpstr>
      <vt:lpstr>determine if an optional parameter is missing</vt:lpstr>
      <vt:lpstr>avg function</vt:lpstr>
      <vt:lpstr>function return values</vt:lpstr>
      <vt:lpstr>calling a function</vt:lpstr>
      <vt:lpstr>Adding a method to a class</vt:lpstr>
      <vt:lpstr>object methods</vt:lpstr>
      <vt:lpstr>object method example</vt:lpstr>
      <vt:lpstr>open JStools</vt:lpstr>
      <vt:lpstr>PowerPoint Presentation</vt:lpstr>
      <vt:lpstr>calling/invoking the method</vt:lpstr>
      <vt:lpstr>PowerPoint Presentation</vt:lpstr>
      <vt:lpstr>importing functions</vt:lpstr>
      <vt:lpstr>global variables</vt:lpstr>
      <vt:lpstr>local variables</vt:lpstr>
      <vt:lpstr>Assignment unit 9</vt:lpstr>
      <vt:lpstr>demo</vt:lpstr>
    </vt:vector>
  </TitlesOfParts>
  <Company>MSTC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MSTC</dc:title>
  <dc:creator>Gaul, Volker</dc:creator>
  <cp:lastModifiedBy>Presley, Brent A</cp:lastModifiedBy>
  <cp:revision>243</cp:revision>
  <cp:lastPrinted>2013-01-16T16:22:27Z</cp:lastPrinted>
  <dcterms:created xsi:type="dcterms:W3CDTF">2013-08-16T14:20:36Z</dcterms:created>
  <dcterms:modified xsi:type="dcterms:W3CDTF">2015-11-10T20:58:56Z</dcterms:modified>
</cp:coreProperties>
</file>