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213"/>
  </p:notesMasterIdLst>
  <p:handoutMasterIdLst>
    <p:handoutMasterId r:id="rId214"/>
  </p:handoutMasterIdLst>
  <p:sldIdLst>
    <p:sldId id="313" r:id="rId5"/>
    <p:sldId id="353" r:id="rId6"/>
    <p:sldId id="351" r:id="rId7"/>
    <p:sldId id="410" r:id="rId8"/>
    <p:sldId id="517" r:id="rId9"/>
    <p:sldId id="423" r:id="rId10"/>
    <p:sldId id="411" r:id="rId11"/>
    <p:sldId id="412" r:id="rId12"/>
    <p:sldId id="413" r:id="rId13"/>
    <p:sldId id="518" r:id="rId14"/>
    <p:sldId id="519" r:id="rId15"/>
    <p:sldId id="414" r:id="rId16"/>
    <p:sldId id="416" r:id="rId17"/>
    <p:sldId id="417" r:id="rId18"/>
    <p:sldId id="418" r:id="rId19"/>
    <p:sldId id="422" r:id="rId20"/>
    <p:sldId id="421" r:id="rId21"/>
    <p:sldId id="520" r:id="rId22"/>
    <p:sldId id="420" r:id="rId23"/>
    <p:sldId id="474" r:id="rId24"/>
    <p:sldId id="419" r:id="rId25"/>
    <p:sldId id="415" r:id="rId26"/>
    <p:sldId id="424" r:id="rId27"/>
    <p:sldId id="425" r:id="rId28"/>
    <p:sldId id="426" r:id="rId29"/>
    <p:sldId id="427" r:id="rId30"/>
    <p:sldId id="428" r:id="rId31"/>
    <p:sldId id="432" r:id="rId32"/>
    <p:sldId id="431" r:id="rId33"/>
    <p:sldId id="430" r:id="rId34"/>
    <p:sldId id="360" r:id="rId35"/>
    <p:sldId id="361" r:id="rId36"/>
    <p:sldId id="362" r:id="rId37"/>
    <p:sldId id="363" r:id="rId38"/>
    <p:sldId id="429" r:id="rId39"/>
    <p:sldId id="433" r:id="rId40"/>
    <p:sldId id="437" r:id="rId41"/>
    <p:sldId id="436" r:id="rId42"/>
    <p:sldId id="435" r:id="rId43"/>
    <p:sldId id="475" r:id="rId44"/>
    <p:sldId id="473" r:id="rId45"/>
    <p:sldId id="434" r:id="rId46"/>
    <p:sldId id="438" r:id="rId47"/>
    <p:sldId id="439" r:id="rId48"/>
    <p:sldId id="440" r:id="rId49"/>
    <p:sldId id="441" r:id="rId50"/>
    <p:sldId id="442" r:id="rId51"/>
    <p:sldId id="447" r:id="rId52"/>
    <p:sldId id="446" r:id="rId53"/>
    <p:sldId id="445" r:id="rId54"/>
    <p:sldId id="444" r:id="rId55"/>
    <p:sldId id="449" r:id="rId56"/>
    <p:sldId id="443" r:id="rId57"/>
    <p:sldId id="476" r:id="rId58"/>
    <p:sldId id="448" r:id="rId59"/>
    <p:sldId id="450" r:id="rId60"/>
    <p:sldId id="451" r:id="rId61"/>
    <p:sldId id="358" r:id="rId62"/>
    <p:sldId id="367" r:id="rId63"/>
    <p:sldId id="368" r:id="rId64"/>
    <p:sldId id="553" r:id="rId65"/>
    <p:sldId id="552" r:id="rId66"/>
    <p:sldId id="452" r:id="rId67"/>
    <p:sldId id="453" r:id="rId68"/>
    <p:sldId id="454" r:id="rId69"/>
    <p:sldId id="455" r:id="rId70"/>
    <p:sldId id="456" r:id="rId71"/>
    <p:sldId id="457" r:id="rId72"/>
    <p:sldId id="458" r:id="rId73"/>
    <p:sldId id="460" r:id="rId74"/>
    <p:sldId id="461" r:id="rId75"/>
    <p:sldId id="462" r:id="rId76"/>
    <p:sldId id="466" r:id="rId77"/>
    <p:sldId id="465" r:id="rId78"/>
    <p:sldId id="464" r:id="rId79"/>
    <p:sldId id="463" r:id="rId80"/>
    <p:sldId id="477" r:id="rId81"/>
    <p:sldId id="554" r:id="rId82"/>
    <p:sldId id="467" r:id="rId83"/>
    <p:sldId id="468" r:id="rId84"/>
    <p:sldId id="555" r:id="rId85"/>
    <p:sldId id="469" r:id="rId86"/>
    <p:sldId id="470" r:id="rId87"/>
    <p:sldId id="472" r:id="rId88"/>
    <p:sldId id="471" r:id="rId89"/>
    <p:sldId id="484" r:id="rId90"/>
    <p:sldId id="556" r:id="rId91"/>
    <p:sldId id="479" r:id="rId92"/>
    <p:sldId id="480" r:id="rId93"/>
    <p:sldId id="481" r:id="rId94"/>
    <p:sldId id="482" r:id="rId95"/>
    <p:sldId id="483" r:id="rId96"/>
    <p:sldId id="485" r:id="rId97"/>
    <p:sldId id="486" r:id="rId98"/>
    <p:sldId id="493" r:id="rId99"/>
    <p:sldId id="491" r:id="rId100"/>
    <p:sldId id="490" r:id="rId101"/>
    <p:sldId id="489" r:id="rId102"/>
    <p:sldId id="488" r:id="rId103"/>
    <p:sldId id="494" r:id="rId104"/>
    <p:sldId id="495" r:id="rId105"/>
    <p:sldId id="496" r:id="rId106"/>
    <p:sldId id="498" r:id="rId107"/>
    <p:sldId id="499" r:id="rId108"/>
    <p:sldId id="500" r:id="rId109"/>
    <p:sldId id="507" r:id="rId110"/>
    <p:sldId id="502" r:id="rId111"/>
    <p:sldId id="501" r:id="rId112"/>
    <p:sldId id="497" r:id="rId113"/>
    <p:sldId id="503" r:id="rId114"/>
    <p:sldId id="504" r:id="rId115"/>
    <p:sldId id="505" r:id="rId116"/>
    <p:sldId id="506" r:id="rId117"/>
    <p:sldId id="508" r:id="rId118"/>
    <p:sldId id="509" r:id="rId119"/>
    <p:sldId id="510" r:id="rId120"/>
    <p:sldId id="511" r:id="rId121"/>
    <p:sldId id="513" r:id="rId122"/>
    <p:sldId id="514" r:id="rId123"/>
    <p:sldId id="515" r:id="rId124"/>
    <p:sldId id="516" r:id="rId125"/>
    <p:sldId id="521" r:id="rId126"/>
    <p:sldId id="522" r:id="rId127"/>
    <p:sldId id="523" r:id="rId128"/>
    <p:sldId id="524" r:id="rId129"/>
    <p:sldId id="525" r:id="rId130"/>
    <p:sldId id="526" r:id="rId131"/>
    <p:sldId id="527" r:id="rId132"/>
    <p:sldId id="528" r:id="rId133"/>
    <p:sldId id="529" r:id="rId134"/>
    <p:sldId id="530" r:id="rId135"/>
    <p:sldId id="531" r:id="rId136"/>
    <p:sldId id="532" r:id="rId137"/>
    <p:sldId id="533" r:id="rId138"/>
    <p:sldId id="534" r:id="rId139"/>
    <p:sldId id="535" r:id="rId140"/>
    <p:sldId id="536" r:id="rId141"/>
    <p:sldId id="537" r:id="rId142"/>
    <p:sldId id="538" r:id="rId143"/>
    <p:sldId id="539" r:id="rId144"/>
    <p:sldId id="540" r:id="rId145"/>
    <p:sldId id="541" r:id="rId146"/>
    <p:sldId id="542" r:id="rId147"/>
    <p:sldId id="543" r:id="rId148"/>
    <p:sldId id="544" r:id="rId149"/>
    <p:sldId id="545" r:id="rId150"/>
    <p:sldId id="546" r:id="rId151"/>
    <p:sldId id="547" r:id="rId152"/>
    <p:sldId id="548" r:id="rId153"/>
    <p:sldId id="549" r:id="rId154"/>
    <p:sldId id="550" r:id="rId155"/>
    <p:sldId id="551" r:id="rId156"/>
    <p:sldId id="512" r:id="rId157"/>
    <p:sldId id="492" r:id="rId158"/>
    <p:sldId id="356" r:id="rId159"/>
    <p:sldId id="357" r:id="rId160"/>
    <p:sldId id="557" r:id="rId161"/>
    <p:sldId id="558" r:id="rId162"/>
    <p:sldId id="364" r:id="rId163"/>
    <p:sldId id="365" r:id="rId164"/>
    <p:sldId id="369" r:id="rId165"/>
    <p:sldId id="560" r:id="rId166"/>
    <p:sldId id="559" r:id="rId167"/>
    <p:sldId id="561" r:id="rId168"/>
    <p:sldId id="562" r:id="rId169"/>
    <p:sldId id="370" r:id="rId170"/>
    <p:sldId id="371" r:id="rId171"/>
    <p:sldId id="409" r:id="rId172"/>
    <p:sldId id="372" r:id="rId173"/>
    <p:sldId id="373" r:id="rId174"/>
    <p:sldId id="374" r:id="rId175"/>
    <p:sldId id="375" r:id="rId176"/>
    <p:sldId id="376" r:id="rId177"/>
    <p:sldId id="563" r:id="rId178"/>
    <p:sldId id="377" r:id="rId179"/>
    <p:sldId id="564" r:id="rId180"/>
    <p:sldId id="379" r:id="rId181"/>
    <p:sldId id="380" r:id="rId182"/>
    <p:sldId id="381" r:id="rId183"/>
    <p:sldId id="382" r:id="rId184"/>
    <p:sldId id="383" r:id="rId185"/>
    <p:sldId id="565" r:id="rId186"/>
    <p:sldId id="378" r:id="rId187"/>
    <p:sldId id="384" r:id="rId188"/>
    <p:sldId id="385" r:id="rId189"/>
    <p:sldId id="386" r:id="rId190"/>
    <p:sldId id="388" r:id="rId191"/>
    <p:sldId id="389" r:id="rId192"/>
    <p:sldId id="390" r:id="rId193"/>
    <p:sldId id="387" r:id="rId194"/>
    <p:sldId id="566" r:id="rId195"/>
    <p:sldId id="392" r:id="rId196"/>
    <p:sldId id="397" r:id="rId197"/>
    <p:sldId id="393" r:id="rId198"/>
    <p:sldId id="394" r:id="rId199"/>
    <p:sldId id="398" r:id="rId200"/>
    <p:sldId id="395" r:id="rId201"/>
    <p:sldId id="396" r:id="rId202"/>
    <p:sldId id="399" r:id="rId203"/>
    <p:sldId id="400" r:id="rId204"/>
    <p:sldId id="401" r:id="rId205"/>
    <p:sldId id="402" r:id="rId206"/>
    <p:sldId id="403" r:id="rId207"/>
    <p:sldId id="404" r:id="rId208"/>
    <p:sldId id="405" r:id="rId209"/>
    <p:sldId id="406" r:id="rId210"/>
    <p:sldId id="407" r:id="rId211"/>
    <p:sldId id="408" r:id="rId212"/>
  </p:sldIdLst>
  <p:sldSz cx="9144000" cy="6858000" type="screen4x3"/>
  <p:notesSz cx="7010400" cy="9296400"/>
  <p:custDataLst>
    <p:tags r:id="rId21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2689AE6C-0FF9-495C-88DF-1A74468A471A}">
          <p14:sldIdLst>
            <p14:sldId id="313"/>
            <p14:sldId id="353"/>
            <p14:sldId id="351"/>
            <p14:sldId id="410"/>
            <p14:sldId id="517"/>
            <p14:sldId id="423"/>
            <p14:sldId id="411"/>
            <p14:sldId id="412"/>
            <p14:sldId id="413"/>
            <p14:sldId id="518"/>
            <p14:sldId id="519"/>
            <p14:sldId id="414"/>
            <p14:sldId id="416"/>
            <p14:sldId id="417"/>
            <p14:sldId id="418"/>
            <p14:sldId id="422"/>
            <p14:sldId id="421"/>
            <p14:sldId id="520"/>
            <p14:sldId id="420"/>
            <p14:sldId id="474"/>
            <p14:sldId id="419"/>
            <p14:sldId id="415"/>
            <p14:sldId id="424"/>
            <p14:sldId id="425"/>
            <p14:sldId id="426"/>
            <p14:sldId id="427"/>
            <p14:sldId id="428"/>
            <p14:sldId id="432"/>
            <p14:sldId id="431"/>
            <p14:sldId id="430"/>
            <p14:sldId id="360"/>
            <p14:sldId id="361"/>
            <p14:sldId id="362"/>
            <p14:sldId id="363"/>
            <p14:sldId id="429"/>
            <p14:sldId id="433"/>
            <p14:sldId id="437"/>
            <p14:sldId id="436"/>
            <p14:sldId id="435"/>
            <p14:sldId id="475"/>
            <p14:sldId id="473"/>
            <p14:sldId id="434"/>
            <p14:sldId id="438"/>
            <p14:sldId id="439"/>
            <p14:sldId id="440"/>
            <p14:sldId id="441"/>
            <p14:sldId id="442"/>
            <p14:sldId id="447"/>
            <p14:sldId id="446"/>
            <p14:sldId id="445"/>
            <p14:sldId id="444"/>
            <p14:sldId id="449"/>
            <p14:sldId id="443"/>
            <p14:sldId id="476"/>
            <p14:sldId id="448"/>
            <p14:sldId id="450"/>
            <p14:sldId id="451"/>
            <p14:sldId id="358"/>
            <p14:sldId id="367"/>
            <p14:sldId id="368"/>
            <p14:sldId id="553"/>
            <p14:sldId id="552"/>
            <p14:sldId id="452"/>
            <p14:sldId id="453"/>
            <p14:sldId id="454"/>
            <p14:sldId id="455"/>
            <p14:sldId id="456"/>
            <p14:sldId id="457"/>
            <p14:sldId id="458"/>
            <p14:sldId id="460"/>
            <p14:sldId id="461"/>
            <p14:sldId id="462"/>
            <p14:sldId id="466"/>
            <p14:sldId id="465"/>
            <p14:sldId id="464"/>
            <p14:sldId id="463"/>
            <p14:sldId id="477"/>
            <p14:sldId id="554"/>
            <p14:sldId id="467"/>
            <p14:sldId id="468"/>
            <p14:sldId id="555"/>
            <p14:sldId id="469"/>
            <p14:sldId id="470"/>
            <p14:sldId id="472"/>
            <p14:sldId id="471"/>
            <p14:sldId id="484"/>
            <p14:sldId id="556"/>
            <p14:sldId id="479"/>
            <p14:sldId id="480"/>
            <p14:sldId id="481"/>
            <p14:sldId id="482"/>
            <p14:sldId id="483"/>
            <p14:sldId id="485"/>
            <p14:sldId id="486"/>
            <p14:sldId id="493"/>
            <p14:sldId id="491"/>
            <p14:sldId id="490"/>
            <p14:sldId id="489"/>
            <p14:sldId id="488"/>
            <p14:sldId id="494"/>
            <p14:sldId id="495"/>
            <p14:sldId id="496"/>
            <p14:sldId id="498"/>
            <p14:sldId id="499"/>
            <p14:sldId id="500"/>
            <p14:sldId id="507"/>
            <p14:sldId id="502"/>
            <p14:sldId id="501"/>
            <p14:sldId id="497"/>
            <p14:sldId id="503"/>
            <p14:sldId id="504"/>
            <p14:sldId id="505"/>
            <p14:sldId id="506"/>
            <p14:sldId id="508"/>
            <p14:sldId id="509"/>
            <p14:sldId id="510"/>
            <p14:sldId id="511"/>
            <p14:sldId id="513"/>
            <p14:sldId id="514"/>
            <p14:sldId id="515"/>
            <p14:sldId id="516"/>
            <p14:sldId id="521"/>
            <p14:sldId id="522"/>
            <p14:sldId id="523"/>
            <p14:sldId id="524"/>
            <p14:sldId id="525"/>
            <p14:sldId id="526"/>
            <p14:sldId id="527"/>
            <p14:sldId id="528"/>
            <p14:sldId id="529"/>
            <p14:sldId id="530"/>
            <p14:sldId id="531"/>
            <p14:sldId id="532"/>
            <p14:sldId id="533"/>
            <p14:sldId id="534"/>
            <p14:sldId id="535"/>
            <p14:sldId id="536"/>
            <p14:sldId id="537"/>
            <p14:sldId id="538"/>
            <p14:sldId id="539"/>
            <p14:sldId id="540"/>
            <p14:sldId id="541"/>
            <p14:sldId id="542"/>
            <p14:sldId id="543"/>
            <p14:sldId id="544"/>
            <p14:sldId id="545"/>
            <p14:sldId id="546"/>
            <p14:sldId id="547"/>
            <p14:sldId id="548"/>
            <p14:sldId id="549"/>
            <p14:sldId id="550"/>
            <p14:sldId id="551"/>
            <p14:sldId id="512"/>
            <p14:sldId id="492"/>
            <p14:sldId id="356"/>
            <p14:sldId id="357"/>
            <p14:sldId id="557"/>
            <p14:sldId id="558"/>
            <p14:sldId id="364"/>
            <p14:sldId id="365"/>
            <p14:sldId id="369"/>
            <p14:sldId id="560"/>
            <p14:sldId id="559"/>
            <p14:sldId id="561"/>
            <p14:sldId id="562"/>
            <p14:sldId id="370"/>
            <p14:sldId id="371"/>
            <p14:sldId id="409"/>
            <p14:sldId id="372"/>
            <p14:sldId id="373"/>
            <p14:sldId id="374"/>
            <p14:sldId id="375"/>
            <p14:sldId id="376"/>
            <p14:sldId id="563"/>
            <p14:sldId id="377"/>
            <p14:sldId id="564"/>
            <p14:sldId id="379"/>
            <p14:sldId id="380"/>
            <p14:sldId id="381"/>
            <p14:sldId id="382"/>
            <p14:sldId id="383"/>
            <p14:sldId id="565"/>
            <p14:sldId id="378"/>
            <p14:sldId id="384"/>
            <p14:sldId id="385"/>
            <p14:sldId id="386"/>
            <p14:sldId id="388"/>
            <p14:sldId id="389"/>
            <p14:sldId id="390"/>
            <p14:sldId id="387"/>
            <p14:sldId id="566"/>
            <p14:sldId id="392"/>
            <p14:sldId id="397"/>
            <p14:sldId id="393"/>
            <p14:sldId id="394"/>
            <p14:sldId id="398"/>
            <p14:sldId id="395"/>
            <p14:sldId id="396"/>
            <p14:sldId id="399"/>
            <p14:sldId id="400"/>
            <p14:sldId id="401"/>
            <p14:sldId id="402"/>
            <p14:sldId id="403"/>
            <p14:sldId id="404"/>
            <p14:sldId id="405"/>
            <p14:sldId id="406"/>
            <p14:sldId id="407"/>
            <p14:sldId id="40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A50021"/>
    <a:srgbClr val="FF6600"/>
    <a:srgbClr val="800000"/>
    <a:srgbClr val="FFFFFF"/>
    <a:srgbClr val="DDDDDD"/>
    <a:srgbClr val="003366"/>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1366" autoAdjust="0"/>
  </p:normalViewPr>
  <p:slideViewPr>
    <p:cSldViewPr>
      <p:cViewPr varScale="1">
        <p:scale>
          <a:sx n="95" d="100"/>
          <a:sy n="95" d="100"/>
        </p:scale>
        <p:origin x="207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presProps" Target="presProps.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viewProps" Target="viewProps.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13" Type="http://schemas.openxmlformats.org/officeDocument/2006/relationships/slide" Target="slides/slide9.xml"/><Relationship Id="rId109" Type="http://schemas.openxmlformats.org/officeDocument/2006/relationships/slide" Target="slides/slide105.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18" Type="http://schemas.openxmlformats.org/officeDocument/2006/relationships/theme" Target="theme/theme1.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219" Type="http://schemas.openxmlformats.org/officeDocument/2006/relationships/tableStyles" Target="tableStyles.xml"/><Relationship Id="rId3" Type="http://schemas.openxmlformats.org/officeDocument/2006/relationships/customXml" Target="../customXml/item3.xml"/><Relationship Id="rId214" Type="http://schemas.openxmlformats.org/officeDocument/2006/relationships/handoutMaster" Target="handoutMasters/handoutMaster1.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tags" Target="tags/tag1.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slide" Target="slides/slide208.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18" Type="http://schemas.openxmlformats.org/officeDocument/2006/relationships/slide" Target="slides/slide14.xml"/><Relationship Id="rId39" Type="http://schemas.openxmlformats.org/officeDocument/2006/relationships/slide" Target="slides/slide35.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10878D24-9582-4E4B-A99A-25615F16C338}" type="datetimeFigureOut">
              <a:rPr lang="en-US"/>
              <a:pPr>
                <a:defRPr/>
              </a:pPr>
              <a:t>11/3/2015</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123A3760-E640-4460-8C1B-97FCF8CE6C7F}" type="slidenum">
              <a:rPr lang="en-US"/>
              <a:pPr>
                <a:defRPr/>
              </a:pPr>
              <a:t>0</a:t>
            </a:fld>
            <a:endParaRPr lang="en-US" dirty="0"/>
          </a:p>
        </p:txBody>
      </p:sp>
    </p:spTree>
    <p:extLst>
      <p:ext uri="{BB962C8B-B14F-4D97-AF65-F5344CB8AC3E}">
        <p14:creationId xmlns:p14="http://schemas.microsoft.com/office/powerpoint/2010/main" val="1497784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4F46E74-5592-4BF1-BDC0-0FF62C5E11B8}" type="slidenum">
              <a:rPr lang="en-US"/>
              <a:pPr>
                <a:defRPr/>
              </a:pPr>
              <a:t>‹#›</a:t>
            </a:fld>
            <a:endParaRPr lang="en-US" dirty="0"/>
          </a:p>
        </p:txBody>
      </p:sp>
    </p:spTree>
    <p:extLst>
      <p:ext uri="{BB962C8B-B14F-4D97-AF65-F5344CB8AC3E}">
        <p14:creationId xmlns:p14="http://schemas.microsoft.com/office/powerpoint/2010/main" val="40725995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21E7C3-4F2E-4A98-8A96-FCBDB1C2E159}" type="slidenum">
              <a:rPr lang="en-US" smtClean="0"/>
              <a:pPr eaLnBrk="1" hangingPunct="1"/>
              <a:t>1</a:t>
            </a:fld>
            <a:endParaRPr lang="en-US"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97499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10</a:t>
            </a:fld>
            <a:endParaRPr lang="en-US" dirty="0"/>
          </a:p>
        </p:txBody>
      </p:sp>
    </p:spTree>
    <p:extLst>
      <p:ext uri="{BB962C8B-B14F-4D97-AF65-F5344CB8AC3E}">
        <p14:creationId xmlns:p14="http://schemas.microsoft.com/office/powerpoint/2010/main" val="11224586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100</a:t>
            </a:fld>
            <a:endParaRPr lang="en-US" dirty="0"/>
          </a:p>
        </p:txBody>
      </p:sp>
    </p:spTree>
    <p:extLst>
      <p:ext uri="{BB962C8B-B14F-4D97-AF65-F5344CB8AC3E}">
        <p14:creationId xmlns:p14="http://schemas.microsoft.com/office/powerpoint/2010/main" val="321677425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101</a:t>
            </a:fld>
            <a:endParaRPr lang="en-US" dirty="0"/>
          </a:p>
        </p:txBody>
      </p:sp>
    </p:spTree>
    <p:extLst>
      <p:ext uri="{BB962C8B-B14F-4D97-AF65-F5344CB8AC3E}">
        <p14:creationId xmlns:p14="http://schemas.microsoft.com/office/powerpoint/2010/main" val="295480191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102</a:t>
            </a:fld>
            <a:endParaRPr lang="en-US" dirty="0"/>
          </a:p>
        </p:txBody>
      </p:sp>
    </p:spTree>
    <p:extLst>
      <p:ext uri="{BB962C8B-B14F-4D97-AF65-F5344CB8AC3E}">
        <p14:creationId xmlns:p14="http://schemas.microsoft.com/office/powerpoint/2010/main" val="124231333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103</a:t>
            </a:fld>
            <a:endParaRPr lang="en-US" dirty="0"/>
          </a:p>
        </p:txBody>
      </p:sp>
    </p:spTree>
    <p:extLst>
      <p:ext uri="{BB962C8B-B14F-4D97-AF65-F5344CB8AC3E}">
        <p14:creationId xmlns:p14="http://schemas.microsoft.com/office/powerpoint/2010/main" val="295222866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104</a:t>
            </a:fld>
            <a:endParaRPr lang="en-US" dirty="0"/>
          </a:p>
        </p:txBody>
      </p:sp>
    </p:spTree>
    <p:extLst>
      <p:ext uri="{BB962C8B-B14F-4D97-AF65-F5344CB8AC3E}">
        <p14:creationId xmlns:p14="http://schemas.microsoft.com/office/powerpoint/2010/main" val="264536125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105</a:t>
            </a:fld>
            <a:endParaRPr lang="en-US" dirty="0"/>
          </a:p>
        </p:txBody>
      </p:sp>
    </p:spTree>
    <p:extLst>
      <p:ext uri="{BB962C8B-B14F-4D97-AF65-F5344CB8AC3E}">
        <p14:creationId xmlns:p14="http://schemas.microsoft.com/office/powerpoint/2010/main" val="255268651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106</a:t>
            </a:fld>
            <a:endParaRPr lang="en-US" dirty="0"/>
          </a:p>
        </p:txBody>
      </p:sp>
    </p:spTree>
    <p:extLst>
      <p:ext uri="{BB962C8B-B14F-4D97-AF65-F5344CB8AC3E}">
        <p14:creationId xmlns:p14="http://schemas.microsoft.com/office/powerpoint/2010/main" val="210933774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107</a:t>
            </a:fld>
            <a:endParaRPr lang="en-US" dirty="0"/>
          </a:p>
        </p:txBody>
      </p:sp>
    </p:spTree>
    <p:extLst>
      <p:ext uri="{BB962C8B-B14F-4D97-AF65-F5344CB8AC3E}">
        <p14:creationId xmlns:p14="http://schemas.microsoft.com/office/powerpoint/2010/main" val="342249140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108</a:t>
            </a:fld>
            <a:endParaRPr lang="en-US" dirty="0"/>
          </a:p>
        </p:txBody>
      </p:sp>
    </p:spTree>
    <p:extLst>
      <p:ext uri="{BB962C8B-B14F-4D97-AF65-F5344CB8AC3E}">
        <p14:creationId xmlns:p14="http://schemas.microsoft.com/office/powerpoint/2010/main" val="194588234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109</a:t>
            </a:fld>
            <a:endParaRPr lang="en-US" dirty="0"/>
          </a:p>
        </p:txBody>
      </p:sp>
    </p:spTree>
    <p:extLst>
      <p:ext uri="{BB962C8B-B14F-4D97-AF65-F5344CB8AC3E}">
        <p14:creationId xmlns:p14="http://schemas.microsoft.com/office/powerpoint/2010/main" val="2748278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11</a:t>
            </a:fld>
            <a:endParaRPr lang="en-US" dirty="0"/>
          </a:p>
        </p:txBody>
      </p:sp>
    </p:spTree>
    <p:extLst>
      <p:ext uri="{BB962C8B-B14F-4D97-AF65-F5344CB8AC3E}">
        <p14:creationId xmlns:p14="http://schemas.microsoft.com/office/powerpoint/2010/main" val="412452293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110</a:t>
            </a:fld>
            <a:endParaRPr lang="en-US" dirty="0"/>
          </a:p>
        </p:txBody>
      </p:sp>
    </p:spTree>
    <p:extLst>
      <p:ext uri="{BB962C8B-B14F-4D97-AF65-F5344CB8AC3E}">
        <p14:creationId xmlns:p14="http://schemas.microsoft.com/office/powerpoint/2010/main" val="314167714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111</a:t>
            </a:fld>
            <a:endParaRPr lang="en-US" dirty="0"/>
          </a:p>
        </p:txBody>
      </p:sp>
    </p:spTree>
    <p:extLst>
      <p:ext uri="{BB962C8B-B14F-4D97-AF65-F5344CB8AC3E}">
        <p14:creationId xmlns:p14="http://schemas.microsoft.com/office/powerpoint/2010/main" val="124086043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112</a:t>
            </a:fld>
            <a:endParaRPr lang="en-US" dirty="0"/>
          </a:p>
        </p:txBody>
      </p:sp>
    </p:spTree>
    <p:extLst>
      <p:ext uri="{BB962C8B-B14F-4D97-AF65-F5344CB8AC3E}">
        <p14:creationId xmlns:p14="http://schemas.microsoft.com/office/powerpoint/2010/main" val="352871652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113</a:t>
            </a:fld>
            <a:endParaRPr lang="en-US" dirty="0"/>
          </a:p>
        </p:txBody>
      </p:sp>
    </p:spTree>
    <p:extLst>
      <p:ext uri="{BB962C8B-B14F-4D97-AF65-F5344CB8AC3E}">
        <p14:creationId xmlns:p14="http://schemas.microsoft.com/office/powerpoint/2010/main" val="340024054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114</a:t>
            </a:fld>
            <a:endParaRPr lang="en-US" dirty="0"/>
          </a:p>
        </p:txBody>
      </p:sp>
    </p:spTree>
    <p:extLst>
      <p:ext uri="{BB962C8B-B14F-4D97-AF65-F5344CB8AC3E}">
        <p14:creationId xmlns:p14="http://schemas.microsoft.com/office/powerpoint/2010/main" val="191646293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115</a:t>
            </a:fld>
            <a:endParaRPr lang="en-US" dirty="0"/>
          </a:p>
        </p:txBody>
      </p:sp>
    </p:spTree>
    <p:extLst>
      <p:ext uri="{BB962C8B-B14F-4D97-AF65-F5344CB8AC3E}">
        <p14:creationId xmlns:p14="http://schemas.microsoft.com/office/powerpoint/2010/main" val="28021120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116</a:t>
            </a:fld>
            <a:endParaRPr lang="en-US" dirty="0"/>
          </a:p>
        </p:txBody>
      </p:sp>
    </p:spTree>
    <p:extLst>
      <p:ext uri="{BB962C8B-B14F-4D97-AF65-F5344CB8AC3E}">
        <p14:creationId xmlns:p14="http://schemas.microsoft.com/office/powerpoint/2010/main" val="363048197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117</a:t>
            </a:fld>
            <a:endParaRPr lang="en-US" dirty="0"/>
          </a:p>
        </p:txBody>
      </p:sp>
    </p:spTree>
    <p:extLst>
      <p:ext uri="{BB962C8B-B14F-4D97-AF65-F5344CB8AC3E}">
        <p14:creationId xmlns:p14="http://schemas.microsoft.com/office/powerpoint/2010/main" val="109626883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118</a:t>
            </a:fld>
            <a:endParaRPr lang="en-US" dirty="0"/>
          </a:p>
        </p:txBody>
      </p:sp>
    </p:spTree>
    <p:extLst>
      <p:ext uri="{BB962C8B-B14F-4D97-AF65-F5344CB8AC3E}">
        <p14:creationId xmlns:p14="http://schemas.microsoft.com/office/powerpoint/2010/main" val="362398915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119</a:t>
            </a:fld>
            <a:endParaRPr lang="en-US" dirty="0"/>
          </a:p>
        </p:txBody>
      </p:sp>
    </p:spTree>
    <p:extLst>
      <p:ext uri="{BB962C8B-B14F-4D97-AF65-F5344CB8AC3E}">
        <p14:creationId xmlns:p14="http://schemas.microsoft.com/office/powerpoint/2010/main" val="665284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12</a:t>
            </a:fld>
            <a:endParaRPr lang="en-US" dirty="0"/>
          </a:p>
        </p:txBody>
      </p:sp>
    </p:spTree>
    <p:extLst>
      <p:ext uri="{BB962C8B-B14F-4D97-AF65-F5344CB8AC3E}">
        <p14:creationId xmlns:p14="http://schemas.microsoft.com/office/powerpoint/2010/main" val="133941059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120</a:t>
            </a:fld>
            <a:endParaRPr lang="en-US" dirty="0"/>
          </a:p>
        </p:txBody>
      </p:sp>
    </p:spTree>
    <p:extLst>
      <p:ext uri="{BB962C8B-B14F-4D97-AF65-F5344CB8AC3E}">
        <p14:creationId xmlns:p14="http://schemas.microsoft.com/office/powerpoint/2010/main" val="346883830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121</a:t>
            </a:fld>
            <a:endParaRPr lang="en-US" dirty="0"/>
          </a:p>
        </p:txBody>
      </p:sp>
    </p:spTree>
    <p:extLst>
      <p:ext uri="{BB962C8B-B14F-4D97-AF65-F5344CB8AC3E}">
        <p14:creationId xmlns:p14="http://schemas.microsoft.com/office/powerpoint/2010/main" val="329462116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122</a:t>
            </a:fld>
            <a:endParaRPr lang="en-US" dirty="0"/>
          </a:p>
        </p:txBody>
      </p:sp>
    </p:spTree>
    <p:extLst>
      <p:ext uri="{BB962C8B-B14F-4D97-AF65-F5344CB8AC3E}">
        <p14:creationId xmlns:p14="http://schemas.microsoft.com/office/powerpoint/2010/main" val="190561919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123</a:t>
            </a:fld>
            <a:endParaRPr lang="en-US" dirty="0"/>
          </a:p>
        </p:txBody>
      </p:sp>
    </p:spTree>
    <p:extLst>
      <p:ext uri="{BB962C8B-B14F-4D97-AF65-F5344CB8AC3E}">
        <p14:creationId xmlns:p14="http://schemas.microsoft.com/office/powerpoint/2010/main" val="355064148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124</a:t>
            </a:fld>
            <a:endParaRPr lang="en-US" dirty="0"/>
          </a:p>
        </p:txBody>
      </p:sp>
    </p:spTree>
    <p:extLst>
      <p:ext uri="{BB962C8B-B14F-4D97-AF65-F5344CB8AC3E}">
        <p14:creationId xmlns:p14="http://schemas.microsoft.com/office/powerpoint/2010/main" val="298936425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131</a:t>
            </a:fld>
            <a:endParaRPr lang="en-US" dirty="0"/>
          </a:p>
        </p:txBody>
      </p:sp>
    </p:spTree>
    <p:extLst>
      <p:ext uri="{BB962C8B-B14F-4D97-AF65-F5344CB8AC3E}">
        <p14:creationId xmlns:p14="http://schemas.microsoft.com/office/powerpoint/2010/main" val="62580016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132</a:t>
            </a:fld>
            <a:endParaRPr lang="en-US" dirty="0"/>
          </a:p>
        </p:txBody>
      </p:sp>
    </p:spTree>
    <p:extLst>
      <p:ext uri="{BB962C8B-B14F-4D97-AF65-F5344CB8AC3E}">
        <p14:creationId xmlns:p14="http://schemas.microsoft.com/office/powerpoint/2010/main" val="30737904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133</a:t>
            </a:fld>
            <a:endParaRPr lang="en-US" dirty="0"/>
          </a:p>
        </p:txBody>
      </p:sp>
    </p:spTree>
    <p:extLst>
      <p:ext uri="{BB962C8B-B14F-4D97-AF65-F5344CB8AC3E}">
        <p14:creationId xmlns:p14="http://schemas.microsoft.com/office/powerpoint/2010/main" val="297620796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134</a:t>
            </a:fld>
            <a:endParaRPr lang="en-US" dirty="0"/>
          </a:p>
        </p:txBody>
      </p:sp>
    </p:spTree>
    <p:extLst>
      <p:ext uri="{BB962C8B-B14F-4D97-AF65-F5344CB8AC3E}">
        <p14:creationId xmlns:p14="http://schemas.microsoft.com/office/powerpoint/2010/main" val="342265400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135</a:t>
            </a:fld>
            <a:endParaRPr lang="en-US" dirty="0"/>
          </a:p>
        </p:txBody>
      </p:sp>
    </p:spTree>
    <p:extLst>
      <p:ext uri="{BB962C8B-B14F-4D97-AF65-F5344CB8AC3E}">
        <p14:creationId xmlns:p14="http://schemas.microsoft.com/office/powerpoint/2010/main" val="68692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13</a:t>
            </a:fld>
            <a:endParaRPr lang="en-US" dirty="0"/>
          </a:p>
        </p:txBody>
      </p:sp>
    </p:spTree>
    <p:extLst>
      <p:ext uri="{BB962C8B-B14F-4D97-AF65-F5344CB8AC3E}">
        <p14:creationId xmlns:p14="http://schemas.microsoft.com/office/powerpoint/2010/main" val="60387626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136</a:t>
            </a:fld>
            <a:endParaRPr lang="en-US" dirty="0"/>
          </a:p>
        </p:txBody>
      </p:sp>
    </p:spTree>
    <p:extLst>
      <p:ext uri="{BB962C8B-B14F-4D97-AF65-F5344CB8AC3E}">
        <p14:creationId xmlns:p14="http://schemas.microsoft.com/office/powerpoint/2010/main" val="50261229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137</a:t>
            </a:fld>
            <a:endParaRPr lang="en-US" dirty="0"/>
          </a:p>
        </p:txBody>
      </p:sp>
    </p:spTree>
    <p:extLst>
      <p:ext uri="{BB962C8B-B14F-4D97-AF65-F5344CB8AC3E}">
        <p14:creationId xmlns:p14="http://schemas.microsoft.com/office/powerpoint/2010/main" val="395603079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138</a:t>
            </a:fld>
            <a:endParaRPr lang="en-US" dirty="0"/>
          </a:p>
        </p:txBody>
      </p:sp>
    </p:spTree>
    <p:extLst>
      <p:ext uri="{BB962C8B-B14F-4D97-AF65-F5344CB8AC3E}">
        <p14:creationId xmlns:p14="http://schemas.microsoft.com/office/powerpoint/2010/main" val="1867795626"/>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139</a:t>
            </a:fld>
            <a:endParaRPr lang="en-US" dirty="0"/>
          </a:p>
        </p:txBody>
      </p:sp>
    </p:spTree>
    <p:extLst>
      <p:ext uri="{BB962C8B-B14F-4D97-AF65-F5344CB8AC3E}">
        <p14:creationId xmlns:p14="http://schemas.microsoft.com/office/powerpoint/2010/main" val="194573722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140</a:t>
            </a:fld>
            <a:endParaRPr lang="en-US" dirty="0"/>
          </a:p>
        </p:txBody>
      </p:sp>
    </p:spTree>
    <p:extLst>
      <p:ext uri="{BB962C8B-B14F-4D97-AF65-F5344CB8AC3E}">
        <p14:creationId xmlns:p14="http://schemas.microsoft.com/office/powerpoint/2010/main" val="399349214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141</a:t>
            </a:fld>
            <a:endParaRPr lang="en-US" dirty="0"/>
          </a:p>
        </p:txBody>
      </p:sp>
    </p:spTree>
    <p:extLst>
      <p:ext uri="{BB962C8B-B14F-4D97-AF65-F5344CB8AC3E}">
        <p14:creationId xmlns:p14="http://schemas.microsoft.com/office/powerpoint/2010/main" val="46649419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142</a:t>
            </a:fld>
            <a:endParaRPr lang="en-US" dirty="0"/>
          </a:p>
        </p:txBody>
      </p:sp>
    </p:spTree>
    <p:extLst>
      <p:ext uri="{BB962C8B-B14F-4D97-AF65-F5344CB8AC3E}">
        <p14:creationId xmlns:p14="http://schemas.microsoft.com/office/powerpoint/2010/main" val="154673798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143</a:t>
            </a:fld>
            <a:endParaRPr lang="en-US" dirty="0"/>
          </a:p>
        </p:txBody>
      </p:sp>
    </p:spTree>
    <p:extLst>
      <p:ext uri="{BB962C8B-B14F-4D97-AF65-F5344CB8AC3E}">
        <p14:creationId xmlns:p14="http://schemas.microsoft.com/office/powerpoint/2010/main" val="3663166341"/>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145</a:t>
            </a:fld>
            <a:endParaRPr lang="en-US" dirty="0"/>
          </a:p>
        </p:txBody>
      </p:sp>
    </p:spTree>
    <p:extLst>
      <p:ext uri="{BB962C8B-B14F-4D97-AF65-F5344CB8AC3E}">
        <p14:creationId xmlns:p14="http://schemas.microsoft.com/office/powerpoint/2010/main" val="270299854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146</a:t>
            </a:fld>
            <a:endParaRPr lang="en-US" dirty="0"/>
          </a:p>
        </p:txBody>
      </p:sp>
    </p:spTree>
    <p:extLst>
      <p:ext uri="{BB962C8B-B14F-4D97-AF65-F5344CB8AC3E}">
        <p14:creationId xmlns:p14="http://schemas.microsoft.com/office/powerpoint/2010/main" val="4264678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14</a:t>
            </a:fld>
            <a:endParaRPr lang="en-US" dirty="0"/>
          </a:p>
        </p:txBody>
      </p:sp>
    </p:spTree>
    <p:extLst>
      <p:ext uri="{BB962C8B-B14F-4D97-AF65-F5344CB8AC3E}">
        <p14:creationId xmlns:p14="http://schemas.microsoft.com/office/powerpoint/2010/main" val="2137239428"/>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147</a:t>
            </a:fld>
            <a:endParaRPr lang="en-US" dirty="0"/>
          </a:p>
        </p:txBody>
      </p:sp>
    </p:spTree>
    <p:extLst>
      <p:ext uri="{BB962C8B-B14F-4D97-AF65-F5344CB8AC3E}">
        <p14:creationId xmlns:p14="http://schemas.microsoft.com/office/powerpoint/2010/main" val="1720388860"/>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148</a:t>
            </a:fld>
            <a:endParaRPr lang="en-US" dirty="0"/>
          </a:p>
        </p:txBody>
      </p:sp>
    </p:spTree>
    <p:extLst>
      <p:ext uri="{BB962C8B-B14F-4D97-AF65-F5344CB8AC3E}">
        <p14:creationId xmlns:p14="http://schemas.microsoft.com/office/powerpoint/2010/main" val="354642392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149</a:t>
            </a:fld>
            <a:endParaRPr lang="en-US" dirty="0"/>
          </a:p>
        </p:txBody>
      </p:sp>
    </p:spTree>
    <p:extLst>
      <p:ext uri="{BB962C8B-B14F-4D97-AF65-F5344CB8AC3E}">
        <p14:creationId xmlns:p14="http://schemas.microsoft.com/office/powerpoint/2010/main" val="641014106"/>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150</a:t>
            </a:fld>
            <a:endParaRPr lang="en-US" dirty="0"/>
          </a:p>
        </p:txBody>
      </p:sp>
    </p:spTree>
    <p:extLst>
      <p:ext uri="{BB962C8B-B14F-4D97-AF65-F5344CB8AC3E}">
        <p14:creationId xmlns:p14="http://schemas.microsoft.com/office/powerpoint/2010/main" val="4157840326"/>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151</a:t>
            </a:fld>
            <a:endParaRPr lang="en-US" dirty="0"/>
          </a:p>
        </p:txBody>
      </p:sp>
    </p:spTree>
    <p:extLst>
      <p:ext uri="{BB962C8B-B14F-4D97-AF65-F5344CB8AC3E}">
        <p14:creationId xmlns:p14="http://schemas.microsoft.com/office/powerpoint/2010/main" val="3295838380"/>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152</a:t>
            </a:fld>
            <a:endParaRPr lang="en-US" dirty="0"/>
          </a:p>
        </p:txBody>
      </p:sp>
    </p:spTree>
    <p:extLst>
      <p:ext uri="{BB962C8B-B14F-4D97-AF65-F5344CB8AC3E}">
        <p14:creationId xmlns:p14="http://schemas.microsoft.com/office/powerpoint/2010/main" val="1737262341"/>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153</a:t>
            </a:fld>
            <a:endParaRPr lang="en-US" dirty="0"/>
          </a:p>
        </p:txBody>
      </p:sp>
    </p:spTree>
    <p:extLst>
      <p:ext uri="{BB962C8B-B14F-4D97-AF65-F5344CB8AC3E}">
        <p14:creationId xmlns:p14="http://schemas.microsoft.com/office/powerpoint/2010/main" val="2371330551"/>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154</a:t>
            </a:fld>
            <a:endParaRPr lang="en-US" dirty="0"/>
          </a:p>
        </p:txBody>
      </p:sp>
    </p:spTree>
    <p:extLst>
      <p:ext uri="{BB962C8B-B14F-4D97-AF65-F5344CB8AC3E}">
        <p14:creationId xmlns:p14="http://schemas.microsoft.com/office/powerpoint/2010/main" val="1505308617"/>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155</a:t>
            </a:fld>
            <a:endParaRPr lang="en-US" dirty="0"/>
          </a:p>
        </p:txBody>
      </p:sp>
    </p:spTree>
    <p:extLst>
      <p:ext uri="{BB962C8B-B14F-4D97-AF65-F5344CB8AC3E}">
        <p14:creationId xmlns:p14="http://schemas.microsoft.com/office/powerpoint/2010/main" val="3808191958"/>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156</a:t>
            </a:fld>
            <a:endParaRPr lang="en-US" dirty="0"/>
          </a:p>
        </p:txBody>
      </p:sp>
    </p:spTree>
    <p:extLst>
      <p:ext uri="{BB962C8B-B14F-4D97-AF65-F5344CB8AC3E}">
        <p14:creationId xmlns:p14="http://schemas.microsoft.com/office/powerpoint/2010/main" val="2740186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15</a:t>
            </a:fld>
            <a:endParaRPr lang="en-US" dirty="0"/>
          </a:p>
        </p:txBody>
      </p:sp>
    </p:spTree>
    <p:extLst>
      <p:ext uri="{BB962C8B-B14F-4D97-AF65-F5344CB8AC3E}">
        <p14:creationId xmlns:p14="http://schemas.microsoft.com/office/powerpoint/2010/main" val="2382335392"/>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157</a:t>
            </a:fld>
            <a:endParaRPr lang="en-US" dirty="0"/>
          </a:p>
        </p:txBody>
      </p:sp>
    </p:spTree>
    <p:extLst>
      <p:ext uri="{BB962C8B-B14F-4D97-AF65-F5344CB8AC3E}">
        <p14:creationId xmlns:p14="http://schemas.microsoft.com/office/powerpoint/2010/main" val="3110681455"/>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158</a:t>
            </a:fld>
            <a:endParaRPr lang="en-US" dirty="0"/>
          </a:p>
        </p:txBody>
      </p:sp>
    </p:spTree>
    <p:extLst>
      <p:ext uri="{BB962C8B-B14F-4D97-AF65-F5344CB8AC3E}">
        <p14:creationId xmlns:p14="http://schemas.microsoft.com/office/powerpoint/2010/main" val="2254219934"/>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159</a:t>
            </a:fld>
            <a:endParaRPr lang="en-US" dirty="0"/>
          </a:p>
        </p:txBody>
      </p:sp>
    </p:spTree>
    <p:extLst>
      <p:ext uri="{BB962C8B-B14F-4D97-AF65-F5344CB8AC3E}">
        <p14:creationId xmlns:p14="http://schemas.microsoft.com/office/powerpoint/2010/main" val="2944644162"/>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160</a:t>
            </a:fld>
            <a:endParaRPr lang="en-US" dirty="0"/>
          </a:p>
        </p:txBody>
      </p:sp>
    </p:spTree>
    <p:extLst>
      <p:ext uri="{BB962C8B-B14F-4D97-AF65-F5344CB8AC3E}">
        <p14:creationId xmlns:p14="http://schemas.microsoft.com/office/powerpoint/2010/main" val="791680227"/>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161</a:t>
            </a:fld>
            <a:endParaRPr lang="en-US" dirty="0"/>
          </a:p>
        </p:txBody>
      </p:sp>
    </p:spTree>
    <p:extLst>
      <p:ext uri="{BB962C8B-B14F-4D97-AF65-F5344CB8AC3E}">
        <p14:creationId xmlns:p14="http://schemas.microsoft.com/office/powerpoint/2010/main" val="4286374928"/>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162</a:t>
            </a:fld>
            <a:endParaRPr lang="en-US" dirty="0"/>
          </a:p>
        </p:txBody>
      </p:sp>
    </p:spTree>
    <p:extLst>
      <p:ext uri="{BB962C8B-B14F-4D97-AF65-F5344CB8AC3E}">
        <p14:creationId xmlns:p14="http://schemas.microsoft.com/office/powerpoint/2010/main" val="1281500274"/>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163</a:t>
            </a:fld>
            <a:endParaRPr lang="en-US" dirty="0"/>
          </a:p>
        </p:txBody>
      </p:sp>
    </p:spTree>
    <p:extLst>
      <p:ext uri="{BB962C8B-B14F-4D97-AF65-F5344CB8AC3E}">
        <p14:creationId xmlns:p14="http://schemas.microsoft.com/office/powerpoint/2010/main" val="1143584753"/>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164</a:t>
            </a:fld>
            <a:endParaRPr lang="en-US" dirty="0"/>
          </a:p>
        </p:txBody>
      </p:sp>
    </p:spTree>
    <p:extLst>
      <p:ext uri="{BB962C8B-B14F-4D97-AF65-F5344CB8AC3E}">
        <p14:creationId xmlns:p14="http://schemas.microsoft.com/office/powerpoint/2010/main" val="4236709066"/>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165</a:t>
            </a:fld>
            <a:endParaRPr lang="en-US" dirty="0"/>
          </a:p>
        </p:txBody>
      </p:sp>
    </p:spTree>
    <p:extLst>
      <p:ext uri="{BB962C8B-B14F-4D97-AF65-F5344CB8AC3E}">
        <p14:creationId xmlns:p14="http://schemas.microsoft.com/office/powerpoint/2010/main" val="3969303831"/>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166</a:t>
            </a:fld>
            <a:endParaRPr lang="en-US" dirty="0"/>
          </a:p>
        </p:txBody>
      </p:sp>
    </p:spTree>
    <p:extLst>
      <p:ext uri="{BB962C8B-B14F-4D97-AF65-F5344CB8AC3E}">
        <p14:creationId xmlns:p14="http://schemas.microsoft.com/office/powerpoint/2010/main" val="3884214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16</a:t>
            </a:fld>
            <a:endParaRPr lang="en-US" dirty="0"/>
          </a:p>
        </p:txBody>
      </p:sp>
    </p:spTree>
    <p:extLst>
      <p:ext uri="{BB962C8B-B14F-4D97-AF65-F5344CB8AC3E}">
        <p14:creationId xmlns:p14="http://schemas.microsoft.com/office/powerpoint/2010/main" val="3809774630"/>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167</a:t>
            </a:fld>
            <a:endParaRPr lang="en-US" dirty="0"/>
          </a:p>
        </p:txBody>
      </p:sp>
    </p:spTree>
    <p:extLst>
      <p:ext uri="{BB962C8B-B14F-4D97-AF65-F5344CB8AC3E}">
        <p14:creationId xmlns:p14="http://schemas.microsoft.com/office/powerpoint/2010/main" val="549019019"/>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168</a:t>
            </a:fld>
            <a:endParaRPr lang="en-US" dirty="0"/>
          </a:p>
        </p:txBody>
      </p:sp>
    </p:spTree>
    <p:extLst>
      <p:ext uri="{BB962C8B-B14F-4D97-AF65-F5344CB8AC3E}">
        <p14:creationId xmlns:p14="http://schemas.microsoft.com/office/powerpoint/2010/main" val="1471206389"/>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169</a:t>
            </a:fld>
            <a:endParaRPr lang="en-US" dirty="0"/>
          </a:p>
        </p:txBody>
      </p:sp>
    </p:spTree>
    <p:extLst>
      <p:ext uri="{BB962C8B-B14F-4D97-AF65-F5344CB8AC3E}">
        <p14:creationId xmlns:p14="http://schemas.microsoft.com/office/powerpoint/2010/main" val="1210040053"/>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170</a:t>
            </a:fld>
            <a:endParaRPr lang="en-US" dirty="0"/>
          </a:p>
        </p:txBody>
      </p:sp>
    </p:spTree>
    <p:extLst>
      <p:ext uri="{BB962C8B-B14F-4D97-AF65-F5344CB8AC3E}">
        <p14:creationId xmlns:p14="http://schemas.microsoft.com/office/powerpoint/2010/main" val="365147577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171</a:t>
            </a:fld>
            <a:endParaRPr lang="en-US" dirty="0"/>
          </a:p>
        </p:txBody>
      </p:sp>
    </p:spTree>
    <p:extLst>
      <p:ext uri="{BB962C8B-B14F-4D97-AF65-F5344CB8AC3E}">
        <p14:creationId xmlns:p14="http://schemas.microsoft.com/office/powerpoint/2010/main" val="297536931"/>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172</a:t>
            </a:fld>
            <a:endParaRPr lang="en-US" dirty="0"/>
          </a:p>
        </p:txBody>
      </p:sp>
    </p:spTree>
    <p:extLst>
      <p:ext uri="{BB962C8B-B14F-4D97-AF65-F5344CB8AC3E}">
        <p14:creationId xmlns:p14="http://schemas.microsoft.com/office/powerpoint/2010/main" val="1911706240"/>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173</a:t>
            </a:fld>
            <a:endParaRPr lang="en-US" dirty="0"/>
          </a:p>
        </p:txBody>
      </p:sp>
    </p:spTree>
    <p:extLst>
      <p:ext uri="{BB962C8B-B14F-4D97-AF65-F5344CB8AC3E}">
        <p14:creationId xmlns:p14="http://schemas.microsoft.com/office/powerpoint/2010/main" val="527341993"/>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174</a:t>
            </a:fld>
            <a:endParaRPr lang="en-US" dirty="0"/>
          </a:p>
        </p:txBody>
      </p:sp>
    </p:spTree>
    <p:extLst>
      <p:ext uri="{BB962C8B-B14F-4D97-AF65-F5344CB8AC3E}">
        <p14:creationId xmlns:p14="http://schemas.microsoft.com/office/powerpoint/2010/main" val="1754089251"/>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175</a:t>
            </a:fld>
            <a:endParaRPr lang="en-US" dirty="0"/>
          </a:p>
        </p:txBody>
      </p:sp>
    </p:spTree>
    <p:extLst>
      <p:ext uri="{BB962C8B-B14F-4D97-AF65-F5344CB8AC3E}">
        <p14:creationId xmlns:p14="http://schemas.microsoft.com/office/powerpoint/2010/main" val="16727730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176</a:t>
            </a:fld>
            <a:endParaRPr lang="en-US" dirty="0"/>
          </a:p>
        </p:txBody>
      </p:sp>
    </p:spTree>
    <p:extLst>
      <p:ext uri="{BB962C8B-B14F-4D97-AF65-F5344CB8AC3E}">
        <p14:creationId xmlns:p14="http://schemas.microsoft.com/office/powerpoint/2010/main" val="3060260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17</a:t>
            </a:fld>
            <a:endParaRPr lang="en-US" dirty="0"/>
          </a:p>
        </p:txBody>
      </p:sp>
    </p:spTree>
    <p:extLst>
      <p:ext uri="{BB962C8B-B14F-4D97-AF65-F5344CB8AC3E}">
        <p14:creationId xmlns:p14="http://schemas.microsoft.com/office/powerpoint/2010/main" val="1110749133"/>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177</a:t>
            </a:fld>
            <a:endParaRPr lang="en-US" dirty="0"/>
          </a:p>
        </p:txBody>
      </p:sp>
    </p:spTree>
    <p:extLst>
      <p:ext uri="{BB962C8B-B14F-4D97-AF65-F5344CB8AC3E}">
        <p14:creationId xmlns:p14="http://schemas.microsoft.com/office/powerpoint/2010/main" val="2621452868"/>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178</a:t>
            </a:fld>
            <a:endParaRPr lang="en-US" dirty="0"/>
          </a:p>
        </p:txBody>
      </p:sp>
    </p:spTree>
    <p:extLst>
      <p:ext uri="{BB962C8B-B14F-4D97-AF65-F5344CB8AC3E}">
        <p14:creationId xmlns:p14="http://schemas.microsoft.com/office/powerpoint/2010/main" val="1142968875"/>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179</a:t>
            </a:fld>
            <a:endParaRPr lang="en-US" dirty="0"/>
          </a:p>
        </p:txBody>
      </p:sp>
    </p:spTree>
    <p:extLst>
      <p:ext uri="{BB962C8B-B14F-4D97-AF65-F5344CB8AC3E}">
        <p14:creationId xmlns:p14="http://schemas.microsoft.com/office/powerpoint/2010/main" val="2788978383"/>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180</a:t>
            </a:fld>
            <a:endParaRPr lang="en-US" dirty="0"/>
          </a:p>
        </p:txBody>
      </p:sp>
    </p:spTree>
    <p:extLst>
      <p:ext uri="{BB962C8B-B14F-4D97-AF65-F5344CB8AC3E}">
        <p14:creationId xmlns:p14="http://schemas.microsoft.com/office/powerpoint/2010/main" val="2777106811"/>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181</a:t>
            </a:fld>
            <a:endParaRPr lang="en-US" dirty="0"/>
          </a:p>
        </p:txBody>
      </p:sp>
    </p:spTree>
    <p:extLst>
      <p:ext uri="{BB962C8B-B14F-4D97-AF65-F5344CB8AC3E}">
        <p14:creationId xmlns:p14="http://schemas.microsoft.com/office/powerpoint/2010/main" val="511641307"/>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182</a:t>
            </a:fld>
            <a:endParaRPr lang="en-US" dirty="0"/>
          </a:p>
        </p:txBody>
      </p:sp>
    </p:spTree>
    <p:extLst>
      <p:ext uri="{BB962C8B-B14F-4D97-AF65-F5344CB8AC3E}">
        <p14:creationId xmlns:p14="http://schemas.microsoft.com/office/powerpoint/2010/main" val="3354552889"/>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183</a:t>
            </a:fld>
            <a:endParaRPr lang="en-US" dirty="0"/>
          </a:p>
        </p:txBody>
      </p:sp>
    </p:spTree>
    <p:extLst>
      <p:ext uri="{BB962C8B-B14F-4D97-AF65-F5344CB8AC3E}">
        <p14:creationId xmlns:p14="http://schemas.microsoft.com/office/powerpoint/2010/main" val="1158357312"/>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184</a:t>
            </a:fld>
            <a:endParaRPr lang="en-US" dirty="0"/>
          </a:p>
        </p:txBody>
      </p:sp>
    </p:spTree>
    <p:extLst>
      <p:ext uri="{BB962C8B-B14F-4D97-AF65-F5344CB8AC3E}">
        <p14:creationId xmlns:p14="http://schemas.microsoft.com/office/powerpoint/2010/main" val="2682901608"/>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185</a:t>
            </a:fld>
            <a:endParaRPr lang="en-US" dirty="0"/>
          </a:p>
        </p:txBody>
      </p:sp>
    </p:spTree>
    <p:extLst>
      <p:ext uri="{BB962C8B-B14F-4D97-AF65-F5344CB8AC3E}">
        <p14:creationId xmlns:p14="http://schemas.microsoft.com/office/powerpoint/2010/main" val="1829427640"/>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186</a:t>
            </a:fld>
            <a:endParaRPr lang="en-US" dirty="0"/>
          </a:p>
        </p:txBody>
      </p:sp>
    </p:spTree>
    <p:extLst>
      <p:ext uri="{BB962C8B-B14F-4D97-AF65-F5344CB8AC3E}">
        <p14:creationId xmlns:p14="http://schemas.microsoft.com/office/powerpoint/2010/main" val="906204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18</a:t>
            </a:fld>
            <a:endParaRPr lang="en-US" dirty="0"/>
          </a:p>
        </p:txBody>
      </p:sp>
    </p:spTree>
    <p:extLst>
      <p:ext uri="{BB962C8B-B14F-4D97-AF65-F5344CB8AC3E}">
        <p14:creationId xmlns:p14="http://schemas.microsoft.com/office/powerpoint/2010/main" val="374482378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187</a:t>
            </a:fld>
            <a:endParaRPr lang="en-US" dirty="0"/>
          </a:p>
        </p:txBody>
      </p:sp>
    </p:spTree>
    <p:extLst>
      <p:ext uri="{BB962C8B-B14F-4D97-AF65-F5344CB8AC3E}">
        <p14:creationId xmlns:p14="http://schemas.microsoft.com/office/powerpoint/2010/main" val="1559554307"/>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188</a:t>
            </a:fld>
            <a:endParaRPr lang="en-US" dirty="0"/>
          </a:p>
        </p:txBody>
      </p:sp>
    </p:spTree>
    <p:extLst>
      <p:ext uri="{BB962C8B-B14F-4D97-AF65-F5344CB8AC3E}">
        <p14:creationId xmlns:p14="http://schemas.microsoft.com/office/powerpoint/2010/main" val="3045548282"/>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189</a:t>
            </a:fld>
            <a:endParaRPr lang="en-US" dirty="0"/>
          </a:p>
        </p:txBody>
      </p:sp>
    </p:spTree>
    <p:extLst>
      <p:ext uri="{BB962C8B-B14F-4D97-AF65-F5344CB8AC3E}">
        <p14:creationId xmlns:p14="http://schemas.microsoft.com/office/powerpoint/2010/main" val="3546944466"/>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190</a:t>
            </a:fld>
            <a:endParaRPr lang="en-US" dirty="0"/>
          </a:p>
        </p:txBody>
      </p:sp>
    </p:spTree>
    <p:extLst>
      <p:ext uri="{BB962C8B-B14F-4D97-AF65-F5344CB8AC3E}">
        <p14:creationId xmlns:p14="http://schemas.microsoft.com/office/powerpoint/2010/main" val="2513260093"/>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191</a:t>
            </a:fld>
            <a:endParaRPr lang="en-US" dirty="0"/>
          </a:p>
        </p:txBody>
      </p:sp>
    </p:spTree>
    <p:extLst>
      <p:ext uri="{BB962C8B-B14F-4D97-AF65-F5344CB8AC3E}">
        <p14:creationId xmlns:p14="http://schemas.microsoft.com/office/powerpoint/2010/main" val="3844739765"/>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192</a:t>
            </a:fld>
            <a:endParaRPr lang="en-US" dirty="0"/>
          </a:p>
        </p:txBody>
      </p:sp>
    </p:spTree>
    <p:extLst>
      <p:ext uri="{BB962C8B-B14F-4D97-AF65-F5344CB8AC3E}">
        <p14:creationId xmlns:p14="http://schemas.microsoft.com/office/powerpoint/2010/main" val="4048384896"/>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193</a:t>
            </a:fld>
            <a:endParaRPr lang="en-US" dirty="0"/>
          </a:p>
        </p:txBody>
      </p:sp>
    </p:spTree>
    <p:extLst>
      <p:ext uri="{BB962C8B-B14F-4D97-AF65-F5344CB8AC3E}">
        <p14:creationId xmlns:p14="http://schemas.microsoft.com/office/powerpoint/2010/main" val="3017252816"/>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194</a:t>
            </a:fld>
            <a:endParaRPr lang="en-US" dirty="0"/>
          </a:p>
        </p:txBody>
      </p:sp>
    </p:spTree>
    <p:extLst>
      <p:ext uri="{BB962C8B-B14F-4D97-AF65-F5344CB8AC3E}">
        <p14:creationId xmlns:p14="http://schemas.microsoft.com/office/powerpoint/2010/main" val="1393535369"/>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195</a:t>
            </a:fld>
            <a:endParaRPr lang="en-US" dirty="0"/>
          </a:p>
        </p:txBody>
      </p:sp>
    </p:spTree>
    <p:extLst>
      <p:ext uri="{BB962C8B-B14F-4D97-AF65-F5344CB8AC3E}">
        <p14:creationId xmlns:p14="http://schemas.microsoft.com/office/powerpoint/2010/main" val="26484633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196</a:t>
            </a:fld>
            <a:endParaRPr lang="en-US" dirty="0"/>
          </a:p>
        </p:txBody>
      </p:sp>
    </p:spTree>
    <p:extLst>
      <p:ext uri="{BB962C8B-B14F-4D97-AF65-F5344CB8AC3E}">
        <p14:creationId xmlns:p14="http://schemas.microsoft.com/office/powerpoint/2010/main" val="1537765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19</a:t>
            </a:fld>
            <a:endParaRPr lang="en-US" dirty="0"/>
          </a:p>
        </p:txBody>
      </p:sp>
    </p:spTree>
    <p:extLst>
      <p:ext uri="{BB962C8B-B14F-4D97-AF65-F5344CB8AC3E}">
        <p14:creationId xmlns:p14="http://schemas.microsoft.com/office/powerpoint/2010/main" val="3466788674"/>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197</a:t>
            </a:fld>
            <a:endParaRPr lang="en-US" dirty="0"/>
          </a:p>
        </p:txBody>
      </p:sp>
    </p:spTree>
    <p:extLst>
      <p:ext uri="{BB962C8B-B14F-4D97-AF65-F5344CB8AC3E}">
        <p14:creationId xmlns:p14="http://schemas.microsoft.com/office/powerpoint/2010/main" val="2640832591"/>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198</a:t>
            </a:fld>
            <a:endParaRPr lang="en-US" dirty="0"/>
          </a:p>
        </p:txBody>
      </p:sp>
    </p:spTree>
    <p:extLst>
      <p:ext uri="{BB962C8B-B14F-4D97-AF65-F5344CB8AC3E}">
        <p14:creationId xmlns:p14="http://schemas.microsoft.com/office/powerpoint/2010/main" val="3236294540"/>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199</a:t>
            </a:fld>
            <a:endParaRPr lang="en-US" dirty="0"/>
          </a:p>
        </p:txBody>
      </p:sp>
    </p:spTree>
    <p:extLst>
      <p:ext uri="{BB962C8B-B14F-4D97-AF65-F5344CB8AC3E}">
        <p14:creationId xmlns:p14="http://schemas.microsoft.com/office/powerpoint/2010/main" val="3905964039"/>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200</a:t>
            </a:fld>
            <a:endParaRPr lang="en-US" dirty="0"/>
          </a:p>
        </p:txBody>
      </p:sp>
    </p:spTree>
    <p:extLst>
      <p:ext uri="{BB962C8B-B14F-4D97-AF65-F5344CB8AC3E}">
        <p14:creationId xmlns:p14="http://schemas.microsoft.com/office/powerpoint/2010/main" val="3803979817"/>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201</a:t>
            </a:fld>
            <a:endParaRPr lang="en-US" dirty="0"/>
          </a:p>
        </p:txBody>
      </p:sp>
    </p:spTree>
    <p:extLst>
      <p:ext uri="{BB962C8B-B14F-4D97-AF65-F5344CB8AC3E}">
        <p14:creationId xmlns:p14="http://schemas.microsoft.com/office/powerpoint/2010/main" val="3984108594"/>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202</a:t>
            </a:fld>
            <a:endParaRPr lang="en-US" dirty="0"/>
          </a:p>
        </p:txBody>
      </p:sp>
    </p:spTree>
    <p:extLst>
      <p:ext uri="{BB962C8B-B14F-4D97-AF65-F5344CB8AC3E}">
        <p14:creationId xmlns:p14="http://schemas.microsoft.com/office/powerpoint/2010/main" val="980263918"/>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203</a:t>
            </a:fld>
            <a:endParaRPr lang="en-US" dirty="0"/>
          </a:p>
        </p:txBody>
      </p:sp>
    </p:spTree>
    <p:extLst>
      <p:ext uri="{BB962C8B-B14F-4D97-AF65-F5344CB8AC3E}">
        <p14:creationId xmlns:p14="http://schemas.microsoft.com/office/powerpoint/2010/main" val="3657978999"/>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204</a:t>
            </a:fld>
            <a:endParaRPr lang="en-US" dirty="0"/>
          </a:p>
        </p:txBody>
      </p:sp>
    </p:spTree>
    <p:extLst>
      <p:ext uri="{BB962C8B-B14F-4D97-AF65-F5344CB8AC3E}">
        <p14:creationId xmlns:p14="http://schemas.microsoft.com/office/powerpoint/2010/main" val="1645771469"/>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205</a:t>
            </a:fld>
            <a:endParaRPr lang="en-US" dirty="0"/>
          </a:p>
        </p:txBody>
      </p:sp>
    </p:spTree>
    <p:extLst>
      <p:ext uri="{BB962C8B-B14F-4D97-AF65-F5344CB8AC3E}">
        <p14:creationId xmlns:p14="http://schemas.microsoft.com/office/powerpoint/2010/main" val="1607392479"/>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206</a:t>
            </a:fld>
            <a:endParaRPr lang="en-US" dirty="0"/>
          </a:p>
        </p:txBody>
      </p:sp>
    </p:spTree>
    <p:extLst>
      <p:ext uri="{BB962C8B-B14F-4D97-AF65-F5344CB8AC3E}">
        <p14:creationId xmlns:p14="http://schemas.microsoft.com/office/powerpoint/2010/main" val="3010673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a:t>
            </a:fld>
            <a:endParaRPr lang="en-US" dirty="0"/>
          </a:p>
        </p:txBody>
      </p:sp>
    </p:spTree>
    <p:extLst>
      <p:ext uri="{BB962C8B-B14F-4D97-AF65-F5344CB8AC3E}">
        <p14:creationId xmlns:p14="http://schemas.microsoft.com/office/powerpoint/2010/main" val="20654622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20</a:t>
            </a:fld>
            <a:endParaRPr lang="en-US" dirty="0"/>
          </a:p>
        </p:txBody>
      </p:sp>
    </p:spTree>
    <p:extLst>
      <p:ext uri="{BB962C8B-B14F-4D97-AF65-F5344CB8AC3E}">
        <p14:creationId xmlns:p14="http://schemas.microsoft.com/office/powerpoint/2010/main" val="41990979"/>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207</a:t>
            </a:fld>
            <a:endParaRPr lang="en-US" dirty="0"/>
          </a:p>
        </p:txBody>
      </p:sp>
    </p:spTree>
    <p:extLst>
      <p:ext uri="{BB962C8B-B14F-4D97-AF65-F5344CB8AC3E}">
        <p14:creationId xmlns:p14="http://schemas.microsoft.com/office/powerpoint/2010/main" val="1706588129"/>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208</a:t>
            </a:fld>
            <a:endParaRPr lang="en-US" dirty="0"/>
          </a:p>
        </p:txBody>
      </p:sp>
    </p:spTree>
    <p:extLst>
      <p:ext uri="{BB962C8B-B14F-4D97-AF65-F5344CB8AC3E}">
        <p14:creationId xmlns:p14="http://schemas.microsoft.com/office/powerpoint/2010/main" val="1879738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21</a:t>
            </a:fld>
            <a:endParaRPr lang="en-US" dirty="0"/>
          </a:p>
        </p:txBody>
      </p:sp>
    </p:spTree>
    <p:extLst>
      <p:ext uri="{BB962C8B-B14F-4D97-AF65-F5344CB8AC3E}">
        <p14:creationId xmlns:p14="http://schemas.microsoft.com/office/powerpoint/2010/main" val="35225462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22</a:t>
            </a:fld>
            <a:endParaRPr lang="en-US" dirty="0"/>
          </a:p>
        </p:txBody>
      </p:sp>
    </p:spTree>
    <p:extLst>
      <p:ext uri="{BB962C8B-B14F-4D97-AF65-F5344CB8AC3E}">
        <p14:creationId xmlns:p14="http://schemas.microsoft.com/office/powerpoint/2010/main" val="4234217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23</a:t>
            </a:fld>
            <a:endParaRPr lang="en-US" dirty="0"/>
          </a:p>
        </p:txBody>
      </p:sp>
    </p:spTree>
    <p:extLst>
      <p:ext uri="{BB962C8B-B14F-4D97-AF65-F5344CB8AC3E}">
        <p14:creationId xmlns:p14="http://schemas.microsoft.com/office/powerpoint/2010/main" val="13278319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24</a:t>
            </a:fld>
            <a:endParaRPr lang="en-US" dirty="0"/>
          </a:p>
        </p:txBody>
      </p:sp>
    </p:spTree>
    <p:extLst>
      <p:ext uri="{BB962C8B-B14F-4D97-AF65-F5344CB8AC3E}">
        <p14:creationId xmlns:p14="http://schemas.microsoft.com/office/powerpoint/2010/main" val="39226169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25</a:t>
            </a:fld>
            <a:endParaRPr lang="en-US" dirty="0"/>
          </a:p>
        </p:txBody>
      </p:sp>
    </p:spTree>
    <p:extLst>
      <p:ext uri="{BB962C8B-B14F-4D97-AF65-F5344CB8AC3E}">
        <p14:creationId xmlns:p14="http://schemas.microsoft.com/office/powerpoint/2010/main" val="10355835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26</a:t>
            </a:fld>
            <a:endParaRPr lang="en-US" dirty="0"/>
          </a:p>
        </p:txBody>
      </p:sp>
    </p:spTree>
    <p:extLst>
      <p:ext uri="{BB962C8B-B14F-4D97-AF65-F5344CB8AC3E}">
        <p14:creationId xmlns:p14="http://schemas.microsoft.com/office/powerpoint/2010/main" val="42912972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27</a:t>
            </a:fld>
            <a:endParaRPr lang="en-US" dirty="0"/>
          </a:p>
        </p:txBody>
      </p:sp>
    </p:spTree>
    <p:extLst>
      <p:ext uri="{BB962C8B-B14F-4D97-AF65-F5344CB8AC3E}">
        <p14:creationId xmlns:p14="http://schemas.microsoft.com/office/powerpoint/2010/main" val="7281783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28</a:t>
            </a:fld>
            <a:endParaRPr lang="en-US" dirty="0"/>
          </a:p>
        </p:txBody>
      </p:sp>
    </p:spTree>
    <p:extLst>
      <p:ext uri="{BB962C8B-B14F-4D97-AF65-F5344CB8AC3E}">
        <p14:creationId xmlns:p14="http://schemas.microsoft.com/office/powerpoint/2010/main" val="29894164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29</a:t>
            </a:fld>
            <a:endParaRPr lang="en-US" dirty="0"/>
          </a:p>
        </p:txBody>
      </p:sp>
    </p:spTree>
    <p:extLst>
      <p:ext uri="{BB962C8B-B14F-4D97-AF65-F5344CB8AC3E}">
        <p14:creationId xmlns:p14="http://schemas.microsoft.com/office/powerpoint/2010/main" val="1367312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3</a:t>
            </a:fld>
            <a:endParaRPr lang="en-US" dirty="0"/>
          </a:p>
        </p:txBody>
      </p:sp>
    </p:spTree>
    <p:extLst>
      <p:ext uri="{BB962C8B-B14F-4D97-AF65-F5344CB8AC3E}">
        <p14:creationId xmlns:p14="http://schemas.microsoft.com/office/powerpoint/2010/main" val="31904706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30</a:t>
            </a:fld>
            <a:endParaRPr lang="en-US" dirty="0"/>
          </a:p>
        </p:txBody>
      </p:sp>
    </p:spTree>
    <p:extLst>
      <p:ext uri="{BB962C8B-B14F-4D97-AF65-F5344CB8AC3E}">
        <p14:creationId xmlns:p14="http://schemas.microsoft.com/office/powerpoint/2010/main" val="29363371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31</a:t>
            </a:fld>
            <a:endParaRPr lang="en-US" dirty="0"/>
          </a:p>
        </p:txBody>
      </p:sp>
    </p:spTree>
    <p:extLst>
      <p:ext uri="{BB962C8B-B14F-4D97-AF65-F5344CB8AC3E}">
        <p14:creationId xmlns:p14="http://schemas.microsoft.com/office/powerpoint/2010/main" val="28085818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32</a:t>
            </a:fld>
            <a:endParaRPr lang="en-US" dirty="0"/>
          </a:p>
        </p:txBody>
      </p:sp>
    </p:spTree>
    <p:extLst>
      <p:ext uri="{BB962C8B-B14F-4D97-AF65-F5344CB8AC3E}">
        <p14:creationId xmlns:p14="http://schemas.microsoft.com/office/powerpoint/2010/main" val="33962122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33</a:t>
            </a:fld>
            <a:endParaRPr lang="en-US" dirty="0"/>
          </a:p>
        </p:txBody>
      </p:sp>
    </p:spTree>
    <p:extLst>
      <p:ext uri="{BB962C8B-B14F-4D97-AF65-F5344CB8AC3E}">
        <p14:creationId xmlns:p14="http://schemas.microsoft.com/office/powerpoint/2010/main" val="33848624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34</a:t>
            </a:fld>
            <a:endParaRPr lang="en-US" dirty="0"/>
          </a:p>
        </p:txBody>
      </p:sp>
    </p:spTree>
    <p:extLst>
      <p:ext uri="{BB962C8B-B14F-4D97-AF65-F5344CB8AC3E}">
        <p14:creationId xmlns:p14="http://schemas.microsoft.com/office/powerpoint/2010/main" val="3085043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35</a:t>
            </a:fld>
            <a:endParaRPr lang="en-US" dirty="0"/>
          </a:p>
        </p:txBody>
      </p:sp>
    </p:spTree>
    <p:extLst>
      <p:ext uri="{BB962C8B-B14F-4D97-AF65-F5344CB8AC3E}">
        <p14:creationId xmlns:p14="http://schemas.microsoft.com/office/powerpoint/2010/main" val="29433271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36</a:t>
            </a:fld>
            <a:endParaRPr lang="en-US" dirty="0"/>
          </a:p>
        </p:txBody>
      </p:sp>
    </p:spTree>
    <p:extLst>
      <p:ext uri="{BB962C8B-B14F-4D97-AF65-F5344CB8AC3E}">
        <p14:creationId xmlns:p14="http://schemas.microsoft.com/office/powerpoint/2010/main" val="1593536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37</a:t>
            </a:fld>
            <a:endParaRPr lang="en-US" dirty="0"/>
          </a:p>
        </p:txBody>
      </p:sp>
    </p:spTree>
    <p:extLst>
      <p:ext uri="{BB962C8B-B14F-4D97-AF65-F5344CB8AC3E}">
        <p14:creationId xmlns:p14="http://schemas.microsoft.com/office/powerpoint/2010/main" val="29801203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38</a:t>
            </a:fld>
            <a:endParaRPr lang="en-US" dirty="0"/>
          </a:p>
        </p:txBody>
      </p:sp>
    </p:spTree>
    <p:extLst>
      <p:ext uri="{BB962C8B-B14F-4D97-AF65-F5344CB8AC3E}">
        <p14:creationId xmlns:p14="http://schemas.microsoft.com/office/powerpoint/2010/main" val="36974581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39</a:t>
            </a:fld>
            <a:endParaRPr lang="en-US" dirty="0"/>
          </a:p>
        </p:txBody>
      </p:sp>
    </p:spTree>
    <p:extLst>
      <p:ext uri="{BB962C8B-B14F-4D97-AF65-F5344CB8AC3E}">
        <p14:creationId xmlns:p14="http://schemas.microsoft.com/office/powerpoint/2010/main" val="973281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a:t>
            </a:fld>
            <a:endParaRPr lang="en-US" dirty="0"/>
          </a:p>
        </p:txBody>
      </p:sp>
    </p:spTree>
    <p:extLst>
      <p:ext uri="{BB962C8B-B14F-4D97-AF65-F5344CB8AC3E}">
        <p14:creationId xmlns:p14="http://schemas.microsoft.com/office/powerpoint/2010/main" val="3604887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40</a:t>
            </a:fld>
            <a:endParaRPr lang="en-US" dirty="0"/>
          </a:p>
        </p:txBody>
      </p:sp>
    </p:spTree>
    <p:extLst>
      <p:ext uri="{BB962C8B-B14F-4D97-AF65-F5344CB8AC3E}">
        <p14:creationId xmlns:p14="http://schemas.microsoft.com/office/powerpoint/2010/main" val="16607711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41</a:t>
            </a:fld>
            <a:endParaRPr lang="en-US" dirty="0"/>
          </a:p>
        </p:txBody>
      </p:sp>
    </p:spTree>
    <p:extLst>
      <p:ext uri="{BB962C8B-B14F-4D97-AF65-F5344CB8AC3E}">
        <p14:creationId xmlns:p14="http://schemas.microsoft.com/office/powerpoint/2010/main" val="32486797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42</a:t>
            </a:fld>
            <a:endParaRPr lang="en-US" dirty="0"/>
          </a:p>
        </p:txBody>
      </p:sp>
    </p:spTree>
    <p:extLst>
      <p:ext uri="{BB962C8B-B14F-4D97-AF65-F5344CB8AC3E}">
        <p14:creationId xmlns:p14="http://schemas.microsoft.com/office/powerpoint/2010/main" val="1621001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43</a:t>
            </a:fld>
            <a:endParaRPr lang="en-US" dirty="0"/>
          </a:p>
        </p:txBody>
      </p:sp>
    </p:spTree>
    <p:extLst>
      <p:ext uri="{BB962C8B-B14F-4D97-AF65-F5344CB8AC3E}">
        <p14:creationId xmlns:p14="http://schemas.microsoft.com/office/powerpoint/2010/main" val="34690647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44</a:t>
            </a:fld>
            <a:endParaRPr lang="en-US" dirty="0"/>
          </a:p>
        </p:txBody>
      </p:sp>
    </p:spTree>
    <p:extLst>
      <p:ext uri="{BB962C8B-B14F-4D97-AF65-F5344CB8AC3E}">
        <p14:creationId xmlns:p14="http://schemas.microsoft.com/office/powerpoint/2010/main" val="35289079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45</a:t>
            </a:fld>
            <a:endParaRPr lang="en-US" dirty="0"/>
          </a:p>
        </p:txBody>
      </p:sp>
    </p:spTree>
    <p:extLst>
      <p:ext uri="{BB962C8B-B14F-4D97-AF65-F5344CB8AC3E}">
        <p14:creationId xmlns:p14="http://schemas.microsoft.com/office/powerpoint/2010/main" val="15853212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46</a:t>
            </a:fld>
            <a:endParaRPr lang="en-US" dirty="0"/>
          </a:p>
        </p:txBody>
      </p:sp>
    </p:spTree>
    <p:extLst>
      <p:ext uri="{BB962C8B-B14F-4D97-AF65-F5344CB8AC3E}">
        <p14:creationId xmlns:p14="http://schemas.microsoft.com/office/powerpoint/2010/main" val="10492613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47</a:t>
            </a:fld>
            <a:endParaRPr lang="en-US" dirty="0"/>
          </a:p>
        </p:txBody>
      </p:sp>
    </p:spTree>
    <p:extLst>
      <p:ext uri="{BB962C8B-B14F-4D97-AF65-F5344CB8AC3E}">
        <p14:creationId xmlns:p14="http://schemas.microsoft.com/office/powerpoint/2010/main" val="31333801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48</a:t>
            </a:fld>
            <a:endParaRPr lang="en-US" dirty="0"/>
          </a:p>
        </p:txBody>
      </p:sp>
    </p:spTree>
    <p:extLst>
      <p:ext uri="{BB962C8B-B14F-4D97-AF65-F5344CB8AC3E}">
        <p14:creationId xmlns:p14="http://schemas.microsoft.com/office/powerpoint/2010/main" val="28852008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49</a:t>
            </a:fld>
            <a:endParaRPr lang="en-US" dirty="0"/>
          </a:p>
        </p:txBody>
      </p:sp>
    </p:spTree>
    <p:extLst>
      <p:ext uri="{BB962C8B-B14F-4D97-AF65-F5344CB8AC3E}">
        <p14:creationId xmlns:p14="http://schemas.microsoft.com/office/powerpoint/2010/main" val="3388199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5</a:t>
            </a:fld>
            <a:endParaRPr lang="en-US" dirty="0"/>
          </a:p>
        </p:txBody>
      </p:sp>
    </p:spTree>
    <p:extLst>
      <p:ext uri="{BB962C8B-B14F-4D97-AF65-F5344CB8AC3E}">
        <p14:creationId xmlns:p14="http://schemas.microsoft.com/office/powerpoint/2010/main" val="22408777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50</a:t>
            </a:fld>
            <a:endParaRPr lang="en-US" dirty="0"/>
          </a:p>
        </p:txBody>
      </p:sp>
    </p:spTree>
    <p:extLst>
      <p:ext uri="{BB962C8B-B14F-4D97-AF65-F5344CB8AC3E}">
        <p14:creationId xmlns:p14="http://schemas.microsoft.com/office/powerpoint/2010/main" val="36922197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51</a:t>
            </a:fld>
            <a:endParaRPr lang="en-US" dirty="0"/>
          </a:p>
        </p:txBody>
      </p:sp>
    </p:spTree>
    <p:extLst>
      <p:ext uri="{BB962C8B-B14F-4D97-AF65-F5344CB8AC3E}">
        <p14:creationId xmlns:p14="http://schemas.microsoft.com/office/powerpoint/2010/main" val="8840088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52</a:t>
            </a:fld>
            <a:endParaRPr lang="en-US" dirty="0"/>
          </a:p>
        </p:txBody>
      </p:sp>
    </p:spTree>
    <p:extLst>
      <p:ext uri="{BB962C8B-B14F-4D97-AF65-F5344CB8AC3E}">
        <p14:creationId xmlns:p14="http://schemas.microsoft.com/office/powerpoint/2010/main" val="4989172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53</a:t>
            </a:fld>
            <a:endParaRPr lang="en-US" dirty="0"/>
          </a:p>
        </p:txBody>
      </p:sp>
    </p:spTree>
    <p:extLst>
      <p:ext uri="{BB962C8B-B14F-4D97-AF65-F5344CB8AC3E}">
        <p14:creationId xmlns:p14="http://schemas.microsoft.com/office/powerpoint/2010/main" val="36376491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54</a:t>
            </a:fld>
            <a:endParaRPr lang="en-US" dirty="0"/>
          </a:p>
        </p:txBody>
      </p:sp>
    </p:spTree>
    <p:extLst>
      <p:ext uri="{BB962C8B-B14F-4D97-AF65-F5344CB8AC3E}">
        <p14:creationId xmlns:p14="http://schemas.microsoft.com/office/powerpoint/2010/main" val="24272958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55</a:t>
            </a:fld>
            <a:endParaRPr lang="en-US" dirty="0"/>
          </a:p>
        </p:txBody>
      </p:sp>
    </p:spTree>
    <p:extLst>
      <p:ext uri="{BB962C8B-B14F-4D97-AF65-F5344CB8AC3E}">
        <p14:creationId xmlns:p14="http://schemas.microsoft.com/office/powerpoint/2010/main" val="42233938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56</a:t>
            </a:fld>
            <a:endParaRPr lang="en-US" dirty="0"/>
          </a:p>
        </p:txBody>
      </p:sp>
    </p:spTree>
    <p:extLst>
      <p:ext uri="{BB962C8B-B14F-4D97-AF65-F5344CB8AC3E}">
        <p14:creationId xmlns:p14="http://schemas.microsoft.com/office/powerpoint/2010/main" val="3982639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57</a:t>
            </a:fld>
            <a:endParaRPr lang="en-US" dirty="0"/>
          </a:p>
        </p:txBody>
      </p:sp>
    </p:spTree>
    <p:extLst>
      <p:ext uri="{BB962C8B-B14F-4D97-AF65-F5344CB8AC3E}">
        <p14:creationId xmlns:p14="http://schemas.microsoft.com/office/powerpoint/2010/main" val="32251787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58</a:t>
            </a:fld>
            <a:endParaRPr lang="en-US" dirty="0"/>
          </a:p>
        </p:txBody>
      </p:sp>
    </p:spTree>
    <p:extLst>
      <p:ext uri="{BB962C8B-B14F-4D97-AF65-F5344CB8AC3E}">
        <p14:creationId xmlns:p14="http://schemas.microsoft.com/office/powerpoint/2010/main" val="13508818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59</a:t>
            </a:fld>
            <a:endParaRPr lang="en-US" dirty="0"/>
          </a:p>
        </p:txBody>
      </p:sp>
    </p:spTree>
    <p:extLst>
      <p:ext uri="{BB962C8B-B14F-4D97-AF65-F5344CB8AC3E}">
        <p14:creationId xmlns:p14="http://schemas.microsoft.com/office/powerpoint/2010/main" val="502712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6</a:t>
            </a:fld>
            <a:endParaRPr lang="en-US" dirty="0"/>
          </a:p>
        </p:txBody>
      </p:sp>
    </p:spTree>
    <p:extLst>
      <p:ext uri="{BB962C8B-B14F-4D97-AF65-F5344CB8AC3E}">
        <p14:creationId xmlns:p14="http://schemas.microsoft.com/office/powerpoint/2010/main" val="334545685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60</a:t>
            </a:fld>
            <a:endParaRPr lang="en-US" dirty="0"/>
          </a:p>
        </p:txBody>
      </p:sp>
    </p:spTree>
    <p:extLst>
      <p:ext uri="{BB962C8B-B14F-4D97-AF65-F5344CB8AC3E}">
        <p14:creationId xmlns:p14="http://schemas.microsoft.com/office/powerpoint/2010/main" val="10702047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61</a:t>
            </a:fld>
            <a:endParaRPr lang="en-US" dirty="0"/>
          </a:p>
        </p:txBody>
      </p:sp>
    </p:spTree>
    <p:extLst>
      <p:ext uri="{BB962C8B-B14F-4D97-AF65-F5344CB8AC3E}">
        <p14:creationId xmlns:p14="http://schemas.microsoft.com/office/powerpoint/2010/main" val="11942417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62</a:t>
            </a:fld>
            <a:endParaRPr lang="en-US" dirty="0"/>
          </a:p>
        </p:txBody>
      </p:sp>
    </p:spTree>
    <p:extLst>
      <p:ext uri="{BB962C8B-B14F-4D97-AF65-F5344CB8AC3E}">
        <p14:creationId xmlns:p14="http://schemas.microsoft.com/office/powerpoint/2010/main" val="20518533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63</a:t>
            </a:fld>
            <a:endParaRPr lang="en-US" dirty="0"/>
          </a:p>
        </p:txBody>
      </p:sp>
    </p:spTree>
    <p:extLst>
      <p:ext uri="{BB962C8B-B14F-4D97-AF65-F5344CB8AC3E}">
        <p14:creationId xmlns:p14="http://schemas.microsoft.com/office/powerpoint/2010/main" val="26144388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64</a:t>
            </a:fld>
            <a:endParaRPr lang="en-US" dirty="0"/>
          </a:p>
        </p:txBody>
      </p:sp>
    </p:spTree>
    <p:extLst>
      <p:ext uri="{BB962C8B-B14F-4D97-AF65-F5344CB8AC3E}">
        <p14:creationId xmlns:p14="http://schemas.microsoft.com/office/powerpoint/2010/main" val="36343878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65</a:t>
            </a:fld>
            <a:endParaRPr lang="en-US" dirty="0"/>
          </a:p>
        </p:txBody>
      </p:sp>
    </p:spTree>
    <p:extLst>
      <p:ext uri="{BB962C8B-B14F-4D97-AF65-F5344CB8AC3E}">
        <p14:creationId xmlns:p14="http://schemas.microsoft.com/office/powerpoint/2010/main" val="1782355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66</a:t>
            </a:fld>
            <a:endParaRPr lang="en-US" dirty="0"/>
          </a:p>
        </p:txBody>
      </p:sp>
    </p:spTree>
    <p:extLst>
      <p:ext uri="{BB962C8B-B14F-4D97-AF65-F5344CB8AC3E}">
        <p14:creationId xmlns:p14="http://schemas.microsoft.com/office/powerpoint/2010/main" val="3050088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67</a:t>
            </a:fld>
            <a:endParaRPr lang="en-US" dirty="0"/>
          </a:p>
        </p:txBody>
      </p:sp>
    </p:spTree>
    <p:extLst>
      <p:ext uri="{BB962C8B-B14F-4D97-AF65-F5344CB8AC3E}">
        <p14:creationId xmlns:p14="http://schemas.microsoft.com/office/powerpoint/2010/main" val="319690038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68</a:t>
            </a:fld>
            <a:endParaRPr lang="en-US" dirty="0"/>
          </a:p>
        </p:txBody>
      </p:sp>
    </p:spTree>
    <p:extLst>
      <p:ext uri="{BB962C8B-B14F-4D97-AF65-F5344CB8AC3E}">
        <p14:creationId xmlns:p14="http://schemas.microsoft.com/office/powerpoint/2010/main" val="210670549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69</a:t>
            </a:fld>
            <a:endParaRPr lang="en-US" dirty="0"/>
          </a:p>
        </p:txBody>
      </p:sp>
    </p:spTree>
    <p:extLst>
      <p:ext uri="{BB962C8B-B14F-4D97-AF65-F5344CB8AC3E}">
        <p14:creationId xmlns:p14="http://schemas.microsoft.com/office/powerpoint/2010/main" val="1103898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7</a:t>
            </a:fld>
            <a:endParaRPr lang="en-US" dirty="0"/>
          </a:p>
        </p:txBody>
      </p:sp>
    </p:spTree>
    <p:extLst>
      <p:ext uri="{BB962C8B-B14F-4D97-AF65-F5344CB8AC3E}">
        <p14:creationId xmlns:p14="http://schemas.microsoft.com/office/powerpoint/2010/main" val="380642393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70</a:t>
            </a:fld>
            <a:endParaRPr lang="en-US" dirty="0"/>
          </a:p>
        </p:txBody>
      </p:sp>
    </p:spTree>
    <p:extLst>
      <p:ext uri="{BB962C8B-B14F-4D97-AF65-F5344CB8AC3E}">
        <p14:creationId xmlns:p14="http://schemas.microsoft.com/office/powerpoint/2010/main" val="70222622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71</a:t>
            </a:fld>
            <a:endParaRPr lang="en-US" dirty="0"/>
          </a:p>
        </p:txBody>
      </p:sp>
    </p:spTree>
    <p:extLst>
      <p:ext uri="{BB962C8B-B14F-4D97-AF65-F5344CB8AC3E}">
        <p14:creationId xmlns:p14="http://schemas.microsoft.com/office/powerpoint/2010/main" val="100152466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72</a:t>
            </a:fld>
            <a:endParaRPr lang="en-US" dirty="0"/>
          </a:p>
        </p:txBody>
      </p:sp>
    </p:spTree>
    <p:extLst>
      <p:ext uri="{BB962C8B-B14F-4D97-AF65-F5344CB8AC3E}">
        <p14:creationId xmlns:p14="http://schemas.microsoft.com/office/powerpoint/2010/main" val="345180479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73</a:t>
            </a:fld>
            <a:endParaRPr lang="en-US" dirty="0"/>
          </a:p>
        </p:txBody>
      </p:sp>
    </p:spTree>
    <p:extLst>
      <p:ext uri="{BB962C8B-B14F-4D97-AF65-F5344CB8AC3E}">
        <p14:creationId xmlns:p14="http://schemas.microsoft.com/office/powerpoint/2010/main" val="399848857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74</a:t>
            </a:fld>
            <a:endParaRPr lang="en-US" dirty="0"/>
          </a:p>
        </p:txBody>
      </p:sp>
    </p:spTree>
    <p:extLst>
      <p:ext uri="{BB962C8B-B14F-4D97-AF65-F5344CB8AC3E}">
        <p14:creationId xmlns:p14="http://schemas.microsoft.com/office/powerpoint/2010/main" val="190753804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75</a:t>
            </a:fld>
            <a:endParaRPr lang="en-US" dirty="0"/>
          </a:p>
        </p:txBody>
      </p:sp>
    </p:spTree>
    <p:extLst>
      <p:ext uri="{BB962C8B-B14F-4D97-AF65-F5344CB8AC3E}">
        <p14:creationId xmlns:p14="http://schemas.microsoft.com/office/powerpoint/2010/main" val="230315731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76</a:t>
            </a:fld>
            <a:endParaRPr lang="en-US" dirty="0"/>
          </a:p>
        </p:txBody>
      </p:sp>
    </p:spTree>
    <p:extLst>
      <p:ext uri="{BB962C8B-B14F-4D97-AF65-F5344CB8AC3E}">
        <p14:creationId xmlns:p14="http://schemas.microsoft.com/office/powerpoint/2010/main" val="113482677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77</a:t>
            </a:fld>
            <a:endParaRPr lang="en-US" dirty="0"/>
          </a:p>
        </p:txBody>
      </p:sp>
    </p:spTree>
    <p:extLst>
      <p:ext uri="{BB962C8B-B14F-4D97-AF65-F5344CB8AC3E}">
        <p14:creationId xmlns:p14="http://schemas.microsoft.com/office/powerpoint/2010/main" val="77745534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78</a:t>
            </a:fld>
            <a:endParaRPr lang="en-US" dirty="0"/>
          </a:p>
        </p:txBody>
      </p:sp>
    </p:spTree>
    <p:extLst>
      <p:ext uri="{BB962C8B-B14F-4D97-AF65-F5344CB8AC3E}">
        <p14:creationId xmlns:p14="http://schemas.microsoft.com/office/powerpoint/2010/main" val="274912612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79</a:t>
            </a:fld>
            <a:endParaRPr lang="en-US" dirty="0"/>
          </a:p>
        </p:txBody>
      </p:sp>
    </p:spTree>
    <p:extLst>
      <p:ext uri="{BB962C8B-B14F-4D97-AF65-F5344CB8AC3E}">
        <p14:creationId xmlns:p14="http://schemas.microsoft.com/office/powerpoint/2010/main" val="2750527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8</a:t>
            </a:fld>
            <a:endParaRPr lang="en-US" dirty="0"/>
          </a:p>
        </p:txBody>
      </p:sp>
    </p:spTree>
    <p:extLst>
      <p:ext uri="{BB962C8B-B14F-4D97-AF65-F5344CB8AC3E}">
        <p14:creationId xmlns:p14="http://schemas.microsoft.com/office/powerpoint/2010/main" val="135918181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80</a:t>
            </a:fld>
            <a:endParaRPr lang="en-US" dirty="0"/>
          </a:p>
        </p:txBody>
      </p:sp>
    </p:spTree>
    <p:extLst>
      <p:ext uri="{BB962C8B-B14F-4D97-AF65-F5344CB8AC3E}">
        <p14:creationId xmlns:p14="http://schemas.microsoft.com/office/powerpoint/2010/main" val="172291446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81</a:t>
            </a:fld>
            <a:endParaRPr lang="en-US" dirty="0"/>
          </a:p>
        </p:txBody>
      </p:sp>
    </p:spTree>
    <p:extLst>
      <p:ext uri="{BB962C8B-B14F-4D97-AF65-F5344CB8AC3E}">
        <p14:creationId xmlns:p14="http://schemas.microsoft.com/office/powerpoint/2010/main" val="253657133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82</a:t>
            </a:fld>
            <a:endParaRPr lang="en-US" dirty="0"/>
          </a:p>
        </p:txBody>
      </p:sp>
    </p:spTree>
    <p:extLst>
      <p:ext uri="{BB962C8B-B14F-4D97-AF65-F5344CB8AC3E}">
        <p14:creationId xmlns:p14="http://schemas.microsoft.com/office/powerpoint/2010/main" val="425856789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83</a:t>
            </a:fld>
            <a:endParaRPr lang="en-US" dirty="0"/>
          </a:p>
        </p:txBody>
      </p:sp>
    </p:spTree>
    <p:extLst>
      <p:ext uri="{BB962C8B-B14F-4D97-AF65-F5344CB8AC3E}">
        <p14:creationId xmlns:p14="http://schemas.microsoft.com/office/powerpoint/2010/main" val="387787889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84</a:t>
            </a:fld>
            <a:endParaRPr lang="en-US" dirty="0"/>
          </a:p>
        </p:txBody>
      </p:sp>
    </p:spTree>
    <p:extLst>
      <p:ext uri="{BB962C8B-B14F-4D97-AF65-F5344CB8AC3E}">
        <p14:creationId xmlns:p14="http://schemas.microsoft.com/office/powerpoint/2010/main" val="73251743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85</a:t>
            </a:fld>
            <a:endParaRPr lang="en-US" dirty="0"/>
          </a:p>
        </p:txBody>
      </p:sp>
    </p:spTree>
    <p:extLst>
      <p:ext uri="{BB962C8B-B14F-4D97-AF65-F5344CB8AC3E}">
        <p14:creationId xmlns:p14="http://schemas.microsoft.com/office/powerpoint/2010/main" val="275545046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86</a:t>
            </a:fld>
            <a:endParaRPr lang="en-US" dirty="0"/>
          </a:p>
        </p:txBody>
      </p:sp>
    </p:spTree>
    <p:extLst>
      <p:ext uri="{BB962C8B-B14F-4D97-AF65-F5344CB8AC3E}">
        <p14:creationId xmlns:p14="http://schemas.microsoft.com/office/powerpoint/2010/main" val="246871683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87</a:t>
            </a:fld>
            <a:endParaRPr lang="en-US" dirty="0"/>
          </a:p>
        </p:txBody>
      </p:sp>
    </p:spTree>
    <p:extLst>
      <p:ext uri="{BB962C8B-B14F-4D97-AF65-F5344CB8AC3E}">
        <p14:creationId xmlns:p14="http://schemas.microsoft.com/office/powerpoint/2010/main" val="418708810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88</a:t>
            </a:fld>
            <a:endParaRPr lang="en-US" dirty="0"/>
          </a:p>
        </p:txBody>
      </p:sp>
    </p:spTree>
    <p:extLst>
      <p:ext uri="{BB962C8B-B14F-4D97-AF65-F5344CB8AC3E}">
        <p14:creationId xmlns:p14="http://schemas.microsoft.com/office/powerpoint/2010/main" val="79147377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89</a:t>
            </a:fld>
            <a:endParaRPr lang="en-US" dirty="0"/>
          </a:p>
        </p:txBody>
      </p:sp>
    </p:spTree>
    <p:extLst>
      <p:ext uri="{BB962C8B-B14F-4D97-AF65-F5344CB8AC3E}">
        <p14:creationId xmlns:p14="http://schemas.microsoft.com/office/powerpoint/2010/main" val="3370158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9</a:t>
            </a:fld>
            <a:endParaRPr lang="en-US" dirty="0"/>
          </a:p>
        </p:txBody>
      </p:sp>
    </p:spTree>
    <p:extLst>
      <p:ext uri="{BB962C8B-B14F-4D97-AF65-F5344CB8AC3E}">
        <p14:creationId xmlns:p14="http://schemas.microsoft.com/office/powerpoint/2010/main" val="292088642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90</a:t>
            </a:fld>
            <a:endParaRPr lang="en-US" dirty="0"/>
          </a:p>
        </p:txBody>
      </p:sp>
    </p:spTree>
    <p:extLst>
      <p:ext uri="{BB962C8B-B14F-4D97-AF65-F5344CB8AC3E}">
        <p14:creationId xmlns:p14="http://schemas.microsoft.com/office/powerpoint/2010/main" val="334086025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91</a:t>
            </a:fld>
            <a:endParaRPr lang="en-US" dirty="0"/>
          </a:p>
        </p:txBody>
      </p:sp>
    </p:spTree>
    <p:extLst>
      <p:ext uri="{BB962C8B-B14F-4D97-AF65-F5344CB8AC3E}">
        <p14:creationId xmlns:p14="http://schemas.microsoft.com/office/powerpoint/2010/main" val="226269150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92</a:t>
            </a:fld>
            <a:endParaRPr lang="en-US" dirty="0"/>
          </a:p>
        </p:txBody>
      </p:sp>
    </p:spTree>
    <p:extLst>
      <p:ext uri="{BB962C8B-B14F-4D97-AF65-F5344CB8AC3E}">
        <p14:creationId xmlns:p14="http://schemas.microsoft.com/office/powerpoint/2010/main" val="145294148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93</a:t>
            </a:fld>
            <a:endParaRPr lang="en-US" dirty="0"/>
          </a:p>
        </p:txBody>
      </p:sp>
    </p:spTree>
    <p:extLst>
      <p:ext uri="{BB962C8B-B14F-4D97-AF65-F5344CB8AC3E}">
        <p14:creationId xmlns:p14="http://schemas.microsoft.com/office/powerpoint/2010/main" val="180694888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94</a:t>
            </a:fld>
            <a:endParaRPr lang="en-US" dirty="0"/>
          </a:p>
        </p:txBody>
      </p:sp>
    </p:spTree>
    <p:extLst>
      <p:ext uri="{BB962C8B-B14F-4D97-AF65-F5344CB8AC3E}">
        <p14:creationId xmlns:p14="http://schemas.microsoft.com/office/powerpoint/2010/main" val="287278399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95</a:t>
            </a:fld>
            <a:endParaRPr lang="en-US" dirty="0"/>
          </a:p>
        </p:txBody>
      </p:sp>
    </p:spTree>
    <p:extLst>
      <p:ext uri="{BB962C8B-B14F-4D97-AF65-F5344CB8AC3E}">
        <p14:creationId xmlns:p14="http://schemas.microsoft.com/office/powerpoint/2010/main" val="301569653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96</a:t>
            </a:fld>
            <a:endParaRPr lang="en-US" dirty="0"/>
          </a:p>
        </p:txBody>
      </p:sp>
    </p:spTree>
    <p:extLst>
      <p:ext uri="{BB962C8B-B14F-4D97-AF65-F5344CB8AC3E}">
        <p14:creationId xmlns:p14="http://schemas.microsoft.com/office/powerpoint/2010/main" val="214796460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97</a:t>
            </a:fld>
            <a:endParaRPr lang="en-US" dirty="0"/>
          </a:p>
        </p:txBody>
      </p:sp>
    </p:spTree>
    <p:extLst>
      <p:ext uri="{BB962C8B-B14F-4D97-AF65-F5344CB8AC3E}">
        <p14:creationId xmlns:p14="http://schemas.microsoft.com/office/powerpoint/2010/main" val="52979617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98</a:t>
            </a:fld>
            <a:endParaRPr lang="en-US" dirty="0"/>
          </a:p>
        </p:txBody>
      </p:sp>
    </p:spTree>
    <p:extLst>
      <p:ext uri="{BB962C8B-B14F-4D97-AF65-F5344CB8AC3E}">
        <p14:creationId xmlns:p14="http://schemas.microsoft.com/office/powerpoint/2010/main" val="213187900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99</a:t>
            </a:fld>
            <a:endParaRPr lang="en-US" dirty="0"/>
          </a:p>
        </p:txBody>
      </p:sp>
    </p:spTree>
    <p:extLst>
      <p:ext uri="{BB962C8B-B14F-4D97-AF65-F5344CB8AC3E}">
        <p14:creationId xmlns:p14="http://schemas.microsoft.com/office/powerpoint/2010/main" val="3199180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Placeholder 2"/>
          <p:cNvSpPr>
            <a:spLocks noGrp="1"/>
          </p:cNvSpPr>
          <p:nvPr>
            <p:ph type="body" idx="1" hasCustomPrompt="1"/>
          </p:nvPr>
        </p:nvSpPr>
        <p:spPr>
          <a:xfrm>
            <a:off x="990600" y="3962400"/>
            <a:ext cx="7772400" cy="1500187"/>
          </a:xfrm>
          <a:prstGeom prst="rect">
            <a:avLst/>
          </a:prstGeom>
        </p:spPr>
        <p:txBody>
          <a:bodyPr anchor="b"/>
          <a:lstStyle>
            <a:lvl1pPr marL="0" indent="0" algn="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enter presenter name</a:t>
            </a:r>
          </a:p>
        </p:txBody>
      </p:sp>
      <p:sp>
        <p:nvSpPr>
          <p:cNvPr id="6" name="Title 5"/>
          <p:cNvSpPr>
            <a:spLocks noGrp="1"/>
          </p:cNvSpPr>
          <p:nvPr>
            <p:ph type="title" hasCustomPrompt="1"/>
          </p:nvPr>
        </p:nvSpPr>
        <p:spPr>
          <a:xfrm>
            <a:off x="533400" y="1295400"/>
            <a:ext cx="8229600" cy="1143000"/>
          </a:xfrm>
        </p:spPr>
        <p:txBody>
          <a:bodyPr/>
          <a:lstStyle>
            <a:lvl1pPr>
              <a:defRPr b="1"/>
            </a:lvl1pPr>
          </a:lstStyle>
          <a:p>
            <a:r>
              <a:rPr lang="en-US" dirty="0" smtClean="0"/>
              <a:t>Click to enter title</a:t>
            </a:r>
            <a:endParaRPr lang="en-US" dirty="0"/>
          </a:p>
        </p:txBody>
      </p:sp>
    </p:spTree>
    <p:extLst>
      <p:ext uri="{BB962C8B-B14F-4D97-AF65-F5344CB8AC3E}">
        <p14:creationId xmlns:p14="http://schemas.microsoft.com/office/powerpoint/2010/main" val="3600575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1226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9383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28600" y="1143001"/>
            <a:ext cx="8610600" cy="990600"/>
          </a:xfrm>
          <a:prstGeom prst="rect">
            <a:avLst/>
          </a:prstGeom>
        </p:spPr>
        <p:txBody>
          <a:bodyPr anchor="t"/>
          <a:lstStyle>
            <a:lvl1pPr algn="l">
              <a:defRPr sz="4000" b="1" cap="all"/>
            </a:lvl1pPr>
          </a:lstStyle>
          <a:p>
            <a:r>
              <a:rPr lang="en-US" dirty="0" smtClean="0"/>
              <a:t>Click to Enter title</a:t>
            </a:r>
            <a:endParaRPr lang="en-US" dirty="0"/>
          </a:p>
        </p:txBody>
      </p:sp>
      <p:sp>
        <p:nvSpPr>
          <p:cNvPr id="5" name="Text Placeholder 4"/>
          <p:cNvSpPr>
            <a:spLocks noGrp="1"/>
          </p:cNvSpPr>
          <p:nvPr>
            <p:ph type="body" sz="quarter" idx="10"/>
          </p:nvPr>
        </p:nvSpPr>
        <p:spPr>
          <a:xfrm>
            <a:off x="228600" y="2209800"/>
            <a:ext cx="8610600" cy="4419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6807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13554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9710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2956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593059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1783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73428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24883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3"/>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27" name="Picture 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05.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10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hyperlink" Target="http://www.jslint.com/" TargetMode="Externa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hyperlink" Target="http://www.jslint.com/" TargetMode="External"/><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46.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154.xml.rels><?xml version="1.0" encoding="UTF-8" standalone="yes"?>
<Relationships xmlns="http://schemas.openxmlformats.org/package/2006/relationships"><Relationship Id="rId3" Type="http://schemas.openxmlformats.org/officeDocument/2006/relationships/hyperlink" Target="https://www.youtube.com/watch?v=v2ifWcnQs6M&amp;list=PL62E185BB8577B63D&amp;index=1" TargetMode="External"/><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49.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157.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hyperlink" Target="http://www.w3schools.com/jsref/jsref_obj_date.asp" TargetMode="External"/><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hyperlink" Target="https://www.youtube.com/watch?v=0vmzt94aupQ" TargetMode="External"/><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differencebetween.net/technology/software-technology/difference-between-ucs-2-and-utf-16/"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17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85.xml"/><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19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package" Target="../embeddings/Microsoft_Word_Document1.docx"/></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javascript.about.com/library/blreserved.ht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floating-point-gui.de/basic/"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docs.oracle.com/cd/E19957-01/806-3568/ncg_goldberg.html"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tackoverflow.com/questions/588004/is-floating-point-math-broken"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KMcUWgIAu1c"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developer.mozilla.org/en-US/docs/Web/JavaScript/Reference/Operators/Bitwise_Operators"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v2ifWcnQs6M&amp;list=PL62E185BB8577B63D&amp;index=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t7_5-XYrkq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cevichejs.com/images/1-javascript/JavaScriptTimeline.jpg"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http://stackoverflow.com/questions/1470488/what-is-the-function-of-the-var-keyword-and-when-to-use-it-or-omit-it"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blog.safeshepherd.com/23/how-one-missing-var-ruined-our-launch/"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8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28800"/>
            <a:ext cx="8229600" cy="2438400"/>
          </a:xfrm>
        </p:spPr>
        <p:txBody>
          <a:bodyPr/>
          <a:lstStyle/>
          <a:p>
            <a:r>
              <a:rPr lang="en-US" sz="7200" dirty="0"/>
              <a:t>Unit 8 –JavaScript Basics</a:t>
            </a:r>
            <a:endParaRPr lang="en-US" sz="7200" dirty="0"/>
          </a:p>
        </p:txBody>
      </p:sp>
      <p:sp>
        <p:nvSpPr>
          <p:cNvPr id="3" name="Text Placeholder 2"/>
          <p:cNvSpPr>
            <a:spLocks noGrp="1"/>
          </p:cNvSpPr>
          <p:nvPr>
            <p:ph type="body" idx="1"/>
          </p:nvPr>
        </p:nvSpPr>
        <p:spPr/>
        <p:txBody>
          <a:bodyPr/>
          <a:lstStyle/>
          <a:p>
            <a:r>
              <a:rPr lang="en-US" dirty="0" smtClean="0"/>
              <a:t>Instructor: Brent Presley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prototypal inheritance</a:t>
            </a:r>
          </a:p>
        </p:txBody>
      </p:sp>
      <p:sp>
        <p:nvSpPr>
          <p:cNvPr id="3" name="Text Placeholder 2"/>
          <p:cNvSpPr>
            <a:spLocks noGrp="1"/>
          </p:cNvSpPr>
          <p:nvPr>
            <p:ph type="body" sz="quarter" idx="10"/>
          </p:nvPr>
        </p:nvSpPr>
        <p:spPr>
          <a:xfrm>
            <a:off x="228600" y="2209800"/>
            <a:ext cx="4700044" cy="4419600"/>
          </a:xfrm>
        </p:spPr>
        <p:txBody>
          <a:bodyPr anchor="t"/>
          <a:lstStyle/>
          <a:p>
            <a:r>
              <a:rPr lang="en-US" sz="2800" dirty="0"/>
              <a:t>prototypal inheritance (not class inheritance)</a:t>
            </a:r>
          </a:p>
          <a:p>
            <a:pPr lvl="1"/>
            <a:r>
              <a:rPr lang="en-US" sz="2400" dirty="0"/>
              <a:t>objects inherit from other objects</a:t>
            </a:r>
          </a:p>
          <a:p>
            <a:pPr lvl="1"/>
            <a:r>
              <a:rPr lang="en-US" sz="2400" dirty="0"/>
              <a:t>there are no classes</a:t>
            </a:r>
          </a:p>
          <a:p>
            <a:pPr lvl="1"/>
            <a:endParaRPr lang="en-US" dirty="0"/>
          </a:p>
          <a:p>
            <a:endParaRPr lang="en-US" dirty="0"/>
          </a:p>
        </p:txBody>
      </p:sp>
      <p:pic>
        <p:nvPicPr>
          <p:cNvPr id="5" name="Picture 4"/>
          <p:cNvPicPr>
            <a:picLocks noChangeAspect="1"/>
          </p:cNvPicPr>
          <p:nvPr/>
        </p:nvPicPr>
        <p:blipFill>
          <a:blip r:embed="rId3"/>
          <a:stretch>
            <a:fillRect/>
          </a:stretch>
        </p:blipFill>
        <p:spPr>
          <a:xfrm>
            <a:off x="4957344" y="2505075"/>
            <a:ext cx="4156494" cy="2338536"/>
          </a:xfrm>
          <a:prstGeom prst="rect">
            <a:avLst/>
          </a:prstGeom>
        </p:spPr>
      </p:pic>
    </p:spTree>
    <p:extLst>
      <p:ext uri="{BB962C8B-B14F-4D97-AF65-F5344CB8AC3E}">
        <p14:creationId xmlns:p14="http://schemas.microsoft.com/office/powerpoint/2010/main" val="296362231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lamda</a:t>
            </a:r>
            <a:endParaRPr lang="en-US" dirty="0"/>
          </a:p>
        </p:txBody>
      </p:sp>
      <p:sp>
        <p:nvSpPr>
          <p:cNvPr id="3" name="Text Placeholder 2"/>
          <p:cNvSpPr>
            <a:spLocks noGrp="1"/>
          </p:cNvSpPr>
          <p:nvPr>
            <p:ph type="body" sz="quarter" idx="10"/>
          </p:nvPr>
        </p:nvSpPr>
        <p:spPr/>
        <p:txBody>
          <a:bodyPr/>
          <a:lstStyle/>
          <a:p>
            <a:r>
              <a:rPr lang="en-US" dirty="0" smtClean="0"/>
              <a:t>What JavaScript calls </a:t>
            </a:r>
            <a:r>
              <a:rPr lang="en-US" b="1" dirty="0" smtClean="0"/>
              <a:t>function</a:t>
            </a:r>
            <a:r>
              <a:rPr lang="en-US" dirty="0" smtClean="0"/>
              <a:t>, other languages call </a:t>
            </a:r>
            <a:r>
              <a:rPr lang="en-US" b="1" dirty="0" smtClean="0"/>
              <a:t>lamda</a:t>
            </a:r>
            <a:r>
              <a:rPr lang="en-US" dirty="0" smtClean="0"/>
              <a:t>.</a:t>
            </a:r>
          </a:p>
          <a:p>
            <a:endParaRPr lang="en-US" dirty="0"/>
          </a:p>
          <a:p>
            <a:r>
              <a:rPr lang="en-US" dirty="0" smtClean="0"/>
              <a:t>It is a source of enormous expressive power</a:t>
            </a:r>
          </a:p>
          <a:p>
            <a:endParaRPr lang="en-US" dirty="0"/>
          </a:p>
          <a:p>
            <a:r>
              <a:rPr lang="en-US" dirty="0" smtClean="0"/>
              <a:t>Unlike most power-constructs, it is secure.</a:t>
            </a:r>
          </a:p>
          <a:p>
            <a:pPr lvl="1"/>
            <a:r>
              <a:rPr lang="en-US" dirty="0" smtClean="0"/>
              <a:t>Can constrain scopes</a:t>
            </a:r>
            <a:endParaRPr lang="en-US" dirty="0"/>
          </a:p>
        </p:txBody>
      </p:sp>
    </p:spTree>
    <p:extLst>
      <p:ext uri="{BB962C8B-B14F-4D97-AF65-F5344CB8AC3E}">
        <p14:creationId xmlns:p14="http://schemas.microsoft.com/office/powerpoint/2010/main" val="75670792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statement</a:t>
            </a:r>
            <a:endParaRPr lang="en-US" dirty="0"/>
          </a:p>
        </p:txBody>
      </p:sp>
      <p:sp>
        <p:nvSpPr>
          <p:cNvPr id="3" name="Text Placeholder 2"/>
          <p:cNvSpPr>
            <a:spLocks noGrp="1"/>
          </p:cNvSpPr>
          <p:nvPr>
            <p:ph type="body" sz="quarter" idx="10"/>
          </p:nvPr>
        </p:nvSpPr>
        <p:spPr>
          <a:xfrm>
            <a:off x="228600" y="2209800"/>
            <a:ext cx="8610600" cy="3210030"/>
          </a:xfrm>
        </p:spPr>
        <p:txBody>
          <a:bodyPr/>
          <a:lstStyle/>
          <a:p>
            <a:r>
              <a:rPr lang="en-US" sz="2800" dirty="0" smtClean="0"/>
              <a:t>The function statement is just a short-hand for a var statement with a function value.</a:t>
            </a:r>
          </a:p>
          <a:p>
            <a:endParaRPr lang="en-US" sz="2000" dirty="0"/>
          </a:p>
          <a:p>
            <a:pPr marL="0" indent="0">
              <a:buNone/>
            </a:pPr>
            <a:r>
              <a:rPr lang="en-US" sz="2000" dirty="0" smtClean="0"/>
              <a:t>function foo() {}</a:t>
            </a:r>
          </a:p>
          <a:p>
            <a:pPr marL="0" indent="0">
              <a:buNone/>
            </a:pPr>
            <a:endParaRPr lang="en-US" sz="2000" dirty="0" smtClean="0"/>
          </a:p>
          <a:p>
            <a:pPr marL="0" indent="0">
              <a:buNone/>
            </a:pPr>
            <a:r>
              <a:rPr lang="en-US" sz="2400" dirty="0" smtClean="0"/>
              <a:t>Expands to…</a:t>
            </a:r>
          </a:p>
          <a:p>
            <a:pPr marL="0" indent="0">
              <a:buNone/>
            </a:pPr>
            <a:endParaRPr lang="en-US" sz="2000" dirty="0"/>
          </a:p>
          <a:p>
            <a:pPr marL="0" indent="0">
              <a:buNone/>
            </a:pPr>
            <a:r>
              <a:rPr lang="en-US" sz="2000" dirty="0" smtClean="0"/>
              <a:t>var foo= function foo() {}; </a:t>
            </a:r>
            <a:endParaRPr lang="en-US" sz="2000" dirty="0"/>
          </a:p>
        </p:txBody>
      </p:sp>
      <p:pic>
        <p:nvPicPr>
          <p:cNvPr id="4" name="Picture 3"/>
          <p:cNvPicPr>
            <a:picLocks noChangeAspect="1"/>
          </p:cNvPicPr>
          <p:nvPr/>
        </p:nvPicPr>
        <p:blipFill>
          <a:blip r:embed="rId3"/>
          <a:stretch>
            <a:fillRect/>
          </a:stretch>
        </p:blipFill>
        <p:spPr>
          <a:xfrm>
            <a:off x="0" y="5419830"/>
            <a:ext cx="8905875" cy="1409700"/>
          </a:xfrm>
          <a:prstGeom prst="rect">
            <a:avLst/>
          </a:prstGeom>
        </p:spPr>
      </p:pic>
    </p:spTree>
    <p:extLst>
      <p:ext uri="{BB962C8B-B14F-4D97-AF65-F5344CB8AC3E}">
        <p14:creationId xmlns:p14="http://schemas.microsoft.com/office/powerpoint/2010/main" val="230072241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Inner functions</a:t>
            </a:r>
            <a:endParaRPr lang="en-US" dirty="0"/>
          </a:p>
        </p:txBody>
      </p:sp>
      <p:sp>
        <p:nvSpPr>
          <p:cNvPr id="3" name="Text Placeholder 2"/>
          <p:cNvSpPr>
            <a:spLocks noGrp="1"/>
          </p:cNvSpPr>
          <p:nvPr>
            <p:ph type="body" sz="quarter" idx="10"/>
          </p:nvPr>
        </p:nvSpPr>
        <p:spPr/>
        <p:txBody>
          <a:bodyPr/>
          <a:lstStyle/>
          <a:p>
            <a:r>
              <a:rPr lang="en-US" dirty="0" smtClean="0"/>
              <a:t>Functions do not all have to be defined at the top level ( or left edge)</a:t>
            </a:r>
          </a:p>
          <a:p>
            <a:endParaRPr lang="en-US" dirty="0"/>
          </a:p>
          <a:p>
            <a:r>
              <a:rPr lang="en-US" dirty="0" smtClean="0"/>
              <a:t>They can be defined inside of other functions</a:t>
            </a:r>
          </a:p>
          <a:p>
            <a:r>
              <a:rPr lang="en-US" dirty="0" smtClean="0"/>
              <a:t>It does raise scope questions.</a:t>
            </a:r>
          </a:p>
          <a:p>
            <a:pPr lvl="1"/>
            <a:r>
              <a:rPr lang="en-US" dirty="0" smtClean="0"/>
              <a:t>What does the function know, and when does it know it?</a:t>
            </a:r>
            <a:endParaRPr lang="en-US" dirty="0"/>
          </a:p>
        </p:txBody>
      </p:sp>
    </p:spTree>
    <p:extLst>
      <p:ext uri="{BB962C8B-B14F-4D97-AF65-F5344CB8AC3E}">
        <p14:creationId xmlns:p14="http://schemas.microsoft.com/office/powerpoint/2010/main" val="36926396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a:t>
            </a:r>
            <a:endParaRPr lang="en-US" dirty="0"/>
          </a:p>
        </p:txBody>
      </p:sp>
      <p:sp>
        <p:nvSpPr>
          <p:cNvPr id="3" name="Text Placeholder 2"/>
          <p:cNvSpPr>
            <a:spLocks noGrp="1"/>
          </p:cNvSpPr>
          <p:nvPr>
            <p:ph type="body" sz="quarter" idx="10"/>
          </p:nvPr>
        </p:nvSpPr>
        <p:spPr>
          <a:xfrm>
            <a:off x="228600" y="2209800"/>
            <a:ext cx="3200400" cy="4419600"/>
          </a:xfrm>
        </p:spPr>
        <p:txBody>
          <a:bodyPr/>
          <a:lstStyle/>
          <a:p>
            <a:r>
              <a:rPr lang="en-US" sz="2400" dirty="0" smtClean="0"/>
              <a:t>An inner function has access to the variables and parameters of the functions that it is contained within</a:t>
            </a:r>
          </a:p>
          <a:p>
            <a:endParaRPr lang="en-US" sz="2400" dirty="0"/>
          </a:p>
          <a:p>
            <a:r>
              <a:rPr lang="en-US" sz="2400" dirty="0" smtClean="0"/>
              <a:t>This is known as Static Scoping or Lexical Scoping</a:t>
            </a:r>
            <a:endParaRPr lang="en-US" sz="2400" dirty="0"/>
          </a:p>
        </p:txBody>
      </p:sp>
      <p:pic>
        <p:nvPicPr>
          <p:cNvPr id="4" name="Picture 3"/>
          <p:cNvPicPr>
            <a:picLocks noChangeAspect="1"/>
          </p:cNvPicPr>
          <p:nvPr/>
        </p:nvPicPr>
        <p:blipFill>
          <a:blip r:embed="rId3"/>
          <a:stretch>
            <a:fillRect/>
          </a:stretch>
        </p:blipFill>
        <p:spPr>
          <a:xfrm>
            <a:off x="3429000" y="2552700"/>
            <a:ext cx="5715000" cy="3733800"/>
          </a:xfrm>
          <a:prstGeom prst="rect">
            <a:avLst/>
          </a:prstGeom>
        </p:spPr>
      </p:pic>
    </p:spTree>
    <p:extLst>
      <p:ext uri="{BB962C8B-B14F-4D97-AF65-F5344CB8AC3E}">
        <p14:creationId xmlns:p14="http://schemas.microsoft.com/office/powerpoint/2010/main" val="68540939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closure</a:t>
            </a:r>
            <a:endParaRPr lang="en-US" dirty="0"/>
          </a:p>
        </p:txBody>
      </p:sp>
      <p:sp>
        <p:nvSpPr>
          <p:cNvPr id="3" name="Text Placeholder 2"/>
          <p:cNvSpPr>
            <a:spLocks noGrp="1"/>
          </p:cNvSpPr>
          <p:nvPr>
            <p:ph type="body" sz="quarter" idx="10"/>
          </p:nvPr>
        </p:nvSpPr>
        <p:spPr/>
        <p:txBody>
          <a:bodyPr/>
          <a:lstStyle/>
          <a:p>
            <a:r>
              <a:rPr lang="en-US" dirty="0" smtClean="0"/>
              <a:t>The scope that an inner function enjoys continues even after the parent functions have returned.</a:t>
            </a:r>
          </a:p>
          <a:p>
            <a:r>
              <a:rPr lang="en-US" dirty="0" smtClean="0"/>
              <a:t>This is called </a:t>
            </a:r>
            <a:r>
              <a:rPr lang="en-US" i="1" dirty="0" smtClean="0"/>
              <a:t>closure</a:t>
            </a:r>
          </a:p>
          <a:p>
            <a:endParaRPr lang="en-US" i="1" dirty="0"/>
          </a:p>
          <a:p>
            <a:r>
              <a:rPr lang="en-US" i="1" dirty="0" smtClean="0"/>
              <a:t>What does this mean?</a:t>
            </a:r>
          </a:p>
          <a:p>
            <a:endParaRPr lang="en-US" dirty="0" smtClean="0"/>
          </a:p>
          <a:p>
            <a:endParaRPr lang="en-US" dirty="0" smtClean="0"/>
          </a:p>
        </p:txBody>
      </p:sp>
    </p:spTree>
    <p:extLst>
      <p:ext uri="{BB962C8B-B14F-4D97-AF65-F5344CB8AC3E}">
        <p14:creationId xmlns:p14="http://schemas.microsoft.com/office/powerpoint/2010/main" val="983955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Text Placeholder 2"/>
          <p:cNvSpPr>
            <a:spLocks noGrp="1"/>
          </p:cNvSpPr>
          <p:nvPr>
            <p:ph type="body" sz="quarter" idx="10"/>
          </p:nvPr>
        </p:nvSpPr>
        <p:spPr>
          <a:xfrm>
            <a:off x="228600" y="2209800"/>
            <a:ext cx="4451350" cy="3283076"/>
          </a:xfrm>
        </p:spPr>
        <p:txBody>
          <a:bodyPr anchor="t"/>
          <a:lstStyle/>
          <a:p>
            <a:r>
              <a:rPr lang="en-US" sz="2400" dirty="0"/>
              <a:t>Access to variables after the scope would seem to have ended.</a:t>
            </a:r>
          </a:p>
        </p:txBody>
      </p:sp>
      <p:pic>
        <p:nvPicPr>
          <p:cNvPr id="4" name="Picture 3" descr="Image"/>
          <p:cNvPicPr>
            <a:picLocks noChangeAspect="1"/>
          </p:cNvPicPr>
          <p:nvPr/>
        </p:nvPicPr>
        <p:blipFill>
          <a:blip r:embed="rId3"/>
          <a:stretch>
            <a:fillRect/>
          </a:stretch>
        </p:blipFill>
        <p:spPr>
          <a:xfrm>
            <a:off x="4589463" y="2195513"/>
            <a:ext cx="4577477" cy="2260824"/>
          </a:xfrm>
          <a:prstGeom prst="rect">
            <a:avLst/>
          </a:prstGeom>
        </p:spPr>
      </p:pic>
      <p:pic>
        <p:nvPicPr>
          <p:cNvPr id="5" name="Picture 4"/>
          <p:cNvPicPr>
            <a:picLocks noChangeAspect="1"/>
          </p:cNvPicPr>
          <p:nvPr/>
        </p:nvPicPr>
        <p:blipFill>
          <a:blip r:embed="rId4"/>
          <a:stretch>
            <a:fillRect/>
          </a:stretch>
        </p:blipFill>
        <p:spPr>
          <a:xfrm>
            <a:off x="199071" y="5549640"/>
            <a:ext cx="8913179" cy="1292485"/>
          </a:xfrm>
          <a:prstGeom prst="rect">
            <a:avLst/>
          </a:prstGeom>
        </p:spPr>
      </p:pic>
      <p:pic>
        <p:nvPicPr>
          <p:cNvPr id="6" name="Picture 5"/>
          <p:cNvPicPr>
            <a:picLocks noChangeAspect="1"/>
          </p:cNvPicPr>
          <p:nvPr/>
        </p:nvPicPr>
        <p:blipFill>
          <a:blip r:embed="rId5"/>
          <a:stretch>
            <a:fillRect/>
          </a:stretch>
        </p:blipFill>
        <p:spPr>
          <a:xfrm>
            <a:off x="712765" y="3389982"/>
            <a:ext cx="2743200" cy="1943100"/>
          </a:xfrm>
          <a:prstGeom prst="rect">
            <a:avLst/>
          </a:prstGeom>
        </p:spPr>
      </p:pic>
    </p:spTree>
    <p:extLst>
      <p:ext uri="{BB962C8B-B14F-4D97-AF65-F5344CB8AC3E}">
        <p14:creationId xmlns:p14="http://schemas.microsoft.com/office/powerpoint/2010/main" val="84465542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Text Placeholder 2"/>
          <p:cNvSpPr>
            <a:spLocks noGrp="1"/>
          </p:cNvSpPr>
          <p:nvPr>
            <p:ph type="body" sz="quarter" idx="10"/>
          </p:nvPr>
        </p:nvSpPr>
        <p:spPr>
          <a:xfrm>
            <a:off x="228600" y="2209800"/>
            <a:ext cx="4451350" cy="3283076"/>
          </a:xfrm>
        </p:spPr>
        <p:txBody>
          <a:bodyPr anchor="t"/>
          <a:lstStyle/>
          <a:p>
            <a:r>
              <a:rPr lang="en-US" sz="2400" dirty="0"/>
              <a:t>Invoking inner here will give you 5</a:t>
            </a:r>
          </a:p>
          <a:p>
            <a:pPr lvl="1"/>
            <a:r>
              <a:rPr lang="en-US" sz="2000" dirty="0"/>
              <a:t>despite the fact that the scope of inner has ended, you still have access to x</a:t>
            </a:r>
          </a:p>
          <a:p>
            <a:r>
              <a:rPr lang="en-US" sz="2400" dirty="0"/>
              <a:t>essentially... inner tracks the state of the code at the time it was invoked, and you have access to that state</a:t>
            </a:r>
          </a:p>
          <a:p>
            <a:endParaRPr lang="en-US" sz="2400" dirty="0"/>
          </a:p>
        </p:txBody>
      </p:sp>
      <p:pic>
        <p:nvPicPr>
          <p:cNvPr id="6" name="Picture 5"/>
          <p:cNvPicPr>
            <a:picLocks noChangeAspect="1"/>
          </p:cNvPicPr>
          <p:nvPr/>
        </p:nvPicPr>
        <p:blipFill>
          <a:blip r:embed="rId3"/>
          <a:stretch>
            <a:fillRect/>
          </a:stretch>
        </p:blipFill>
        <p:spPr>
          <a:xfrm>
            <a:off x="4638675" y="2273300"/>
            <a:ext cx="4025886" cy="2857031"/>
          </a:xfrm>
          <a:prstGeom prst="rect">
            <a:avLst/>
          </a:prstGeom>
        </p:spPr>
      </p:pic>
    </p:spTree>
    <p:extLst>
      <p:ext uri="{BB962C8B-B14F-4D97-AF65-F5344CB8AC3E}">
        <p14:creationId xmlns:p14="http://schemas.microsoft.com/office/powerpoint/2010/main" val="118716563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Text Placeholder 2"/>
          <p:cNvSpPr>
            <a:spLocks noGrp="1"/>
          </p:cNvSpPr>
          <p:nvPr>
            <p:ph type="body" sz="quarter" idx="10"/>
          </p:nvPr>
        </p:nvSpPr>
        <p:spPr>
          <a:xfrm>
            <a:off x="228600" y="2209800"/>
            <a:ext cx="4114799" cy="4419600"/>
          </a:xfrm>
        </p:spPr>
        <p:txBody>
          <a:bodyPr anchor="t"/>
          <a:lstStyle/>
          <a:p>
            <a:r>
              <a:rPr lang="en-US" sz="2800" dirty="0"/>
              <a:t>Ajax application- change the color from yellow to white.</a:t>
            </a:r>
          </a:p>
          <a:p>
            <a:endParaRPr lang="en-US" sz="2800" dirty="0"/>
          </a:p>
          <a:p>
            <a:r>
              <a:rPr lang="en-US" sz="2800" dirty="0"/>
              <a:t>After the parent closes..100 ms later, it calls the value of the parent level</a:t>
            </a:r>
            <a:r>
              <a:rPr lang="en-US" dirty="0"/>
              <a:t> </a:t>
            </a:r>
          </a:p>
        </p:txBody>
      </p:sp>
      <p:pic>
        <p:nvPicPr>
          <p:cNvPr id="4" name="Picture 3"/>
          <p:cNvPicPr>
            <a:picLocks noChangeAspect="1"/>
          </p:cNvPicPr>
          <p:nvPr/>
        </p:nvPicPr>
        <p:blipFill>
          <a:blip r:embed="rId3"/>
          <a:stretch>
            <a:fillRect/>
          </a:stretch>
        </p:blipFill>
        <p:spPr>
          <a:xfrm>
            <a:off x="4318000" y="2332038"/>
            <a:ext cx="4826128" cy="3650264"/>
          </a:xfrm>
          <a:prstGeom prst="rect">
            <a:avLst/>
          </a:prstGeom>
        </p:spPr>
      </p:pic>
    </p:spTree>
    <p:extLst>
      <p:ext uri="{BB962C8B-B14F-4D97-AF65-F5344CB8AC3E}">
        <p14:creationId xmlns:p14="http://schemas.microsoft.com/office/powerpoint/2010/main" val="634531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objects</a:t>
            </a:r>
          </a:p>
        </p:txBody>
      </p:sp>
      <p:sp>
        <p:nvSpPr>
          <p:cNvPr id="3" name="Text Placeholder 2"/>
          <p:cNvSpPr>
            <a:spLocks noGrp="1"/>
          </p:cNvSpPr>
          <p:nvPr>
            <p:ph type="body" sz="quarter" idx="10"/>
          </p:nvPr>
        </p:nvSpPr>
        <p:spPr/>
        <p:txBody>
          <a:bodyPr anchor="t"/>
          <a:lstStyle/>
          <a:p>
            <a:r>
              <a:rPr lang="en-US" dirty="0"/>
              <a:t>functions are objects, so they can have name/value pairs</a:t>
            </a:r>
          </a:p>
          <a:p>
            <a:endParaRPr lang="en-US" dirty="0"/>
          </a:p>
          <a:p>
            <a:r>
              <a:rPr lang="en-US" dirty="0"/>
              <a:t>this can serve the same purpose as </a:t>
            </a:r>
            <a:r>
              <a:rPr lang="en-US" i="1" dirty="0"/>
              <a:t>static</a:t>
            </a:r>
            <a:r>
              <a:rPr lang="en-US" dirty="0"/>
              <a:t> members in other languages</a:t>
            </a:r>
          </a:p>
          <a:p>
            <a:endParaRPr lang="en-US" dirty="0"/>
          </a:p>
        </p:txBody>
      </p:sp>
    </p:spTree>
    <p:extLst>
      <p:ext uri="{BB962C8B-B14F-4D97-AF65-F5344CB8AC3E}">
        <p14:creationId xmlns:p14="http://schemas.microsoft.com/office/powerpoint/2010/main" val="397010342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a:t>
            </a:r>
          </a:p>
        </p:txBody>
      </p:sp>
      <p:sp>
        <p:nvSpPr>
          <p:cNvPr id="3" name="Text Placeholder 2"/>
          <p:cNvSpPr>
            <a:spLocks noGrp="1"/>
          </p:cNvSpPr>
          <p:nvPr>
            <p:ph type="body" sz="quarter" idx="10"/>
          </p:nvPr>
        </p:nvSpPr>
        <p:spPr/>
        <p:txBody>
          <a:bodyPr anchor="t"/>
          <a:lstStyle/>
          <a:p>
            <a:r>
              <a:rPr lang="en-US" dirty="0"/>
              <a:t>since functions are values, functions can be stored in objects</a:t>
            </a:r>
          </a:p>
          <a:p>
            <a:endParaRPr lang="en-US" dirty="0"/>
          </a:p>
          <a:p>
            <a:r>
              <a:rPr lang="en-US" dirty="0"/>
              <a:t>a function in an object is called a method</a:t>
            </a:r>
          </a:p>
        </p:txBody>
      </p:sp>
    </p:spTree>
    <p:extLst>
      <p:ext uri="{BB962C8B-B14F-4D97-AF65-F5344CB8AC3E}">
        <p14:creationId xmlns:p14="http://schemas.microsoft.com/office/powerpoint/2010/main" val="3509634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prototype</a:t>
            </a:r>
          </a:p>
        </p:txBody>
      </p:sp>
      <p:sp>
        <p:nvSpPr>
          <p:cNvPr id="3" name="Text Placeholder 2"/>
          <p:cNvSpPr>
            <a:spLocks noGrp="1"/>
          </p:cNvSpPr>
          <p:nvPr>
            <p:ph type="body" sz="quarter" idx="10"/>
          </p:nvPr>
        </p:nvSpPr>
        <p:spPr>
          <a:xfrm>
            <a:off x="228600" y="2209800"/>
            <a:ext cx="3278186" cy="4333875"/>
          </a:xfrm>
        </p:spPr>
        <p:txBody>
          <a:bodyPr anchor="t"/>
          <a:lstStyle/>
          <a:p>
            <a:r>
              <a:rPr lang="en-US" sz="2000" dirty="0">
                <a:latin typeface="Arial" charset="0"/>
              </a:rPr>
              <a:t>A prototype is an internal object from which other objects inherit properties. </a:t>
            </a:r>
          </a:p>
          <a:p>
            <a:r>
              <a:rPr lang="en-US" sz="2000" dirty="0">
                <a:latin typeface="Arial" charset="0"/>
              </a:rPr>
              <a:t>Its main purpose is to allow multiple instances of an object to share a common property. </a:t>
            </a:r>
          </a:p>
          <a:p>
            <a:r>
              <a:rPr lang="en-US" sz="2000" dirty="0">
                <a:latin typeface="Arial" charset="0"/>
              </a:rPr>
              <a:t>Thus, object properties which are defined using the prototype object are inherited by all instances which reference it</a:t>
            </a:r>
          </a:p>
          <a:p>
            <a:pPr lvl="1"/>
            <a:endParaRPr lang="en-US" dirty="0"/>
          </a:p>
          <a:p>
            <a:endParaRPr lang="en-US" dirty="0"/>
          </a:p>
        </p:txBody>
      </p:sp>
      <p:pic>
        <p:nvPicPr>
          <p:cNvPr id="6" name="Picture 5"/>
          <p:cNvPicPr>
            <a:picLocks noChangeAspect="1"/>
          </p:cNvPicPr>
          <p:nvPr/>
        </p:nvPicPr>
        <p:blipFill>
          <a:blip r:embed="rId3"/>
          <a:stretch>
            <a:fillRect/>
          </a:stretch>
        </p:blipFill>
        <p:spPr>
          <a:xfrm>
            <a:off x="3450838" y="2333625"/>
            <a:ext cx="5683637" cy="3106738"/>
          </a:xfrm>
          <a:prstGeom prst="rect">
            <a:avLst/>
          </a:prstGeom>
        </p:spPr>
      </p:pic>
    </p:spTree>
    <p:extLst>
      <p:ext uri="{BB962C8B-B14F-4D97-AF65-F5344CB8AC3E}">
        <p14:creationId xmlns:p14="http://schemas.microsoft.com/office/powerpoint/2010/main" val="146347533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invocation</a:t>
            </a:r>
          </a:p>
        </p:txBody>
      </p:sp>
      <p:sp>
        <p:nvSpPr>
          <p:cNvPr id="3" name="Text Placeholder 2"/>
          <p:cNvSpPr>
            <a:spLocks noGrp="1"/>
          </p:cNvSpPr>
          <p:nvPr>
            <p:ph type="body" sz="quarter" idx="10"/>
          </p:nvPr>
        </p:nvSpPr>
        <p:spPr/>
        <p:txBody>
          <a:bodyPr anchor="t"/>
          <a:lstStyle/>
          <a:p>
            <a:r>
              <a:rPr lang="en-US" dirty="0"/>
              <a:t>if a function is called with too many arguments, the extra arguments are ignored</a:t>
            </a:r>
          </a:p>
          <a:p>
            <a:r>
              <a:rPr lang="en-US" dirty="0"/>
              <a:t>if a function is called with too few arguments, the missing values will be undefined</a:t>
            </a:r>
          </a:p>
          <a:p>
            <a:r>
              <a:rPr lang="en-US" dirty="0"/>
              <a:t>there is not implicit type checking on the arguments</a:t>
            </a:r>
          </a:p>
        </p:txBody>
      </p:sp>
    </p:spTree>
    <p:extLst>
      <p:ext uri="{BB962C8B-B14F-4D97-AF65-F5344CB8AC3E}">
        <p14:creationId xmlns:p14="http://schemas.microsoft.com/office/powerpoint/2010/main" val="429328894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invocation</a:t>
            </a:r>
          </a:p>
        </p:txBody>
      </p:sp>
      <p:sp>
        <p:nvSpPr>
          <p:cNvPr id="3" name="Text Placeholder 2"/>
          <p:cNvSpPr>
            <a:spLocks noGrp="1"/>
          </p:cNvSpPr>
          <p:nvPr>
            <p:ph type="body" sz="quarter" idx="10"/>
          </p:nvPr>
        </p:nvSpPr>
        <p:spPr>
          <a:xfrm>
            <a:off x="228600" y="2209800"/>
            <a:ext cx="3742997" cy="4419600"/>
          </a:xfrm>
        </p:spPr>
        <p:txBody>
          <a:bodyPr anchor="t"/>
          <a:lstStyle/>
          <a:p>
            <a:r>
              <a:rPr lang="en-US" dirty="0"/>
              <a:t>there are 4 ways to call a function</a:t>
            </a:r>
          </a:p>
          <a:p>
            <a:pPr marL="971550" lvl="1" indent="-514350">
              <a:buFont typeface="+mj-lt"/>
              <a:buAutoNum type="arabicPeriod"/>
            </a:pPr>
            <a:r>
              <a:rPr lang="en-US" dirty="0"/>
              <a:t>Function form</a:t>
            </a:r>
          </a:p>
          <a:p>
            <a:pPr marL="971550" lvl="1" indent="-514350">
              <a:buFont typeface="+mj-lt"/>
              <a:buAutoNum type="arabicPeriod"/>
            </a:pPr>
            <a:r>
              <a:rPr lang="en-US" dirty="0"/>
              <a:t>Method form</a:t>
            </a:r>
          </a:p>
          <a:p>
            <a:pPr marL="971550" lvl="1" indent="-514350">
              <a:buFont typeface="+mj-lt"/>
              <a:buAutoNum type="arabicPeriod"/>
            </a:pPr>
            <a:r>
              <a:rPr lang="en-US" dirty="0"/>
              <a:t>Constructor form</a:t>
            </a:r>
          </a:p>
          <a:p>
            <a:pPr marL="971550" lvl="1" indent="-514350">
              <a:buFont typeface="+mj-lt"/>
              <a:buAutoNum type="arabicPeriod"/>
            </a:pPr>
            <a:r>
              <a:rPr lang="en-US" dirty="0"/>
              <a:t>Apply form</a:t>
            </a:r>
          </a:p>
        </p:txBody>
      </p:sp>
      <p:pic>
        <p:nvPicPr>
          <p:cNvPr id="4" name="Picture 3"/>
          <p:cNvPicPr>
            <a:picLocks noChangeAspect="1"/>
          </p:cNvPicPr>
          <p:nvPr/>
        </p:nvPicPr>
        <p:blipFill>
          <a:blip r:embed="rId3"/>
          <a:stretch>
            <a:fillRect/>
          </a:stretch>
        </p:blipFill>
        <p:spPr>
          <a:xfrm>
            <a:off x="4084638" y="2708275"/>
            <a:ext cx="5029650" cy="2898546"/>
          </a:xfrm>
          <a:prstGeom prst="rect">
            <a:avLst/>
          </a:prstGeom>
        </p:spPr>
      </p:pic>
    </p:spTree>
    <p:extLst>
      <p:ext uri="{BB962C8B-B14F-4D97-AF65-F5344CB8AC3E}">
        <p14:creationId xmlns:p14="http://schemas.microsoft.com/office/powerpoint/2010/main" val="360193172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 form</a:t>
            </a:r>
          </a:p>
        </p:txBody>
      </p:sp>
      <p:sp>
        <p:nvSpPr>
          <p:cNvPr id="3" name="Text Placeholder 2"/>
          <p:cNvSpPr>
            <a:spLocks noGrp="1"/>
          </p:cNvSpPr>
          <p:nvPr>
            <p:ph type="body" sz="quarter" idx="10"/>
          </p:nvPr>
        </p:nvSpPr>
        <p:spPr/>
        <p:txBody>
          <a:bodyPr anchor="t"/>
          <a:lstStyle/>
          <a:p>
            <a:pPr marL="0" indent="0">
              <a:buNone/>
            </a:pPr>
            <a:r>
              <a:rPr lang="en-US" b="1" i="1" dirty="0">
                <a:solidFill>
                  <a:srgbClr val="00B050"/>
                </a:solidFill>
              </a:rPr>
              <a:t>thisObject</a:t>
            </a:r>
            <a:r>
              <a:rPr lang="en-US" b="1" dirty="0"/>
              <a:t>.</a:t>
            </a:r>
            <a:r>
              <a:rPr lang="en-US" b="1" i="1" dirty="0"/>
              <a:t>methodName(arguments)</a:t>
            </a:r>
          </a:p>
          <a:p>
            <a:r>
              <a:rPr lang="en-US" dirty="0"/>
              <a:t>when a function is called in the method form, </a:t>
            </a:r>
            <a:r>
              <a:rPr lang="en-US" sz="2800" i="1" dirty="0"/>
              <a:t>this </a:t>
            </a:r>
            <a:r>
              <a:rPr lang="en-US" dirty="0"/>
              <a:t>is set to </a:t>
            </a:r>
            <a:r>
              <a:rPr lang="en-US" b="1" i="1" dirty="0">
                <a:solidFill>
                  <a:srgbClr val="00B050"/>
                </a:solidFill>
              </a:rPr>
              <a:t>thisObject</a:t>
            </a:r>
            <a:r>
              <a:rPr lang="en-US" dirty="0"/>
              <a:t>, the object containing the function.</a:t>
            </a:r>
          </a:p>
          <a:p>
            <a:endParaRPr lang="en-US" dirty="0"/>
          </a:p>
          <a:p>
            <a:r>
              <a:rPr lang="en-US" dirty="0"/>
              <a:t>this allows the methods to have a reference to the object of interest.</a:t>
            </a:r>
          </a:p>
          <a:p>
            <a:r>
              <a:rPr lang="en-US" dirty="0"/>
              <a:t>allows for re-use of the functions.</a:t>
            </a:r>
          </a:p>
        </p:txBody>
      </p:sp>
    </p:spTree>
    <p:extLst>
      <p:ext uri="{BB962C8B-B14F-4D97-AF65-F5344CB8AC3E}">
        <p14:creationId xmlns:p14="http://schemas.microsoft.com/office/powerpoint/2010/main" val="204731583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form</a:t>
            </a:r>
          </a:p>
        </p:txBody>
      </p:sp>
      <p:sp>
        <p:nvSpPr>
          <p:cNvPr id="3" name="Text Placeholder 2"/>
          <p:cNvSpPr>
            <a:spLocks noGrp="1"/>
          </p:cNvSpPr>
          <p:nvPr>
            <p:ph type="body" sz="quarter" idx="10"/>
          </p:nvPr>
        </p:nvSpPr>
        <p:spPr/>
        <p:txBody>
          <a:bodyPr anchor="t"/>
          <a:lstStyle/>
          <a:p>
            <a:pPr marL="0" indent="0">
              <a:buNone/>
            </a:pPr>
            <a:r>
              <a:rPr lang="en-US" b="1" i="1" dirty="0"/>
              <a:t>          functionObject(arguments)</a:t>
            </a:r>
          </a:p>
          <a:p>
            <a:r>
              <a:rPr lang="en-US" dirty="0"/>
              <a:t>when a function is called in the function form, </a:t>
            </a:r>
            <a:r>
              <a:rPr lang="en-US" i="1" dirty="0"/>
              <a:t>this </a:t>
            </a:r>
            <a:r>
              <a:rPr lang="en-US" dirty="0"/>
              <a:t>is set to the global object</a:t>
            </a:r>
          </a:p>
          <a:p>
            <a:pPr lvl="1"/>
            <a:r>
              <a:rPr lang="en-US" dirty="0"/>
              <a:t>that is not very useful</a:t>
            </a:r>
          </a:p>
          <a:p>
            <a:pPr lvl="1"/>
            <a:r>
              <a:rPr lang="en-US" dirty="0"/>
              <a:t>it makes it harder to write helper functions within a method because the helper function does not get access to the outer this.</a:t>
            </a:r>
          </a:p>
          <a:p>
            <a:pPr marL="457200" lvl="1" indent="0">
              <a:buNone/>
            </a:pPr>
            <a:r>
              <a:rPr lang="en-US" dirty="0"/>
              <a:t>var </a:t>
            </a:r>
            <a:r>
              <a:rPr lang="en-US" dirty="0">
                <a:solidFill>
                  <a:srgbClr val="00B050"/>
                </a:solidFill>
              </a:rPr>
              <a:t>that </a:t>
            </a:r>
            <a:r>
              <a:rPr lang="en-US" dirty="0"/>
              <a:t>= </a:t>
            </a:r>
            <a:r>
              <a:rPr lang="en-US" i="1" dirty="0"/>
              <a:t>this</a:t>
            </a:r>
            <a:r>
              <a:rPr lang="en-US" dirty="0"/>
              <a:t>;    </a:t>
            </a:r>
            <a:r>
              <a:rPr lang="en-US" sz="2400" dirty="0"/>
              <a:t>// use </a:t>
            </a:r>
            <a:r>
              <a:rPr lang="en-US" sz="2400" dirty="0">
                <a:solidFill>
                  <a:srgbClr val="00B050"/>
                </a:solidFill>
              </a:rPr>
              <a:t>that </a:t>
            </a:r>
            <a:r>
              <a:rPr lang="en-US" sz="2400" dirty="0"/>
              <a:t>to get around this problem</a:t>
            </a:r>
          </a:p>
        </p:txBody>
      </p:sp>
    </p:spTree>
    <p:extLst>
      <p:ext uri="{BB962C8B-B14F-4D97-AF65-F5344CB8AC3E}">
        <p14:creationId xmlns:p14="http://schemas.microsoft.com/office/powerpoint/2010/main" val="224632614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constructor form</a:t>
            </a:r>
          </a:p>
        </p:txBody>
      </p:sp>
      <p:sp>
        <p:nvSpPr>
          <p:cNvPr id="3" name="Text Placeholder 2"/>
          <p:cNvSpPr>
            <a:spLocks noGrp="1"/>
          </p:cNvSpPr>
          <p:nvPr>
            <p:ph type="body" sz="quarter" idx="10"/>
          </p:nvPr>
        </p:nvSpPr>
        <p:spPr/>
        <p:txBody>
          <a:bodyPr anchor="t"/>
          <a:lstStyle/>
          <a:p>
            <a:r>
              <a:rPr lang="en-US" b="1" i="1" dirty="0">
                <a:solidFill>
                  <a:srgbClr val="00B050"/>
                </a:solidFill>
              </a:rPr>
              <a:t>new </a:t>
            </a:r>
            <a:r>
              <a:rPr lang="en-US" b="1" i="1" dirty="0"/>
              <a:t>functionObject(arguments)</a:t>
            </a:r>
          </a:p>
          <a:p>
            <a:endParaRPr lang="en-US" dirty="0"/>
          </a:p>
          <a:p>
            <a:r>
              <a:rPr lang="en-US" dirty="0"/>
              <a:t>when a function is called with the </a:t>
            </a:r>
            <a:r>
              <a:rPr lang="en-US" dirty="0">
                <a:solidFill>
                  <a:srgbClr val="00B050"/>
                </a:solidFill>
              </a:rPr>
              <a:t>new </a:t>
            </a:r>
            <a:r>
              <a:rPr lang="en-US" dirty="0"/>
              <a:t>operator, a new object is created and assigned to </a:t>
            </a:r>
            <a:r>
              <a:rPr lang="en-US" i="1" dirty="0">
                <a:solidFill>
                  <a:srgbClr val="6B6BCE"/>
                </a:solidFill>
              </a:rPr>
              <a:t>this</a:t>
            </a:r>
            <a:r>
              <a:rPr lang="en-US" dirty="0"/>
              <a:t>.</a:t>
            </a:r>
          </a:p>
          <a:p>
            <a:r>
              <a:rPr lang="en-US" dirty="0"/>
              <a:t>if there is not an explicit return value, then </a:t>
            </a:r>
            <a:r>
              <a:rPr lang="en-US" i="1" dirty="0">
                <a:solidFill>
                  <a:srgbClr val="6B6BCE"/>
                </a:solidFill>
              </a:rPr>
              <a:t>this </a:t>
            </a:r>
            <a:r>
              <a:rPr lang="en-US" dirty="0"/>
              <a:t>will be returned. </a:t>
            </a:r>
          </a:p>
        </p:txBody>
      </p:sp>
    </p:spTree>
    <p:extLst>
      <p:ext uri="{BB962C8B-B14F-4D97-AF65-F5344CB8AC3E}">
        <p14:creationId xmlns:p14="http://schemas.microsoft.com/office/powerpoint/2010/main" val="371069599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a:t>
            </a:r>
          </a:p>
        </p:txBody>
      </p:sp>
      <p:sp>
        <p:nvSpPr>
          <p:cNvPr id="3" name="Text Placeholder 2"/>
          <p:cNvSpPr>
            <a:spLocks noGrp="1"/>
          </p:cNvSpPr>
          <p:nvPr>
            <p:ph type="body" sz="quarter" idx="10"/>
          </p:nvPr>
        </p:nvSpPr>
        <p:spPr>
          <a:xfrm>
            <a:off x="228600" y="2209800"/>
            <a:ext cx="4772258" cy="4419600"/>
          </a:xfrm>
        </p:spPr>
        <p:txBody>
          <a:bodyPr anchor="t"/>
          <a:lstStyle/>
          <a:p>
            <a:r>
              <a:rPr lang="en-US" i="1" dirty="0">
                <a:solidFill>
                  <a:srgbClr val="00B050"/>
                </a:solidFill>
              </a:rPr>
              <a:t>this </a:t>
            </a:r>
            <a:r>
              <a:rPr lang="en-US" dirty="0"/>
              <a:t>is an extra parameter.  Its value depends on the calling form</a:t>
            </a:r>
          </a:p>
          <a:p>
            <a:r>
              <a:rPr lang="en-US" i="1" dirty="0">
                <a:solidFill>
                  <a:srgbClr val="00B050"/>
                </a:solidFill>
              </a:rPr>
              <a:t>this </a:t>
            </a:r>
            <a:r>
              <a:rPr lang="en-US" dirty="0"/>
              <a:t>gives methods access to their objects</a:t>
            </a:r>
          </a:p>
          <a:p>
            <a:r>
              <a:rPr lang="en-US" i="1" dirty="0">
                <a:solidFill>
                  <a:srgbClr val="00B050"/>
                </a:solidFill>
                <a:latin typeface="Arial" charset="0"/>
              </a:rPr>
              <a:t>this </a:t>
            </a:r>
            <a:r>
              <a:rPr lang="en-US" dirty="0"/>
              <a:t>is bound at invocation time</a:t>
            </a:r>
          </a:p>
        </p:txBody>
      </p:sp>
      <p:pic>
        <p:nvPicPr>
          <p:cNvPr id="4" name="Picture 3"/>
          <p:cNvPicPr>
            <a:picLocks noChangeAspect="1"/>
          </p:cNvPicPr>
          <p:nvPr/>
        </p:nvPicPr>
        <p:blipFill>
          <a:blip r:embed="rId3"/>
          <a:stretch>
            <a:fillRect/>
          </a:stretch>
        </p:blipFill>
        <p:spPr>
          <a:xfrm>
            <a:off x="4831326" y="3626070"/>
            <a:ext cx="4071122" cy="1490352"/>
          </a:xfrm>
          <a:prstGeom prst="rect">
            <a:avLst/>
          </a:prstGeom>
        </p:spPr>
      </p:pic>
    </p:spTree>
    <p:extLst>
      <p:ext uri="{BB962C8B-B14F-4D97-AF65-F5344CB8AC3E}">
        <p14:creationId xmlns:p14="http://schemas.microsoft.com/office/powerpoint/2010/main" val="159554007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arguments</a:t>
            </a:r>
          </a:p>
        </p:txBody>
      </p:sp>
      <p:sp>
        <p:nvSpPr>
          <p:cNvPr id="3" name="Text Placeholder 2"/>
          <p:cNvSpPr>
            <a:spLocks noGrp="1"/>
          </p:cNvSpPr>
          <p:nvPr>
            <p:ph type="body" sz="quarter" idx="10"/>
          </p:nvPr>
        </p:nvSpPr>
        <p:spPr/>
        <p:txBody>
          <a:bodyPr anchor="t"/>
          <a:lstStyle/>
          <a:p>
            <a:r>
              <a:rPr lang="en-US" sz="2800" dirty="0"/>
              <a:t>when a function is invoked, in addition to its parameters, it also gets a special parameter called </a:t>
            </a:r>
            <a:r>
              <a:rPr lang="en-US" sz="2800" i="1" dirty="0"/>
              <a:t>arguments</a:t>
            </a:r>
            <a:r>
              <a:rPr lang="en-US" sz="2800" dirty="0"/>
              <a:t>.</a:t>
            </a:r>
          </a:p>
          <a:p>
            <a:r>
              <a:rPr lang="en-US" sz="2800" dirty="0"/>
              <a:t>it contains all the arguments from the invocation</a:t>
            </a:r>
          </a:p>
          <a:p>
            <a:r>
              <a:rPr lang="en-US" sz="2800" dirty="0"/>
              <a:t>it is an array -like object (no access to array </a:t>
            </a:r>
            <a:r>
              <a:rPr lang="en-US" sz="2800" dirty="0" smtClean="0"/>
              <a:t>methods)</a:t>
            </a:r>
            <a:endParaRPr lang="en-US" sz="2800" dirty="0"/>
          </a:p>
          <a:p>
            <a:r>
              <a:rPr lang="en-US" sz="2800" dirty="0"/>
              <a:t>delivers every argument that was passed</a:t>
            </a:r>
          </a:p>
          <a:p>
            <a:pPr marL="0" indent="0">
              <a:buNone/>
            </a:pPr>
            <a:r>
              <a:rPr lang="en-US" sz="2800" dirty="0"/>
              <a:t>arguments.length is the number of arguments passed</a:t>
            </a:r>
          </a:p>
        </p:txBody>
      </p:sp>
    </p:spTree>
    <p:extLst>
      <p:ext uri="{BB962C8B-B14F-4D97-AF65-F5344CB8AC3E}">
        <p14:creationId xmlns:p14="http://schemas.microsoft.com/office/powerpoint/2010/main" val="159383106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arguments </a:t>
            </a:r>
          </a:p>
        </p:txBody>
      </p:sp>
      <p:pic>
        <p:nvPicPr>
          <p:cNvPr id="4" name="Picture 3"/>
          <p:cNvPicPr>
            <a:picLocks noChangeAspect="1"/>
          </p:cNvPicPr>
          <p:nvPr/>
        </p:nvPicPr>
        <p:blipFill>
          <a:blip r:embed="rId3"/>
          <a:stretch>
            <a:fillRect/>
          </a:stretch>
        </p:blipFill>
        <p:spPr>
          <a:xfrm>
            <a:off x="4419600" y="2438400"/>
            <a:ext cx="4707266" cy="3048000"/>
          </a:xfrm>
          <a:prstGeom prst="rect">
            <a:avLst/>
          </a:prstGeom>
        </p:spPr>
      </p:pic>
      <p:sp>
        <p:nvSpPr>
          <p:cNvPr id="3" name="Text Placeholder 2"/>
          <p:cNvSpPr>
            <a:spLocks noGrp="1"/>
          </p:cNvSpPr>
          <p:nvPr>
            <p:ph type="body" sz="quarter" idx="10"/>
          </p:nvPr>
        </p:nvSpPr>
        <p:spPr>
          <a:xfrm>
            <a:off x="228600" y="2209800"/>
            <a:ext cx="4191000" cy="4419600"/>
          </a:xfrm>
        </p:spPr>
        <p:txBody>
          <a:bodyPr/>
          <a:lstStyle/>
          <a:p>
            <a:r>
              <a:rPr lang="en-US" dirty="0" smtClean="0"/>
              <a:t>Pass in some numbers, then they are summed up</a:t>
            </a:r>
          </a:p>
          <a:p>
            <a:r>
              <a:rPr lang="en-US" dirty="0" smtClean="0"/>
              <a:t>Provides a convenient way to write a function with a variable number of parameters</a:t>
            </a:r>
            <a:endParaRPr lang="en-US" dirty="0"/>
          </a:p>
        </p:txBody>
      </p:sp>
    </p:spTree>
    <p:extLst>
      <p:ext uri="{BB962C8B-B14F-4D97-AF65-F5344CB8AC3E}">
        <p14:creationId xmlns:p14="http://schemas.microsoft.com/office/powerpoint/2010/main" val="205999744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Augmenting built in prototypes</a:t>
            </a:r>
            <a:endParaRPr lang="en-US" sz="3200" dirty="0"/>
          </a:p>
        </p:txBody>
      </p:sp>
      <p:sp>
        <p:nvSpPr>
          <p:cNvPr id="3" name="Text Placeholder 2"/>
          <p:cNvSpPr>
            <a:spLocks noGrp="1"/>
          </p:cNvSpPr>
          <p:nvPr>
            <p:ph type="body" sz="quarter" idx="10"/>
          </p:nvPr>
        </p:nvSpPr>
        <p:spPr>
          <a:xfrm>
            <a:off x="228600" y="2209800"/>
            <a:ext cx="4495800" cy="4419600"/>
          </a:xfrm>
        </p:spPr>
        <p:txBody>
          <a:bodyPr/>
          <a:lstStyle/>
          <a:p>
            <a:r>
              <a:rPr lang="en-US" dirty="0" smtClean="0"/>
              <a:t>Can Extend built in types</a:t>
            </a:r>
          </a:p>
          <a:p>
            <a:r>
              <a:rPr lang="en-US" dirty="0" smtClean="0"/>
              <a:t>Can extend all of them at once by augmenting object.prototype</a:t>
            </a:r>
          </a:p>
          <a:p>
            <a:r>
              <a:rPr lang="en-US" dirty="0" smtClean="0"/>
              <a:t>Could add to Array.prototype</a:t>
            </a:r>
          </a:p>
          <a:p>
            <a:endParaRPr lang="en-US" dirty="0" smtClean="0"/>
          </a:p>
          <a:p>
            <a:endParaRPr lang="en-US" dirty="0"/>
          </a:p>
        </p:txBody>
      </p:sp>
      <p:pic>
        <p:nvPicPr>
          <p:cNvPr id="4" name="Picture 3"/>
          <p:cNvPicPr>
            <a:picLocks noChangeAspect="1"/>
          </p:cNvPicPr>
          <p:nvPr/>
        </p:nvPicPr>
        <p:blipFill>
          <a:blip r:embed="rId3"/>
          <a:stretch>
            <a:fillRect/>
          </a:stretch>
        </p:blipFill>
        <p:spPr>
          <a:xfrm>
            <a:off x="4345598" y="2362200"/>
            <a:ext cx="4810125" cy="3629025"/>
          </a:xfrm>
          <a:prstGeom prst="rect">
            <a:avLst/>
          </a:prstGeom>
        </p:spPr>
      </p:pic>
    </p:spTree>
    <p:extLst>
      <p:ext uri="{BB962C8B-B14F-4D97-AF65-F5344CB8AC3E}">
        <p14:creationId xmlns:p14="http://schemas.microsoft.com/office/powerpoint/2010/main" val="35957287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Trim example</a:t>
            </a:r>
            <a:endParaRPr lang="en-US" dirty="0"/>
          </a:p>
        </p:txBody>
      </p:sp>
      <p:pic>
        <p:nvPicPr>
          <p:cNvPr id="4" name="Picture 3"/>
          <p:cNvPicPr>
            <a:picLocks noChangeAspect="1"/>
          </p:cNvPicPr>
          <p:nvPr/>
        </p:nvPicPr>
        <p:blipFill>
          <a:blip r:embed="rId3"/>
          <a:stretch>
            <a:fillRect/>
          </a:stretch>
        </p:blipFill>
        <p:spPr>
          <a:xfrm>
            <a:off x="152400" y="4419600"/>
            <a:ext cx="8924308" cy="2057400"/>
          </a:xfrm>
          <a:prstGeom prst="rect">
            <a:avLst/>
          </a:prstGeom>
        </p:spPr>
      </p:pic>
      <p:sp>
        <p:nvSpPr>
          <p:cNvPr id="3" name="Text Placeholder 2"/>
          <p:cNvSpPr>
            <a:spLocks noGrp="1"/>
          </p:cNvSpPr>
          <p:nvPr>
            <p:ph type="body" sz="quarter" idx="10"/>
          </p:nvPr>
        </p:nvSpPr>
        <p:spPr/>
        <p:txBody>
          <a:bodyPr/>
          <a:lstStyle/>
          <a:p>
            <a:r>
              <a:rPr lang="en-US" dirty="0" smtClean="0"/>
              <a:t>JavaScript does not have a trim method</a:t>
            </a:r>
          </a:p>
          <a:p>
            <a:pPr lvl="1"/>
            <a:r>
              <a:rPr lang="en-US" dirty="0" smtClean="0"/>
              <a:t>Gets rid of whitespace in a string</a:t>
            </a:r>
          </a:p>
          <a:p>
            <a:r>
              <a:rPr lang="en-US" dirty="0" smtClean="0"/>
              <a:t>However, you can add one to the String.prototype</a:t>
            </a:r>
            <a:endParaRPr lang="en-US" dirty="0"/>
          </a:p>
          <a:p>
            <a:endParaRPr lang="en-US" dirty="0"/>
          </a:p>
        </p:txBody>
      </p:sp>
    </p:spTree>
    <p:extLst>
      <p:ext uri="{BB962C8B-B14F-4D97-AF65-F5344CB8AC3E}">
        <p14:creationId xmlns:p14="http://schemas.microsoft.com/office/powerpoint/2010/main" val="2050905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lamda and global variables</a:t>
            </a:r>
          </a:p>
        </p:txBody>
      </p:sp>
      <p:sp>
        <p:nvSpPr>
          <p:cNvPr id="3" name="Text Placeholder 2"/>
          <p:cNvSpPr>
            <a:spLocks noGrp="1"/>
          </p:cNvSpPr>
          <p:nvPr>
            <p:ph type="body" sz="quarter" idx="10"/>
          </p:nvPr>
        </p:nvSpPr>
        <p:spPr>
          <a:xfrm>
            <a:off x="228600" y="2209800"/>
            <a:ext cx="6952593" cy="4563355"/>
          </a:xfrm>
        </p:spPr>
        <p:txBody>
          <a:bodyPr anchor="t"/>
          <a:lstStyle/>
          <a:p>
            <a:r>
              <a:rPr lang="en-US" dirty="0"/>
              <a:t>lamda</a:t>
            </a:r>
          </a:p>
          <a:p>
            <a:pPr lvl="1"/>
            <a:r>
              <a:rPr lang="en-US" dirty="0"/>
              <a:t>use of functions as first class objects</a:t>
            </a:r>
          </a:p>
          <a:p>
            <a:pPr lvl="2"/>
            <a:r>
              <a:rPr lang="en-US" dirty="0"/>
              <a:t>an anonymous function</a:t>
            </a:r>
          </a:p>
          <a:p>
            <a:pPr lvl="1"/>
            <a:endParaRPr lang="en-US" dirty="0"/>
          </a:p>
          <a:p>
            <a:r>
              <a:rPr lang="en-US" dirty="0"/>
              <a:t>linkage through global variables</a:t>
            </a:r>
          </a:p>
          <a:p>
            <a:pPr lvl="1"/>
            <a:r>
              <a:rPr lang="en-US" dirty="0"/>
              <a:t>due to load and go, global namespaces causes issues</a:t>
            </a:r>
          </a:p>
          <a:p>
            <a:pPr lvl="1"/>
            <a:endParaRPr lang="en-US" dirty="0"/>
          </a:p>
          <a:p>
            <a:endParaRPr lang="en-US" dirty="0"/>
          </a:p>
        </p:txBody>
      </p:sp>
      <p:pic>
        <p:nvPicPr>
          <p:cNvPr id="5" name="Picture 4"/>
          <p:cNvPicPr>
            <a:picLocks noChangeAspect="1"/>
          </p:cNvPicPr>
          <p:nvPr/>
        </p:nvPicPr>
        <p:blipFill>
          <a:blip r:embed="rId3"/>
          <a:stretch>
            <a:fillRect/>
          </a:stretch>
        </p:blipFill>
        <p:spPr>
          <a:xfrm>
            <a:off x="6994730" y="2459588"/>
            <a:ext cx="1905000" cy="1905000"/>
          </a:xfrm>
          <a:prstGeom prst="rect">
            <a:avLst/>
          </a:prstGeom>
        </p:spPr>
      </p:pic>
      <p:pic>
        <p:nvPicPr>
          <p:cNvPr id="6" name="Picture 5"/>
          <p:cNvPicPr>
            <a:picLocks noChangeAspect="1"/>
          </p:cNvPicPr>
          <p:nvPr/>
        </p:nvPicPr>
        <p:blipFill>
          <a:blip r:embed="rId4"/>
          <a:stretch>
            <a:fillRect/>
          </a:stretch>
        </p:blipFill>
        <p:spPr>
          <a:xfrm>
            <a:off x="7379256" y="4501250"/>
            <a:ext cx="1508154" cy="1508591"/>
          </a:xfrm>
          <a:prstGeom prst="rect">
            <a:avLst/>
          </a:prstGeom>
        </p:spPr>
      </p:pic>
    </p:spTree>
    <p:extLst>
      <p:ext uri="{BB962C8B-B14F-4D97-AF65-F5344CB8AC3E}">
        <p14:creationId xmlns:p14="http://schemas.microsoft.com/office/powerpoint/2010/main" val="339062020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supplant</a:t>
            </a:r>
            <a:endParaRPr lang="en-US" dirty="0"/>
          </a:p>
        </p:txBody>
      </p:sp>
      <p:sp>
        <p:nvSpPr>
          <p:cNvPr id="3" name="Text Placeholder 2"/>
          <p:cNvSpPr>
            <a:spLocks noGrp="1"/>
          </p:cNvSpPr>
          <p:nvPr>
            <p:ph type="body" sz="quarter" idx="10"/>
          </p:nvPr>
        </p:nvSpPr>
        <p:spPr>
          <a:xfrm>
            <a:off x="228600" y="2209800"/>
            <a:ext cx="2438401" cy="4419600"/>
          </a:xfrm>
        </p:spPr>
        <p:txBody>
          <a:bodyPr/>
          <a:lstStyle/>
          <a:p>
            <a:r>
              <a:rPr lang="en-US" sz="2400" dirty="0" smtClean="0"/>
              <a:t>Suppose you want to do some client-side html generation. </a:t>
            </a:r>
          </a:p>
          <a:p>
            <a:r>
              <a:rPr lang="en-US" sz="2400" dirty="0" smtClean="0"/>
              <a:t>A supplant method is one way to do this.</a:t>
            </a:r>
          </a:p>
          <a:p>
            <a:pPr marL="0" indent="0">
              <a:buNone/>
            </a:pPr>
            <a:endParaRPr lang="en-US" dirty="0"/>
          </a:p>
        </p:txBody>
      </p:sp>
      <p:pic>
        <p:nvPicPr>
          <p:cNvPr id="4" name="Picture 3"/>
          <p:cNvPicPr>
            <a:picLocks noChangeAspect="1"/>
          </p:cNvPicPr>
          <p:nvPr/>
        </p:nvPicPr>
        <p:blipFill>
          <a:blip r:embed="rId3"/>
          <a:stretch>
            <a:fillRect/>
          </a:stretch>
        </p:blipFill>
        <p:spPr>
          <a:xfrm>
            <a:off x="2963427" y="2133601"/>
            <a:ext cx="6182248" cy="3437487"/>
          </a:xfrm>
          <a:prstGeom prst="rect">
            <a:avLst/>
          </a:prstGeom>
        </p:spPr>
      </p:pic>
      <p:sp>
        <p:nvSpPr>
          <p:cNvPr id="5" name="TextBox 4"/>
          <p:cNvSpPr txBox="1"/>
          <p:nvPr/>
        </p:nvSpPr>
        <p:spPr>
          <a:xfrm>
            <a:off x="2895600" y="5791200"/>
            <a:ext cx="5943600" cy="461665"/>
          </a:xfrm>
          <a:prstGeom prst="rect">
            <a:avLst/>
          </a:prstGeom>
          <a:noFill/>
        </p:spPr>
        <p:txBody>
          <a:bodyPr wrap="square" rtlCol="0">
            <a:spAutoFit/>
          </a:bodyPr>
          <a:lstStyle/>
          <a:p>
            <a:r>
              <a:rPr lang="en-US" sz="2400" dirty="0" smtClean="0">
                <a:solidFill>
                  <a:srgbClr val="00B050"/>
                </a:solidFill>
              </a:rPr>
              <a:t>Want to insert the data into the template.  </a:t>
            </a:r>
            <a:endParaRPr lang="en-US" sz="2400" dirty="0">
              <a:solidFill>
                <a:srgbClr val="00B050"/>
              </a:solidFill>
            </a:endParaRPr>
          </a:p>
        </p:txBody>
      </p:sp>
    </p:spTree>
    <p:extLst>
      <p:ext uri="{BB962C8B-B14F-4D97-AF65-F5344CB8AC3E}">
        <p14:creationId xmlns:p14="http://schemas.microsoft.com/office/powerpoint/2010/main" val="138420944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supplant</a:t>
            </a:r>
            <a:endParaRPr lang="en-US" dirty="0"/>
          </a:p>
        </p:txBody>
      </p:sp>
      <p:pic>
        <p:nvPicPr>
          <p:cNvPr id="4" name="Picture 3"/>
          <p:cNvPicPr>
            <a:picLocks noChangeAspect="1"/>
          </p:cNvPicPr>
          <p:nvPr/>
        </p:nvPicPr>
        <p:blipFill>
          <a:blip r:embed="rId3"/>
          <a:stretch>
            <a:fillRect/>
          </a:stretch>
        </p:blipFill>
        <p:spPr>
          <a:xfrm>
            <a:off x="3581399" y="2514600"/>
            <a:ext cx="5599497" cy="2971800"/>
          </a:xfrm>
          <a:prstGeom prst="rect">
            <a:avLst/>
          </a:prstGeom>
        </p:spPr>
      </p:pic>
      <p:sp>
        <p:nvSpPr>
          <p:cNvPr id="3" name="Text Placeholder 2"/>
          <p:cNvSpPr>
            <a:spLocks noGrp="1"/>
          </p:cNvSpPr>
          <p:nvPr>
            <p:ph type="body" sz="quarter" idx="10"/>
          </p:nvPr>
        </p:nvSpPr>
        <p:spPr>
          <a:xfrm>
            <a:off x="228600" y="2209800"/>
            <a:ext cx="3352799" cy="4419600"/>
          </a:xfrm>
        </p:spPr>
        <p:txBody>
          <a:bodyPr/>
          <a:lstStyle/>
          <a:p>
            <a:r>
              <a:rPr lang="en-US" sz="2400" dirty="0" smtClean="0"/>
              <a:t>Update the String prototype to add a supplant method.  </a:t>
            </a:r>
          </a:p>
          <a:p>
            <a:r>
              <a:rPr lang="en-US" sz="2400" dirty="0" smtClean="0"/>
              <a:t>Pass into the replace function another function which tells it how to do the substitution.</a:t>
            </a:r>
          </a:p>
          <a:p>
            <a:r>
              <a:rPr lang="en-US" sz="2400" dirty="0" smtClean="0"/>
              <a:t>Has access through closure to the object that is passed into supplant</a:t>
            </a:r>
            <a:endParaRPr lang="en-US" sz="2400" dirty="0"/>
          </a:p>
        </p:txBody>
      </p:sp>
      <p:sp>
        <p:nvSpPr>
          <p:cNvPr id="5" name="TextBox 4"/>
          <p:cNvSpPr txBox="1"/>
          <p:nvPr/>
        </p:nvSpPr>
        <p:spPr>
          <a:xfrm>
            <a:off x="4191000" y="5638800"/>
            <a:ext cx="4572000" cy="646331"/>
          </a:xfrm>
          <a:prstGeom prst="rect">
            <a:avLst/>
          </a:prstGeom>
          <a:noFill/>
        </p:spPr>
        <p:txBody>
          <a:bodyPr wrap="square" rtlCol="0">
            <a:spAutoFit/>
          </a:bodyPr>
          <a:lstStyle/>
          <a:p>
            <a:r>
              <a:rPr lang="en-US" b="1" dirty="0">
                <a:solidFill>
                  <a:srgbClr val="00B050"/>
                </a:solidFill>
              </a:rPr>
              <a:t>You can’t </a:t>
            </a:r>
            <a:r>
              <a:rPr lang="en-US" b="1" dirty="0" smtClean="0">
                <a:solidFill>
                  <a:srgbClr val="00B050"/>
                </a:solidFill>
              </a:rPr>
              <a:t>extend string in </a:t>
            </a:r>
            <a:r>
              <a:rPr lang="en-US" b="1" dirty="0">
                <a:solidFill>
                  <a:srgbClr val="00B050"/>
                </a:solidFill>
              </a:rPr>
              <a:t>java or c</a:t>
            </a:r>
            <a:r>
              <a:rPr lang="en-US" b="1" dirty="0" smtClean="0">
                <a:solidFill>
                  <a:srgbClr val="00B050"/>
                </a:solidFill>
              </a:rPr>
              <a:t># like you are doing here in JavaScript</a:t>
            </a:r>
            <a:endParaRPr lang="en-US" b="1" dirty="0">
              <a:solidFill>
                <a:srgbClr val="00B050"/>
              </a:solidFill>
            </a:endParaRPr>
          </a:p>
        </p:txBody>
      </p:sp>
    </p:spTree>
    <p:extLst>
      <p:ext uri="{BB962C8B-B14F-4D97-AF65-F5344CB8AC3E}">
        <p14:creationId xmlns:p14="http://schemas.microsoft.com/office/powerpoint/2010/main" val="383368797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Typeof operator</a:t>
            </a:r>
            <a:endParaRPr lang="en-US" dirty="0"/>
          </a:p>
        </p:txBody>
      </p:sp>
      <p:sp>
        <p:nvSpPr>
          <p:cNvPr id="3" name="Text Placeholder 2"/>
          <p:cNvSpPr>
            <a:spLocks noGrp="1"/>
          </p:cNvSpPr>
          <p:nvPr>
            <p:ph type="body" sz="quarter" idx="10"/>
          </p:nvPr>
        </p:nvSpPr>
        <p:spPr>
          <a:xfrm>
            <a:off x="228600" y="2209800"/>
            <a:ext cx="4953000" cy="4419600"/>
          </a:xfrm>
        </p:spPr>
        <p:txBody>
          <a:bodyPr/>
          <a:lstStyle/>
          <a:p>
            <a:r>
              <a:rPr lang="en-US" dirty="0" smtClean="0"/>
              <a:t>The typeof prefix operator returns a string identifying the type of a value.</a:t>
            </a:r>
          </a:p>
          <a:p>
            <a:r>
              <a:rPr lang="en-US" dirty="0" smtClean="0"/>
              <a:t>Array is not helpful</a:t>
            </a:r>
          </a:p>
          <a:p>
            <a:r>
              <a:rPr lang="en-US" dirty="0" smtClean="0"/>
              <a:t>Also the null should not return object</a:t>
            </a:r>
          </a:p>
          <a:p>
            <a:pPr lvl="1"/>
            <a:r>
              <a:rPr lang="en-US" dirty="0" smtClean="0"/>
              <a:t>This is a bug</a:t>
            </a:r>
            <a:endParaRPr lang="en-US" dirty="0"/>
          </a:p>
        </p:txBody>
      </p:sp>
      <p:pic>
        <p:nvPicPr>
          <p:cNvPr id="4" name="Picture 3"/>
          <p:cNvPicPr>
            <a:picLocks noChangeAspect="1"/>
          </p:cNvPicPr>
          <p:nvPr/>
        </p:nvPicPr>
        <p:blipFill rotWithShape="1">
          <a:blip r:embed="rId3"/>
          <a:srcRect l="50157" t="18163" r="5956" b="8351"/>
          <a:stretch/>
        </p:blipFill>
        <p:spPr>
          <a:xfrm>
            <a:off x="5181600" y="3352799"/>
            <a:ext cx="2667000" cy="3352800"/>
          </a:xfrm>
          <a:prstGeom prst="rect">
            <a:avLst/>
          </a:prstGeom>
        </p:spPr>
      </p:pic>
      <p:sp>
        <p:nvSpPr>
          <p:cNvPr id="5" name="Left Arrow 4"/>
          <p:cNvSpPr/>
          <p:nvPr/>
        </p:nvSpPr>
        <p:spPr>
          <a:xfrm>
            <a:off x="7924800" y="5867400"/>
            <a:ext cx="990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Left Arrow 6"/>
          <p:cNvSpPr/>
          <p:nvPr/>
        </p:nvSpPr>
        <p:spPr>
          <a:xfrm>
            <a:off x="7924800" y="5219700"/>
            <a:ext cx="990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6104453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a:t>
            </a:r>
            <a:endParaRPr lang="en-US" dirty="0"/>
          </a:p>
        </p:txBody>
      </p:sp>
      <p:sp>
        <p:nvSpPr>
          <p:cNvPr id="3" name="Text Placeholder 2"/>
          <p:cNvSpPr>
            <a:spLocks noGrp="1"/>
          </p:cNvSpPr>
          <p:nvPr>
            <p:ph type="body" sz="quarter" idx="10"/>
          </p:nvPr>
        </p:nvSpPr>
        <p:spPr/>
        <p:txBody>
          <a:bodyPr/>
          <a:lstStyle/>
          <a:p>
            <a:r>
              <a:rPr lang="en-US" sz="2800" dirty="0" smtClean="0"/>
              <a:t>Gives you access to the JavaScript compiler and interpreter</a:t>
            </a:r>
          </a:p>
          <a:p>
            <a:pPr marL="0" indent="0">
              <a:buNone/>
            </a:pPr>
            <a:r>
              <a:rPr lang="en-US" sz="2800" dirty="0" smtClean="0"/>
              <a:t>                   eval(</a:t>
            </a:r>
            <a:r>
              <a:rPr lang="en-US" sz="2800" b="1" i="1" dirty="0" smtClean="0"/>
              <a:t>string</a:t>
            </a:r>
            <a:r>
              <a:rPr lang="en-US" sz="2800" dirty="0" smtClean="0"/>
              <a:t>)</a:t>
            </a:r>
          </a:p>
          <a:p>
            <a:r>
              <a:rPr lang="en-US" sz="2800" dirty="0" smtClean="0"/>
              <a:t>Compiles and executes a string and returns a result</a:t>
            </a:r>
          </a:p>
          <a:p>
            <a:r>
              <a:rPr lang="en-US" sz="2800" dirty="0" smtClean="0"/>
              <a:t>It is what the browser uses to convert strings into actions</a:t>
            </a:r>
          </a:p>
          <a:p>
            <a:r>
              <a:rPr lang="en-US" sz="2800" dirty="0" smtClean="0"/>
              <a:t>It is often misused, try not to use it except when using JSON</a:t>
            </a:r>
            <a:endParaRPr lang="en-US" sz="2800" dirty="0"/>
          </a:p>
        </p:txBody>
      </p:sp>
    </p:spTree>
    <p:extLst>
      <p:ext uri="{BB962C8B-B14F-4D97-AF65-F5344CB8AC3E}">
        <p14:creationId xmlns:p14="http://schemas.microsoft.com/office/powerpoint/2010/main" val="192302541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a:t>
            </a:r>
            <a:endParaRPr lang="en-US" dirty="0"/>
          </a:p>
        </p:txBody>
      </p:sp>
      <p:sp>
        <p:nvSpPr>
          <p:cNvPr id="3" name="Text Placeholder 2"/>
          <p:cNvSpPr>
            <a:spLocks noGrp="1"/>
          </p:cNvSpPr>
          <p:nvPr>
            <p:ph type="body" sz="quarter" idx="10"/>
          </p:nvPr>
        </p:nvSpPr>
        <p:spPr/>
        <p:txBody>
          <a:bodyPr/>
          <a:lstStyle/>
          <a:p>
            <a:r>
              <a:rPr lang="en-US" sz="2800" dirty="0" smtClean="0"/>
              <a:t>new function(</a:t>
            </a:r>
            <a:r>
              <a:rPr lang="en-US" sz="2800" b="1" i="1" dirty="0" smtClean="0"/>
              <a:t>parameters, body</a:t>
            </a:r>
            <a:r>
              <a:rPr lang="en-US" sz="2800" dirty="0" smtClean="0"/>
              <a:t>)</a:t>
            </a:r>
          </a:p>
          <a:p>
            <a:pPr lvl="1"/>
            <a:r>
              <a:rPr lang="en-US" sz="2400" dirty="0" smtClean="0"/>
              <a:t>Used by the browser</a:t>
            </a:r>
            <a:endParaRPr lang="en-US" sz="2400" dirty="0"/>
          </a:p>
          <a:p>
            <a:r>
              <a:rPr lang="en-US" sz="2800" dirty="0" smtClean="0"/>
              <a:t>The Function constructor takes zero or more parameter name strings, and a body string, and uses JavaScript compiler to produce a function object</a:t>
            </a:r>
          </a:p>
          <a:p>
            <a:r>
              <a:rPr lang="en-US" sz="2800" dirty="0" smtClean="0"/>
              <a:t>It should be used to compile fresh source from a server</a:t>
            </a:r>
          </a:p>
          <a:p>
            <a:r>
              <a:rPr lang="en-US" sz="2800" dirty="0" smtClean="0"/>
              <a:t>It is closely related to eval. Also avoid if you can.</a:t>
            </a:r>
            <a:endParaRPr lang="en-US" sz="2800" dirty="0"/>
          </a:p>
        </p:txBody>
      </p:sp>
    </p:spTree>
    <p:extLst>
      <p:ext uri="{BB962C8B-B14F-4D97-AF65-F5344CB8AC3E}">
        <p14:creationId xmlns:p14="http://schemas.microsoft.com/office/powerpoint/2010/main" val="213506214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Built in type wrappers</a:t>
            </a:r>
            <a:endParaRPr lang="en-US" dirty="0"/>
          </a:p>
        </p:txBody>
      </p:sp>
      <p:sp>
        <p:nvSpPr>
          <p:cNvPr id="3" name="Text Placeholder 2"/>
          <p:cNvSpPr>
            <a:spLocks noGrp="1"/>
          </p:cNvSpPr>
          <p:nvPr>
            <p:ph type="body" sz="quarter" idx="10"/>
          </p:nvPr>
        </p:nvSpPr>
        <p:spPr>
          <a:xfrm>
            <a:off x="228600" y="2209800"/>
            <a:ext cx="5867400" cy="4419600"/>
          </a:xfrm>
        </p:spPr>
        <p:txBody>
          <a:bodyPr/>
          <a:lstStyle/>
          <a:p>
            <a:r>
              <a:rPr lang="en-US" sz="2000" dirty="0" smtClean="0"/>
              <a:t>C# has int and Integer, two incompatible types which can both carry the same value with differing levels of efficiency and convenience</a:t>
            </a:r>
          </a:p>
          <a:p>
            <a:pPr lvl="1"/>
            <a:r>
              <a:rPr lang="en-US" sz="1800" dirty="0" smtClean="0"/>
              <a:t>Int = primitive</a:t>
            </a:r>
          </a:p>
          <a:p>
            <a:pPr lvl="1"/>
            <a:r>
              <a:rPr lang="en-US" sz="1800" dirty="0" smtClean="0"/>
              <a:t>Integer = object</a:t>
            </a:r>
          </a:p>
          <a:p>
            <a:r>
              <a:rPr lang="en-US" sz="2000" dirty="0" smtClean="0"/>
              <a:t>JavaScript copied this, but it has little advantage.  </a:t>
            </a:r>
          </a:p>
          <a:p>
            <a:r>
              <a:rPr lang="en-US" sz="2000" dirty="0" smtClean="0"/>
              <a:t>Creates an object which wraps a string value.  </a:t>
            </a:r>
          </a:p>
          <a:p>
            <a:r>
              <a:rPr lang="en-US" sz="2000" dirty="0" smtClean="0"/>
              <a:t>Not the same as a string value.</a:t>
            </a:r>
          </a:p>
          <a:p>
            <a:pPr lvl="1"/>
            <a:r>
              <a:rPr lang="en-US" sz="1800" dirty="0" smtClean="0"/>
              <a:t>new Boolean(), new String(), new Number()</a:t>
            </a:r>
          </a:p>
          <a:p>
            <a:r>
              <a:rPr lang="en-US" sz="2000" dirty="0" smtClean="0"/>
              <a:t>You are used to seeing this type of thing in C#, but you won’t want to use it in JavaScript.</a:t>
            </a:r>
          </a:p>
        </p:txBody>
      </p:sp>
      <p:sp>
        <p:nvSpPr>
          <p:cNvPr id="4" name="TextBox 3"/>
          <p:cNvSpPr txBox="1"/>
          <p:nvPr/>
        </p:nvSpPr>
        <p:spPr>
          <a:xfrm>
            <a:off x="6781800" y="2438400"/>
            <a:ext cx="2209800" cy="1754326"/>
          </a:xfrm>
          <a:prstGeom prst="rect">
            <a:avLst/>
          </a:prstGeom>
          <a:noFill/>
        </p:spPr>
        <p:txBody>
          <a:bodyPr wrap="square" rtlCol="0">
            <a:spAutoFit/>
          </a:bodyPr>
          <a:lstStyle/>
          <a:p>
            <a:r>
              <a:rPr lang="en-US" dirty="0" smtClean="0">
                <a:solidFill>
                  <a:srgbClr val="00B050"/>
                </a:solidFill>
              </a:rPr>
              <a:t>new Boolean(false) value is false….. but the expression is truthy.</a:t>
            </a:r>
          </a:p>
          <a:p>
            <a:endParaRPr lang="en-US" dirty="0">
              <a:solidFill>
                <a:srgbClr val="00B050"/>
              </a:solidFill>
            </a:endParaRPr>
          </a:p>
          <a:p>
            <a:endParaRPr lang="en-US" dirty="0">
              <a:solidFill>
                <a:srgbClr val="00B050"/>
              </a:solidFill>
            </a:endParaRPr>
          </a:p>
        </p:txBody>
      </p:sp>
    </p:spTree>
    <p:extLst>
      <p:ext uri="{BB962C8B-B14F-4D97-AF65-F5344CB8AC3E}">
        <p14:creationId xmlns:p14="http://schemas.microsoft.com/office/powerpoint/2010/main" val="323664796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function</a:t>
            </a:r>
            <a:endParaRPr lang="en-US" dirty="0"/>
          </a:p>
        </p:txBody>
      </p:sp>
      <p:pic>
        <p:nvPicPr>
          <p:cNvPr id="4" name="Picture 3"/>
          <p:cNvPicPr>
            <a:picLocks noChangeAspect="1"/>
          </p:cNvPicPr>
          <p:nvPr/>
        </p:nvPicPr>
        <p:blipFill>
          <a:blip r:embed="rId2"/>
          <a:stretch>
            <a:fillRect/>
          </a:stretch>
        </p:blipFill>
        <p:spPr>
          <a:xfrm>
            <a:off x="5015620" y="2971800"/>
            <a:ext cx="4128380" cy="2438400"/>
          </a:xfrm>
          <a:prstGeom prst="rect">
            <a:avLst/>
          </a:prstGeom>
        </p:spPr>
      </p:pic>
      <p:sp>
        <p:nvSpPr>
          <p:cNvPr id="3" name="Text Placeholder 2"/>
          <p:cNvSpPr>
            <a:spLocks noGrp="1"/>
          </p:cNvSpPr>
          <p:nvPr>
            <p:ph type="body" sz="quarter" idx="10"/>
          </p:nvPr>
        </p:nvSpPr>
        <p:spPr>
          <a:xfrm>
            <a:off x="228600" y="2209800"/>
            <a:ext cx="4724400" cy="4419600"/>
          </a:xfrm>
        </p:spPr>
        <p:txBody>
          <a:bodyPr/>
          <a:lstStyle/>
          <a:p>
            <a:r>
              <a:rPr lang="en-US" dirty="0" smtClean="0"/>
              <a:t>JavaScript has no Object function</a:t>
            </a:r>
          </a:p>
          <a:p>
            <a:r>
              <a:rPr lang="en-US" dirty="0" smtClean="0"/>
              <a:t>Prototypal language, but they did not make a way to do this conveniently.  </a:t>
            </a:r>
          </a:p>
          <a:p>
            <a:r>
              <a:rPr lang="en-US" dirty="0" smtClean="0"/>
              <a:t>Use this function to do so.</a:t>
            </a:r>
            <a:endParaRPr lang="en-US" dirty="0"/>
          </a:p>
        </p:txBody>
      </p:sp>
    </p:spTree>
    <p:extLst>
      <p:ext uri="{BB962C8B-B14F-4D97-AF65-F5344CB8AC3E}">
        <p14:creationId xmlns:p14="http://schemas.microsoft.com/office/powerpoint/2010/main" val="370390373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augmentation</a:t>
            </a:r>
            <a:endParaRPr lang="en-US" dirty="0"/>
          </a:p>
        </p:txBody>
      </p:sp>
      <p:sp>
        <p:nvSpPr>
          <p:cNvPr id="3" name="Text Placeholder 2"/>
          <p:cNvSpPr>
            <a:spLocks noGrp="1"/>
          </p:cNvSpPr>
          <p:nvPr>
            <p:ph type="body" sz="quarter" idx="10"/>
          </p:nvPr>
        </p:nvSpPr>
        <p:spPr/>
        <p:txBody>
          <a:bodyPr/>
          <a:lstStyle/>
          <a:p>
            <a:r>
              <a:rPr lang="en-US" dirty="0" smtClean="0"/>
              <a:t>Can directly modify individual objects to give them just the characteristics we want</a:t>
            </a:r>
          </a:p>
          <a:p>
            <a:r>
              <a:rPr lang="en-US" dirty="0" smtClean="0"/>
              <a:t>We can do this without having to create classes</a:t>
            </a:r>
          </a:p>
          <a:p>
            <a:r>
              <a:rPr lang="en-US" dirty="0" smtClean="0"/>
              <a:t>We can then use our new object as the prototype for lots of new objects, each of which can also be augmented</a:t>
            </a:r>
          </a:p>
          <a:p>
            <a:endParaRPr lang="en-US" dirty="0"/>
          </a:p>
        </p:txBody>
      </p:sp>
    </p:spTree>
    <p:extLst>
      <p:ext uri="{BB962C8B-B14F-4D97-AF65-F5344CB8AC3E}">
        <p14:creationId xmlns:p14="http://schemas.microsoft.com/office/powerpoint/2010/main" val="50041788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object</a:t>
            </a:r>
            <a:endParaRPr lang="en-US" dirty="0"/>
          </a:p>
        </p:txBody>
      </p:sp>
      <p:sp>
        <p:nvSpPr>
          <p:cNvPr id="3" name="Text Placeholder 2"/>
          <p:cNvSpPr>
            <a:spLocks noGrp="1"/>
          </p:cNvSpPr>
          <p:nvPr>
            <p:ph type="body" sz="quarter" idx="10"/>
          </p:nvPr>
        </p:nvSpPr>
        <p:spPr>
          <a:xfrm>
            <a:off x="228600" y="2209800"/>
            <a:ext cx="6172200" cy="4419600"/>
          </a:xfrm>
        </p:spPr>
        <p:txBody>
          <a:bodyPr/>
          <a:lstStyle/>
          <a:p>
            <a:r>
              <a:rPr lang="en-US" sz="2400" dirty="0" smtClean="0"/>
              <a:t>The object that dare not speak it’s own name</a:t>
            </a:r>
          </a:p>
          <a:p>
            <a:pPr lvl="1"/>
            <a:r>
              <a:rPr lang="en-US" sz="2000" dirty="0" smtClean="0"/>
              <a:t>In other words, there is no pointer to this global object</a:t>
            </a:r>
          </a:p>
          <a:p>
            <a:r>
              <a:rPr lang="en-US" sz="2400" dirty="0" smtClean="0"/>
              <a:t>It’s the container for all global variables and all built in objects</a:t>
            </a:r>
          </a:p>
          <a:p>
            <a:r>
              <a:rPr lang="en-US" sz="2400" dirty="0" smtClean="0"/>
              <a:t>Sometimes this points to it.</a:t>
            </a:r>
          </a:p>
          <a:p>
            <a:pPr lvl="1"/>
            <a:r>
              <a:rPr lang="en-US" sz="2000" dirty="0" smtClean="0"/>
              <a:t>Var </a:t>
            </a:r>
            <a:r>
              <a:rPr lang="en-US" sz="2000" i="1" dirty="0" smtClean="0"/>
              <a:t>global</a:t>
            </a:r>
            <a:r>
              <a:rPr lang="en-US" sz="2000" dirty="0" smtClean="0"/>
              <a:t> = </a:t>
            </a:r>
            <a:r>
              <a:rPr lang="en-US" sz="2000" i="1" dirty="0" smtClean="0"/>
              <a:t>this</a:t>
            </a:r>
            <a:r>
              <a:rPr lang="en-US" sz="2000" dirty="0" smtClean="0"/>
              <a:t>;</a:t>
            </a:r>
          </a:p>
          <a:p>
            <a:r>
              <a:rPr lang="en-US" sz="2400" dirty="0" smtClean="0"/>
              <a:t>On browsers, </a:t>
            </a:r>
            <a:r>
              <a:rPr lang="en-US" sz="2400" i="1" dirty="0" smtClean="0"/>
              <a:t>window</a:t>
            </a:r>
            <a:r>
              <a:rPr lang="en-US" sz="2400" dirty="0" smtClean="0"/>
              <a:t> is the global object</a:t>
            </a:r>
          </a:p>
          <a:p>
            <a:pPr lvl="1"/>
            <a:r>
              <a:rPr lang="en-US" sz="2000" dirty="0" smtClean="0"/>
              <a:t>Windows assigned to the global object a </a:t>
            </a:r>
            <a:r>
              <a:rPr lang="en-US" sz="2000" i="1" dirty="0" smtClean="0"/>
              <a:t>window</a:t>
            </a:r>
            <a:r>
              <a:rPr lang="en-US" sz="2000" dirty="0" smtClean="0"/>
              <a:t> member whose value is the global object</a:t>
            </a:r>
          </a:p>
          <a:p>
            <a:endParaRPr lang="en-US" dirty="0"/>
          </a:p>
        </p:txBody>
      </p:sp>
    </p:spTree>
    <p:extLst>
      <p:ext uri="{BB962C8B-B14F-4D97-AF65-F5344CB8AC3E}">
        <p14:creationId xmlns:p14="http://schemas.microsoft.com/office/powerpoint/2010/main" val="389057808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variables are evil</a:t>
            </a:r>
            <a:endParaRPr lang="en-US" dirty="0"/>
          </a:p>
        </p:txBody>
      </p:sp>
      <p:sp>
        <p:nvSpPr>
          <p:cNvPr id="3" name="Text Placeholder 2"/>
          <p:cNvSpPr>
            <a:spLocks noGrp="1"/>
          </p:cNvSpPr>
          <p:nvPr>
            <p:ph type="body" sz="quarter" idx="10"/>
          </p:nvPr>
        </p:nvSpPr>
        <p:spPr/>
        <p:txBody>
          <a:bodyPr/>
          <a:lstStyle/>
          <a:p>
            <a:r>
              <a:rPr lang="en-US" dirty="0" smtClean="0"/>
              <a:t>Functions within applications can clobber each other</a:t>
            </a:r>
          </a:p>
          <a:p>
            <a:r>
              <a:rPr lang="en-US" dirty="0" smtClean="0"/>
              <a:t>Cooperating applications can clobber each other</a:t>
            </a:r>
          </a:p>
          <a:p>
            <a:r>
              <a:rPr lang="en-US" dirty="0" smtClean="0"/>
              <a:t>Use of the global namespace must be minimized</a:t>
            </a:r>
          </a:p>
          <a:p>
            <a:endParaRPr lang="en-US" dirty="0"/>
          </a:p>
        </p:txBody>
      </p:sp>
    </p:spTree>
    <p:extLst>
      <p:ext uri="{BB962C8B-B14F-4D97-AF65-F5344CB8AC3E}">
        <p14:creationId xmlns:p14="http://schemas.microsoft.com/office/powerpoint/2010/main" val="3148464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numbers</a:t>
            </a:r>
          </a:p>
        </p:txBody>
      </p:sp>
      <p:sp>
        <p:nvSpPr>
          <p:cNvPr id="3" name="Text Placeholder 2"/>
          <p:cNvSpPr>
            <a:spLocks noGrp="1"/>
          </p:cNvSpPr>
          <p:nvPr>
            <p:ph type="body" sz="quarter" idx="10"/>
          </p:nvPr>
        </p:nvSpPr>
        <p:spPr>
          <a:xfrm>
            <a:off x="228600" y="2209800"/>
            <a:ext cx="6529632" cy="4419600"/>
          </a:xfrm>
        </p:spPr>
        <p:txBody>
          <a:bodyPr anchor="t"/>
          <a:lstStyle/>
          <a:p>
            <a:r>
              <a:rPr lang="en-US" dirty="0"/>
              <a:t>only one number type</a:t>
            </a:r>
          </a:p>
          <a:p>
            <a:pPr lvl="1"/>
            <a:r>
              <a:rPr lang="en-US" dirty="0"/>
              <a:t>no integers</a:t>
            </a:r>
          </a:p>
          <a:p>
            <a:r>
              <a:rPr lang="en-US" dirty="0"/>
              <a:t>64 bit floating point</a:t>
            </a:r>
          </a:p>
          <a:p>
            <a:pPr lvl="1"/>
            <a:r>
              <a:rPr lang="en-US" dirty="0"/>
              <a:t>aka "double"</a:t>
            </a:r>
          </a:p>
          <a:p>
            <a:r>
              <a:rPr lang="en-US" dirty="0"/>
              <a:t>does not map well to common understanding of arithmetic</a:t>
            </a:r>
          </a:p>
          <a:p>
            <a:pPr lvl="1"/>
            <a:r>
              <a:rPr lang="en-US" dirty="0"/>
              <a:t>.1 + .2 = 0.30000000000000004</a:t>
            </a:r>
          </a:p>
          <a:p>
            <a:pPr lvl="1"/>
            <a:r>
              <a:rPr lang="en-US" dirty="0"/>
              <a:t>be careful when dealing with money</a:t>
            </a:r>
          </a:p>
        </p:txBody>
      </p:sp>
      <p:pic>
        <p:nvPicPr>
          <p:cNvPr id="4" name="Picture 3"/>
          <p:cNvPicPr>
            <a:picLocks noChangeAspect="1"/>
          </p:cNvPicPr>
          <p:nvPr/>
        </p:nvPicPr>
        <p:blipFill>
          <a:blip r:embed="rId3"/>
          <a:stretch>
            <a:fillRect/>
          </a:stretch>
        </p:blipFill>
        <p:spPr>
          <a:xfrm>
            <a:off x="4274571" y="3015968"/>
            <a:ext cx="4964183" cy="1012261"/>
          </a:xfrm>
          <a:prstGeom prst="rect">
            <a:avLst/>
          </a:prstGeom>
        </p:spPr>
      </p:pic>
    </p:spTree>
    <p:extLst>
      <p:ext uri="{BB962C8B-B14F-4D97-AF65-F5344CB8AC3E}">
        <p14:creationId xmlns:p14="http://schemas.microsoft.com/office/powerpoint/2010/main" val="266899765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Implied global</a:t>
            </a:r>
            <a:endParaRPr lang="en-US" dirty="0"/>
          </a:p>
        </p:txBody>
      </p:sp>
      <p:sp>
        <p:nvSpPr>
          <p:cNvPr id="3" name="Text Placeholder 2"/>
          <p:cNvSpPr>
            <a:spLocks noGrp="1"/>
          </p:cNvSpPr>
          <p:nvPr>
            <p:ph type="body" sz="quarter" idx="10"/>
          </p:nvPr>
        </p:nvSpPr>
        <p:spPr>
          <a:xfrm>
            <a:off x="228600" y="2209800"/>
            <a:ext cx="5410200" cy="4419600"/>
          </a:xfrm>
        </p:spPr>
        <p:txBody>
          <a:bodyPr/>
          <a:lstStyle/>
          <a:p>
            <a:r>
              <a:rPr lang="en-US" sz="2400" dirty="0" smtClean="0"/>
              <a:t>Any var that is not properly declared is assumed to be global by default</a:t>
            </a:r>
          </a:p>
          <a:p>
            <a:r>
              <a:rPr lang="en-US" sz="2400" dirty="0" smtClean="0"/>
              <a:t>This makes it easy for people who do not know or care about encapsulation to be productive, but it makes the applications less reliable</a:t>
            </a:r>
          </a:p>
          <a:p>
            <a:r>
              <a:rPr lang="en-US" sz="2400" dirty="0" smtClean="0"/>
              <a:t>JSLint is a tool which helps identify implied globals and other weaknesses</a:t>
            </a:r>
          </a:p>
          <a:p>
            <a:r>
              <a:rPr lang="en-US" sz="2400" dirty="0" smtClean="0">
                <a:hlinkClick r:id="rId2"/>
              </a:rPr>
              <a:t>http://www.JSLint.com</a:t>
            </a:r>
            <a:endParaRPr lang="en-US" sz="2400" dirty="0" smtClean="0"/>
          </a:p>
          <a:p>
            <a:endParaRPr lang="en-US" dirty="0"/>
          </a:p>
        </p:txBody>
      </p:sp>
    </p:spTree>
    <p:extLst>
      <p:ext uri="{BB962C8B-B14F-4D97-AF65-F5344CB8AC3E}">
        <p14:creationId xmlns:p14="http://schemas.microsoft.com/office/powerpoint/2010/main" val="44846562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namespace</a:t>
            </a:r>
            <a:endParaRPr lang="en-US" dirty="0"/>
          </a:p>
        </p:txBody>
      </p:sp>
      <p:sp>
        <p:nvSpPr>
          <p:cNvPr id="3" name="Text Placeholder 2"/>
          <p:cNvSpPr>
            <a:spLocks noGrp="1"/>
          </p:cNvSpPr>
          <p:nvPr>
            <p:ph type="body" sz="quarter" idx="10"/>
          </p:nvPr>
        </p:nvSpPr>
        <p:spPr/>
        <p:txBody>
          <a:bodyPr/>
          <a:lstStyle/>
          <a:p>
            <a:r>
              <a:rPr lang="en-US" dirty="0" smtClean="0"/>
              <a:t>Every object is a separate namespace</a:t>
            </a:r>
          </a:p>
          <a:p>
            <a:r>
              <a:rPr lang="en-US" dirty="0" smtClean="0"/>
              <a:t>Use an object to organize your variables and functions</a:t>
            </a:r>
          </a:p>
          <a:p>
            <a:r>
              <a:rPr lang="en-US" dirty="0" smtClean="0"/>
              <a:t>Pick your own object and put your functions all in there</a:t>
            </a:r>
          </a:p>
          <a:p>
            <a:r>
              <a:rPr lang="en-US" dirty="0" smtClean="0"/>
              <a:t>Namespaces can inherit since they are just objects</a:t>
            </a:r>
            <a:endParaRPr lang="en-US" dirty="0"/>
          </a:p>
        </p:txBody>
      </p:sp>
    </p:spTree>
    <p:extLst>
      <p:ext uri="{BB962C8B-B14F-4D97-AF65-F5344CB8AC3E}">
        <p14:creationId xmlns:p14="http://schemas.microsoft.com/office/powerpoint/2010/main" val="385741138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Script interaction</a:t>
            </a:r>
            <a:endParaRPr lang="en-US" dirty="0"/>
          </a:p>
        </p:txBody>
      </p:sp>
      <p:sp>
        <p:nvSpPr>
          <p:cNvPr id="3" name="Text Placeholder 2"/>
          <p:cNvSpPr>
            <a:spLocks noGrp="1"/>
          </p:cNvSpPr>
          <p:nvPr>
            <p:ph type="body" sz="quarter" idx="10"/>
          </p:nvPr>
        </p:nvSpPr>
        <p:spPr/>
        <p:txBody>
          <a:bodyPr/>
          <a:lstStyle/>
          <a:p>
            <a:r>
              <a:rPr lang="en-US" dirty="0" smtClean="0"/>
              <a:t>Script loading</a:t>
            </a:r>
          </a:p>
          <a:p>
            <a:pPr lvl="1"/>
            <a:r>
              <a:rPr lang="en-US" dirty="0" smtClean="0"/>
              <a:t>Scripts are loaded in the header, or from external files</a:t>
            </a:r>
          </a:p>
          <a:p>
            <a:pPr lvl="1"/>
            <a:r>
              <a:rPr lang="en-US" dirty="0" smtClean="0"/>
              <a:t>Once loaded, they all become part of one space</a:t>
            </a:r>
          </a:p>
          <a:p>
            <a:pPr lvl="1"/>
            <a:r>
              <a:rPr lang="en-US" dirty="0" smtClean="0"/>
              <a:t>They can interact, could have collisions</a:t>
            </a:r>
          </a:p>
          <a:p>
            <a:r>
              <a:rPr lang="en-US" dirty="0" smtClean="0"/>
              <a:t>Can be very difficult to debug</a:t>
            </a:r>
          </a:p>
          <a:p>
            <a:endParaRPr lang="en-US" dirty="0" smtClean="0"/>
          </a:p>
        </p:txBody>
      </p:sp>
    </p:spTree>
    <p:extLst>
      <p:ext uri="{BB962C8B-B14F-4D97-AF65-F5344CB8AC3E}">
        <p14:creationId xmlns:p14="http://schemas.microsoft.com/office/powerpoint/2010/main" val="46726546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encapsulate</a:t>
            </a:r>
            <a:endParaRPr lang="en-US" dirty="0"/>
          </a:p>
        </p:txBody>
      </p:sp>
      <p:sp>
        <p:nvSpPr>
          <p:cNvPr id="3" name="Text Placeholder 2"/>
          <p:cNvSpPr>
            <a:spLocks noGrp="1"/>
          </p:cNvSpPr>
          <p:nvPr>
            <p:ph type="body" sz="quarter" idx="10"/>
          </p:nvPr>
        </p:nvSpPr>
        <p:spPr>
          <a:xfrm>
            <a:off x="228600" y="2209800"/>
            <a:ext cx="4419600" cy="4419600"/>
          </a:xfrm>
        </p:spPr>
        <p:txBody>
          <a:bodyPr/>
          <a:lstStyle/>
          <a:p>
            <a:r>
              <a:rPr lang="en-US" dirty="0" smtClean="0"/>
              <a:t>Function scope can create encapsulation</a:t>
            </a:r>
          </a:p>
          <a:p>
            <a:r>
              <a:rPr lang="en-US" dirty="0" smtClean="0"/>
              <a:t>Use an anonymous function to wrap your application</a:t>
            </a:r>
          </a:p>
        </p:txBody>
      </p:sp>
      <p:sp>
        <p:nvSpPr>
          <p:cNvPr id="4" name="TextBox 3"/>
          <p:cNvSpPr txBox="1"/>
          <p:nvPr/>
        </p:nvSpPr>
        <p:spPr>
          <a:xfrm>
            <a:off x="4648200" y="2362200"/>
            <a:ext cx="4191000" cy="1754326"/>
          </a:xfrm>
          <a:prstGeom prst="rect">
            <a:avLst/>
          </a:prstGeom>
          <a:noFill/>
        </p:spPr>
        <p:txBody>
          <a:bodyPr wrap="square" rtlCol="0">
            <a:spAutoFit/>
          </a:bodyPr>
          <a:lstStyle/>
          <a:p>
            <a:r>
              <a:rPr lang="en-US" b="1" i="1" dirty="0">
                <a:solidFill>
                  <a:srgbClr val="FF6600"/>
                </a:solidFill>
              </a:rPr>
              <a:t>Encapsulation</a:t>
            </a:r>
            <a:r>
              <a:rPr lang="en-US" i="1" dirty="0">
                <a:solidFill>
                  <a:srgbClr val="FF6600"/>
                </a:solidFill>
              </a:rPr>
              <a:t> is the packing of data and functions into a single component. The features of </a:t>
            </a:r>
            <a:r>
              <a:rPr lang="en-US" b="1" i="1" dirty="0">
                <a:solidFill>
                  <a:srgbClr val="FF6600"/>
                </a:solidFill>
              </a:rPr>
              <a:t>encapsulation</a:t>
            </a:r>
            <a:r>
              <a:rPr lang="en-US" i="1" dirty="0">
                <a:solidFill>
                  <a:srgbClr val="FF6600"/>
                </a:solidFill>
              </a:rPr>
              <a:t> are supported using classes in most object-oriented programming languages, although other alternatives also exist.</a:t>
            </a:r>
          </a:p>
        </p:txBody>
      </p:sp>
    </p:spTree>
    <p:extLst>
      <p:ext uri="{BB962C8B-B14F-4D97-AF65-F5344CB8AC3E}">
        <p14:creationId xmlns:p14="http://schemas.microsoft.com/office/powerpoint/2010/main" val="402923733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Example of encapsulating to prevent global variables - triva</a:t>
            </a:r>
            <a:endParaRPr lang="en-US" sz="3200" dirty="0"/>
          </a:p>
        </p:txBody>
      </p:sp>
      <p:sp>
        <p:nvSpPr>
          <p:cNvPr id="3" name="Text Placeholder 2"/>
          <p:cNvSpPr>
            <a:spLocks noGrp="1"/>
          </p:cNvSpPr>
          <p:nvPr>
            <p:ph type="body" sz="quarter" idx="10"/>
          </p:nvPr>
        </p:nvSpPr>
        <p:spPr>
          <a:xfrm>
            <a:off x="228600" y="2209800"/>
            <a:ext cx="3048000" cy="4419600"/>
          </a:xfrm>
        </p:spPr>
        <p:txBody>
          <a:bodyPr/>
          <a:lstStyle/>
          <a:p>
            <a:pPr lvl="1"/>
            <a:r>
              <a:rPr lang="en-US" sz="2000" dirty="0" smtClean="0"/>
              <a:t>Return an object, then invoke the function</a:t>
            </a:r>
          </a:p>
          <a:p>
            <a:pPr lvl="1"/>
            <a:r>
              <a:rPr lang="en-US" sz="2000" dirty="0" smtClean="0"/>
              <a:t>Assign the result of calling this function to Trivia.</a:t>
            </a:r>
          </a:p>
          <a:p>
            <a:pPr lvl="1"/>
            <a:r>
              <a:rPr lang="en-US" sz="2000" dirty="0" smtClean="0"/>
              <a:t>Due to closure, the private variables are bound to this function and cannot be in the global space</a:t>
            </a:r>
            <a:r>
              <a:rPr lang="en-US" dirty="0" smtClean="0"/>
              <a:t> </a:t>
            </a:r>
            <a:endParaRPr lang="en-US" dirty="0"/>
          </a:p>
          <a:p>
            <a:endParaRPr lang="en-US" dirty="0"/>
          </a:p>
        </p:txBody>
      </p:sp>
      <p:pic>
        <p:nvPicPr>
          <p:cNvPr id="4" name="Picture 3"/>
          <p:cNvPicPr>
            <a:picLocks noChangeAspect="1"/>
          </p:cNvPicPr>
          <p:nvPr/>
        </p:nvPicPr>
        <p:blipFill>
          <a:blip r:embed="rId3"/>
          <a:stretch>
            <a:fillRect/>
          </a:stretch>
        </p:blipFill>
        <p:spPr>
          <a:xfrm>
            <a:off x="3406231" y="2438400"/>
            <a:ext cx="5737769" cy="3810000"/>
          </a:xfrm>
          <a:prstGeom prst="rect">
            <a:avLst/>
          </a:prstGeom>
        </p:spPr>
      </p:pic>
    </p:spTree>
    <p:extLst>
      <p:ext uri="{BB962C8B-B14F-4D97-AF65-F5344CB8AC3E}">
        <p14:creationId xmlns:p14="http://schemas.microsoft.com/office/powerpoint/2010/main" val="217316628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Thinking about types</a:t>
            </a:r>
            <a:endParaRPr lang="en-US" dirty="0"/>
          </a:p>
        </p:txBody>
      </p:sp>
      <p:sp>
        <p:nvSpPr>
          <p:cNvPr id="3" name="Text Placeholder 2"/>
          <p:cNvSpPr>
            <a:spLocks noGrp="1"/>
          </p:cNvSpPr>
          <p:nvPr>
            <p:ph type="body" sz="quarter" idx="10"/>
          </p:nvPr>
        </p:nvSpPr>
        <p:spPr>
          <a:xfrm>
            <a:off x="228600" y="2133601"/>
            <a:ext cx="8610600" cy="4419600"/>
          </a:xfrm>
        </p:spPr>
        <p:txBody>
          <a:bodyPr/>
          <a:lstStyle/>
          <a:p>
            <a:r>
              <a:rPr lang="en-US" dirty="0" smtClean="0"/>
              <a:t>Trading type-safety for being dynamic</a:t>
            </a:r>
          </a:p>
          <a:p>
            <a:r>
              <a:rPr lang="en-US" dirty="0" smtClean="0"/>
              <a:t>JavaScript has no cast operator</a:t>
            </a:r>
          </a:p>
          <a:p>
            <a:r>
              <a:rPr lang="en-US" dirty="0" smtClean="0"/>
              <a:t>Reflection is easy, and usually unnecessary</a:t>
            </a:r>
          </a:p>
          <a:p>
            <a:r>
              <a:rPr lang="en-US" dirty="0" smtClean="0"/>
              <a:t>Why have inheritance in a language?</a:t>
            </a:r>
          </a:p>
          <a:p>
            <a:pPr lvl="1"/>
            <a:r>
              <a:rPr lang="en-US" dirty="0" smtClean="0"/>
              <a:t>automatic casting (no casting in JS, however)</a:t>
            </a:r>
          </a:p>
          <a:p>
            <a:pPr lvl="1"/>
            <a:r>
              <a:rPr lang="en-US" dirty="0" smtClean="0"/>
              <a:t>Code re-use</a:t>
            </a:r>
          </a:p>
          <a:p>
            <a:r>
              <a:rPr lang="en-US" dirty="0" smtClean="0"/>
              <a:t>Trading brittleness of language for flexibility </a:t>
            </a:r>
          </a:p>
          <a:p>
            <a:pPr lvl="1"/>
            <a:endParaRPr lang="en-US" dirty="0" smtClean="0"/>
          </a:p>
          <a:p>
            <a:pPr lvl="1"/>
            <a:endParaRPr lang="en-US" dirty="0"/>
          </a:p>
        </p:txBody>
      </p:sp>
    </p:spTree>
    <p:extLst>
      <p:ext uri="{BB962C8B-B14F-4D97-AF65-F5344CB8AC3E}">
        <p14:creationId xmlns:p14="http://schemas.microsoft.com/office/powerpoint/2010/main" val="106483897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date</a:t>
            </a:r>
            <a:endParaRPr lang="en-US" dirty="0"/>
          </a:p>
        </p:txBody>
      </p:sp>
      <p:sp>
        <p:nvSpPr>
          <p:cNvPr id="3" name="Text Placeholder 2"/>
          <p:cNvSpPr>
            <a:spLocks noGrp="1"/>
          </p:cNvSpPr>
          <p:nvPr>
            <p:ph type="body" sz="quarter" idx="10"/>
          </p:nvPr>
        </p:nvSpPr>
        <p:spPr/>
        <p:txBody>
          <a:bodyPr/>
          <a:lstStyle/>
          <a:p>
            <a:r>
              <a:rPr lang="en-US" dirty="0" smtClean="0"/>
              <a:t>The date function is based on the Java’s Date class</a:t>
            </a:r>
          </a:p>
          <a:p>
            <a:endParaRPr lang="en-US" dirty="0"/>
          </a:p>
        </p:txBody>
      </p:sp>
    </p:spTree>
    <p:extLst>
      <p:ext uri="{BB962C8B-B14F-4D97-AF65-F5344CB8AC3E}">
        <p14:creationId xmlns:p14="http://schemas.microsoft.com/office/powerpoint/2010/main" val="3707651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regexp</a:t>
            </a:r>
            <a:endParaRPr lang="en-US" dirty="0"/>
          </a:p>
        </p:txBody>
      </p:sp>
      <p:sp>
        <p:nvSpPr>
          <p:cNvPr id="3" name="Text Placeholder 2"/>
          <p:cNvSpPr>
            <a:spLocks noGrp="1"/>
          </p:cNvSpPr>
          <p:nvPr>
            <p:ph type="body" sz="quarter" idx="10"/>
          </p:nvPr>
        </p:nvSpPr>
        <p:spPr/>
        <p:txBody>
          <a:bodyPr/>
          <a:lstStyle/>
          <a:p>
            <a:r>
              <a:rPr lang="en-US" dirty="0" smtClean="0"/>
              <a:t>Regular expression pattern matcher</a:t>
            </a:r>
          </a:p>
          <a:p>
            <a:r>
              <a:rPr lang="en-US" dirty="0" smtClean="0"/>
              <a:t>Patterns are enclosed in slashes</a:t>
            </a:r>
          </a:p>
          <a:p>
            <a:r>
              <a:rPr lang="en-US" dirty="0" smtClean="0"/>
              <a:t>Example: a pattern that matches regular expressions</a:t>
            </a:r>
          </a:p>
          <a:p>
            <a:r>
              <a:rPr lang="en-US" dirty="0"/>
              <a:t> </a:t>
            </a:r>
          </a:p>
          <a:p>
            <a:endParaRPr lang="en-US" dirty="0" smtClean="0"/>
          </a:p>
          <a:p>
            <a:r>
              <a:rPr lang="en-US" dirty="0" smtClean="0"/>
              <a:t>Bizarre notation, difficult to read</a:t>
            </a:r>
            <a:endParaRPr lang="en-US" dirty="0"/>
          </a:p>
        </p:txBody>
      </p:sp>
      <p:pic>
        <p:nvPicPr>
          <p:cNvPr id="4" name="Picture 3"/>
          <p:cNvPicPr>
            <a:picLocks noChangeAspect="1"/>
          </p:cNvPicPr>
          <p:nvPr/>
        </p:nvPicPr>
        <p:blipFill>
          <a:blip r:embed="rId3"/>
          <a:stretch>
            <a:fillRect/>
          </a:stretch>
        </p:blipFill>
        <p:spPr>
          <a:xfrm>
            <a:off x="342900" y="4648200"/>
            <a:ext cx="8382000" cy="819150"/>
          </a:xfrm>
          <a:prstGeom prst="rect">
            <a:avLst/>
          </a:prstGeom>
        </p:spPr>
      </p:pic>
    </p:spTree>
    <p:extLst>
      <p:ext uri="{BB962C8B-B14F-4D97-AF65-F5344CB8AC3E}">
        <p14:creationId xmlns:p14="http://schemas.microsoft.com/office/powerpoint/2010/main" val="316329517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Semicolon insertion</a:t>
            </a:r>
            <a:endParaRPr lang="en-US" dirty="0"/>
          </a:p>
        </p:txBody>
      </p:sp>
      <p:sp>
        <p:nvSpPr>
          <p:cNvPr id="3" name="Text Placeholder 2"/>
          <p:cNvSpPr>
            <a:spLocks noGrp="1"/>
          </p:cNvSpPr>
          <p:nvPr>
            <p:ph type="body" sz="quarter" idx="10"/>
          </p:nvPr>
        </p:nvSpPr>
        <p:spPr>
          <a:xfrm>
            <a:off x="228600" y="2209800"/>
            <a:ext cx="8534400" cy="4419600"/>
          </a:xfrm>
        </p:spPr>
        <p:txBody>
          <a:bodyPr/>
          <a:lstStyle/>
          <a:p>
            <a:r>
              <a:rPr lang="en-US" dirty="0" smtClean="0"/>
              <a:t>When the compiler sees an error, it attempts to replace a nearby linefeed with a semicolon and try again</a:t>
            </a:r>
          </a:p>
          <a:p>
            <a:r>
              <a:rPr lang="en-US" dirty="0" smtClean="0"/>
              <a:t>Can mask errors</a:t>
            </a:r>
          </a:p>
          <a:p>
            <a:r>
              <a:rPr lang="en-US" dirty="0" smtClean="0"/>
              <a:t>Always use the full, correct forms, including semicolons</a:t>
            </a:r>
          </a:p>
          <a:p>
            <a:r>
              <a:rPr lang="en-US" dirty="0" smtClean="0"/>
              <a:t>Was an attempt to make it easier for beginners.</a:t>
            </a:r>
            <a:endParaRPr lang="en-US" dirty="0"/>
          </a:p>
        </p:txBody>
      </p:sp>
    </p:spTree>
    <p:extLst>
      <p:ext uri="{BB962C8B-B14F-4D97-AF65-F5344CB8AC3E}">
        <p14:creationId xmlns:p14="http://schemas.microsoft.com/office/powerpoint/2010/main" val="393090582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 ending</a:t>
            </a:r>
            <a:endParaRPr lang="en-US" dirty="0"/>
          </a:p>
        </p:txBody>
      </p:sp>
      <p:sp>
        <p:nvSpPr>
          <p:cNvPr id="3" name="Text Placeholder 2"/>
          <p:cNvSpPr>
            <a:spLocks noGrp="1"/>
          </p:cNvSpPr>
          <p:nvPr>
            <p:ph type="body" sz="quarter" idx="10"/>
          </p:nvPr>
        </p:nvSpPr>
        <p:spPr/>
        <p:txBody>
          <a:bodyPr/>
          <a:lstStyle/>
          <a:p>
            <a:r>
              <a:rPr lang="en-US" dirty="0" smtClean="0"/>
              <a:t>Break a line after a punctuation</a:t>
            </a:r>
          </a:p>
          <a:p>
            <a:r>
              <a:rPr lang="en-US" dirty="0" smtClean="0"/>
              <a:t>Do not break after a name, string, number, or ) ] ++ --</a:t>
            </a:r>
          </a:p>
          <a:p>
            <a:r>
              <a:rPr lang="en-US" dirty="0" smtClean="0"/>
              <a:t>Defense against copy/paste errors</a:t>
            </a:r>
          </a:p>
          <a:p>
            <a:endParaRPr lang="en-US" dirty="0" smtClean="0"/>
          </a:p>
          <a:p>
            <a:endParaRPr lang="en-US" dirty="0"/>
          </a:p>
        </p:txBody>
      </p:sp>
    </p:spTree>
    <p:extLst>
      <p:ext uri="{BB962C8B-B14F-4D97-AF65-F5344CB8AC3E}">
        <p14:creationId xmlns:p14="http://schemas.microsoft.com/office/powerpoint/2010/main" val="1549964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Nan</a:t>
            </a:r>
          </a:p>
        </p:txBody>
      </p:sp>
      <p:sp>
        <p:nvSpPr>
          <p:cNvPr id="3" name="Text Placeholder 2"/>
          <p:cNvSpPr>
            <a:spLocks noGrp="1"/>
          </p:cNvSpPr>
          <p:nvPr>
            <p:ph type="body" sz="quarter" idx="10"/>
          </p:nvPr>
        </p:nvSpPr>
        <p:spPr>
          <a:xfrm>
            <a:off x="228600" y="2209800"/>
            <a:ext cx="6698816" cy="4419600"/>
          </a:xfrm>
        </p:spPr>
        <p:txBody>
          <a:bodyPr anchor="t"/>
          <a:lstStyle/>
          <a:p>
            <a:r>
              <a:rPr lang="en-US" sz="2800" dirty="0"/>
              <a:t>special number called "Not a Number"</a:t>
            </a:r>
          </a:p>
          <a:p>
            <a:pPr lvl="1"/>
            <a:r>
              <a:rPr lang="en-US" sz="2400" dirty="0"/>
              <a:t>although it is actually a number</a:t>
            </a:r>
          </a:p>
          <a:p>
            <a:r>
              <a:rPr lang="en-US" sz="2800" dirty="0"/>
              <a:t>result of undefined or erroneous operations</a:t>
            </a:r>
          </a:p>
          <a:p>
            <a:r>
              <a:rPr lang="en-US" sz="2800" dirty="0"/>
              <a:t>Toxic: any arithmetic operation with NaN as an input will have NaN as an output</a:t>
            </a:r>
          </a:p>
          <a:p>
            <a:r>
              <a:rPr lang="en-US" sz="2800" dirty="0"/>
              <a:t>NaN is not equal to anything, including itself</a:t>
            </a:r>
          </a:p>
        </p:txBody>
      </p:sp>
      <p:pic>
        <p:nvPicPr>
          <p:cNvPr id="4" name="Picture 3"/>
          <p:cNvPicPr>
            <a:picLocks noChangeAspect="1"/>
          </p:cNvPicPr>
          <p:nvPr/>
        </p:nvPicPr>
        <p:blipFill>
          <a:blip r:embed="rId3"/>
          <a:stretch>
            <a:fillRect/>
          </a:stretch>
        </p:blipFill>
        <p:spPr>
          <a:xfrm>
            <a:off x="6015038" y="2819400"/>
            <a:ext cx="3089590" cy="1430167"/>
          </a:xfrm>
          <a:prstGeom prst="rect">
            <a:avLst/>
          </a:prstGeom>
        </p:spPr>
      </p:pic>
      <p:pic>
        <p:nvPicPr>
          <p:cNvPr id="5" name="Picture 4"/>
          <p:cNvPicPr>
            <a:picLocks noChangeAspect="1"/>
          </p:cNvPicPr>
          <p:nvPr/>
        </p:nvPicPr>
        <p:blipFill>
          <a:blip r:embed="rId4"/>
          <a:stretch>
            <a:fillRect/>
          </a:stretch>
        </p:blipFill>
        <p:spPr>
          <a:xfrm>
            <a:off x="4773613" y="6184900"/>
            <a:ext cx="4211200" cy="577599"/>
          </a:xfrm>
          <a:prstGeom prst="rect">
            <a:avLst/>
          </a:prstGeom>
        </p:spPr>
      </p:pic>
    </p:spTree>
    <p:extLst>
      <p:ext uri="{BB962C8B-B14F-4D97-AF65-F5344CB8AC3E}">
        <p14:creationId xmlns:p14="http://schemas.microsoft.com/office/powerpoint/2010/main" val="347204351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a:t>
            </a:r>
            <a:endParaRPr lang="en-US" dirty="0"/>
          </a:p>
        </p:txBody>
      </p:sp>
      <p:sp>
        <p:nvSpPr>
          <p:cNvPr id="3" name="Text Placeholder 2"/>
          <p:cNvSpPr>
            <a:spLocks noGrp="1"/>
          </p:cNvSpPr>
          <p:nvPr>
            <p:ph type="body" sz="quarter" idx="10"/>
          </p:nvPr>
        </p:nvSpPr>
        <p:spPr>
          <a:xfrm>
            <a:off x="228600" y="2209800"/>
            <a:ext cx="3962400" cy="4419600"/>
          </a:xfrm>
        </p:spPr>
        <p:txBody>
          <a:bodyPr/>
          <a:lstStyle/>
          <a:p>
            <a:r>
              <a:rPr lang="en-US" dirty="0" smtClean="0"/>
              <a:t>Avoid tricky expressions using comma operators</a:t>
            </a:r>
          </a:p>
          <a:p>
            <a:r>
              <a:rPr lang="en-US" dirty="0" smtClean="0"/>
              <a:t>Do not use extra commas in array literals</a:t>
            </a:r>
          </a:p>
          <a:p>
            <a:r>
              <a:rPr lang="en-US" dirty="0" smtClean="0"/>
              <a:t>Browsers will give different lengths for these</a:t>
            </a:r>
          </a:p>
          <a:p>
            <a:endParaRPr lang="en-US" dirty="0"/>
          </a:p>
        </p:txBody>
      </p:sp>
      <p:pic>
        <p:nvPicPr>
          <p:cNvPr id="5" name="Picture 4"/>
          <p:cNvPicPr>
            <a:picLocks noChangeAspect="1"/>
          </p:cNvPicPr>
          <p:nvPr/>
        </p:nvPicPr>
        <p:blipFill>
          <a:blip r:embed="rId3"/>
          <a:stretch>
            <a:fillRect/>
          </a:stretch>
        </p:blipFill>
        <p:spPr>
          <a:xfrm>
            <a:off x="4267200" y="3124200"/>
            <a:ext cx="4746899" cy="1952625"/>
          </a:xfrm>
          <a:prstGeom prst="rect">
            <a:avLst/>
          </a:prstGeom>
        </p:spPr>
      </p:pic>
    </p:spTree>
    <p:extLst>
      <p:ext uri="{BB962C8B-B14F-4D97-AF65-F5344CB8AC3E}">
        <p14:creationId xmlns:p14="http://schemas.microsoft.com/office/powerpoint/2010/main" val="160934624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blocks</a:t>
            </a:r>
            <a:endParaRPr lang="en-US" dirty="0"/>
          </a:p>
        </p:txBody>
      </p:sp>
      <p:pic>
        <p:nvPicPr>
          <p:cNvPr id="4" name="Picture 3"/>
          <p:cNvPicPr>
            <a:picLocks noChangeAspect="1"/>
          </p:cNvPicPr>
          <p:nvPr/>
        </p:nvPicPr>
        <p:blipFill>
          <a:blip r:embed="rId3"/>
          <a:stretch>
            <a:fillRect/>
          </a:stretch>
        </p:blipFill>
        <p:spPr>
          <a:xfrm>
            <a:off x="6094639" y="2209800"/>
            <a:ext cx="2733675" cy="4114900"/>
          </a:xfrm>
          <a:prstGeom prst="rect">
            <a:avLst/>
          </a:prstGeom>
        </p:spPr>
      </p:pic>
      <p:sp>
        <p:nvSpPr>
          <p:cNvPr id="3" name="Text Placeholder 2"/>
          <p:cNvSpPr>
            <a:spLocks noGrp="1"/>
          </p:cNvSpPr>
          <p:nvPr>
            <p:ph type="body" sz="quarter" idx="10"/>
          </p:nvPr>
        </p:nvSpPr>
        <p:spPr>
          <a:xfrm>
            <a:off x="228600" y="2209800"/>
            <a:ext cx="5715000" cy="4419600"/>
          </a:xfrm>
        </p:spPr>
        <p:txBody>
          <a:bodyPr/>
          <a:lstStyle/>
          <a:p>
            <a:r>
              <a:rPr lang="en-US" dirty="0" smtClean="0"/>
              <a:t>The second example is more easily corrupted.</a:t>
            </a:r>
            <a:endParaRPr lang="en-US" dirty="0"/>
          </a:p>
        </p:txBody>
      </p:sp>
    </p:spTree>
    <p:extLst>
      <p:ext uri="{BB962C8B-B14F-4D97-AF65-F5344CB8AC3E}">
        <p14:creationId xmlns:p14="http://schemas.microsoft.com/office/powerpoint/2010/main" val="221944426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Forbidden blocks</a:t>
            </a:r>
            <a:endParaRPr lang="en-US" dirty="0"/>
          </a:p>
        </p:txBody>
      </p:sp>
      <p:sp>
        <p:nvSpPr>
          <p:cNvPr id="3" name="Text Placeholder 2"/>
          <p:cNvSpPr>
            <a:spLocks noGrp="1"/>
          </p:cNvSpPr>
          <p:nvPr>
            <p:ph type="body" sz="quarter" idx="10"/>
          </p:nvPr>
        </p:nvSpPr>
        <p:spPr>
          <a:xfrm>
            <a:off x="228600" y="2209800"/>
            <a:ext cx="6934200" cy="4419600"/>
          </a:xfrm>
        </p:spPr>
        <p:txBody>
          <a:bodyPr/>
          <a:lstStyle/>
          <a:p>
            <a:r>
              <a:rPr lang="en-US" sz="2800" dirty="0" smtClean="0"/>
              <a:t>Blocks do not have scope in JavaScript</a:t>
            </a:r>
          </a:p>
          <a:p>
            <a:r>
              <a:rPr lang="en-US" sz="2800" dirty="0" smtClean="0"/>
              <a:t>Blocks should only be used with structured statements</a:t>
            </a:r>
          </a:p>
          <a:p>
            <a:pPr lvl="1"/>
            <a:r>
              <a:rPr lang="en-US" sz="2400" dirty="0" smtClean="0"/>
              <a:t>Function</a:t>
            </a:r>
          </a:p>
          <a:p>
            <a:pPr lvl="1"/>
            <a:r>
              <a:rPr lang="en-US" sz="2400" dirty="0" smtClean="0"/>
              <a:t>If</a:t>
            </a:r>
          </a:p>
          <a:p>
            <a:pPr lvl="1"/>
            <a:r>
              <a:rPr lang="en-US" sz="2400" dirty="0" smtClean="0"/>
              <a:t>Switch</a:t>
            </a:r>
          </a:p>
          <a:p>
            <a:pPr lvl="1"/>
            <a:r>
              <a:rPr lang="en-US" sz="2400" dirty="0" smtClean="0"/>
              <a:t>While</a:t>
            </a:r>
          </a:p>
          <a:p>
            <a:pPr lvl="1"/>
            <a:r>
              <a:rPr lang="en-US" sz="2400" dirty="0" smtClean="0"/>
              <a:t>For</a:t>
            </a:r>
          </a:p>
          <a:p>
            <a:pPr lvl="1"/>
            <a:r>
              <a:rPr lang="en-US" sz="2400" dirty="0" smtClean="0"/>
              <a:t>Do</a:t>
            </a:r>
          </a:p>
          <a:p>
            <a:pPr lvl="1"/>
            <a:r>
              <a:rPr lang="en-US" sz="2400" dirty="0" smtClean="0"/>
              <a:t>try</a:t>
            </a:r>
            <a:endParaRPr lang="en-US" sz="2400" dirty="0"/>
          </a:p>
        </p:txBody>
      </p:sp>
    </p:spTree>
    <p:extLst>
      <p:ext uri="{BB962C8B-B14F-4D97-AF65-F5344CB8AC3E}">
        <p14:creationId xmlns:p14="http://schemas.microsoft.com/office/powerpoint/2010/main" val="89120906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variables</a:t>
            </a:r>
            <a:endParaRPr lang="en-US" dirty="0"/>
          </a:p>
        </p:txBody>
      </p:sp>
      <p:sp>
        <p:nvSpPr>
          <p:cNvPr id="3" name="Text Placeholder 2"/>
          <p:cNvSpPr>
            <a:spLocks noGrp="1"/>
          </p:cNvSpPr>
          <p:nvPr>
            <p:ph type="body" sz="quarter" idx="10"/>
          </p:nvPr>
        </p:nvSpPr>
        <p:spPr/>
        <p:txBody>
          <a:bodyPr/>
          <a:lstStyle/>
          <a:p>
            <a:r>
              <a:rPr lang="en-US" dirty="0" smtClean="0"/>
              <a:t>Define all variables at the beginning of the function</a:t>
            </a:r>
          </a:p>
          <a:p>
            <a:r>
              <a:rPr lang="en-US" dirty="0" smtClean="0"/>
              <a:t>JavaScript does not have block scope, so there is not advantage in declaring variables at the place of their first use</a:t>
            </a:r>
            <a:endParaRPr lang="en-US" dirty="0"/>
          </a:p>
        </p:txBody>
      </p:sp>
    </p:spTree>
    <p:extLst>
      <p:ext uri="{BB962C8B-B14F-4D97-AF65-F5344CB8AC3E}">
        <p14:creationId xmlns:p14="http://schemas.microsoft.com/office/powerpoint/2010/main" val="341478698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Expression statements</a:t>
            </a:r>
            <a:endParaRPr lang="en-US" dirty="0"/>
          </a:p>
        </p:txBody>
      </p:sp>
      <p:sp>
        <p:nvSpPr>
          <p:cNvPr id="3" name="Text Placeholder 2"/>
          <p:cNvSpPr>
            <a:spLocks noGrp="1"/>
          </p:cNvSpPr>
          <p:nvPr>
            <p:ph type="body" sz="quarter" idx="10"/>
          </p:nvPr>
        </p:nvSpPr>
        <p:spPr/>
        <p:txBody>
          <a:bodyPr/>
          <a:lstStyle/>
          <a:p>
            <a:r>
              <a:rPr lang="en-US" sz="2800" dirty="0" smtClean="0"/>
              <a:t>Any expression can be used as a statement.  That can mask errors</a:t>
            </a:r>
          </a:p>
          <a:p>
            <a:r>
              <a:rPr lang="en-US" sz="2800" dirty="0" smtClean="0"/>
              <a:t>Only expression statements and invocation expressions should be used as statements</a:t>
            </a:r>
          </a:p>
          <a:p>
            <a:endParaRPr lang="en-US" sz="2800" dirty="0"/>
          </a:p>
          <a:p>
            <a:r>
              <a:rPr lang="en-US" sz="2800" dirty="0" smtClean="0"/>
              <a:t>Good</a:t>
            </a:r>
          </a:p>
          <a:p>
            <a:pPr lvl="1"/>
            <a:r>
              <a:rPr lang="en-US" sz="2400" dirty="0" smtClean="0"/>
              <a:t>foo();</a:t>
            </a:r>
          </a:p>
          <a:p>
            <a:r>
              <a:rPr lang="en-US" sz="2800" dirty="0" smtClean="0"/>
              <a:t>Bad</a:t>
            </a:r>
          </a:p>
          <a:p>
            <a:pPr lvl="1"/>
            <a:r>
              <a:rPr lang="en-US" sz="2400" dirty="0" smtClean="0"/>
              <a:t>foo &amp;&amp; foo();  //better to use an if rather than the &amp;&amp; </a:t>
            </a:r>
          </a:p>
        </p:txBody>
      </p:sp>
    </p:spTree>
    <p:extLst>
      <p:ext uri="{BB962C8B-B14F-4D97-AF65-F5344CB8AC3E}">
        <p14:creationId xmlns:p14="http://schemas.microsoft.com/office/powerpoint/2010/main" val="142740497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expressions</a:t>
            </a:r>
            <a:endParaRPr lang="en-US" dirty="0"/>
          </a:p>
        </p:txBody>
      </p:sp>
      <p:sp>
        <p:nvSpPr>
          <p:cNvPr id="3" name="Text Placeholder 2"/>
          <p:cNvSpPr>
            <a:spLocks noGrp="1"/>
          </p:cNvSpPr>
          <p:nvPr>
            <p:ph type="body" sz="quarter" idx="10"/>
          </p:nvPr>
        </p:nvSpPr>
        <p:spPr/>
        <p:txBody>
          <a:bodyPr/>
          <a:lstStyle/>
          <a:p>
            <a:r>
              <a:rPr lang="en-US" dirty="0" smtClean="0"/>
              <a:t>Do not use assignment expressions in the condition parts of if, while, or for</a:t>
            </a:r>
          </a:p>
          <a:p>
            <a:r>
              <a:rPr lang="en-US" dirty="0" smtClean="0"/>
              <a:t>It is more likely that </a:t>
            </a:r>
          </a:p>
          <a:p>
            <a:pPr lvl="1"/>
            <a:r>
              <a:rPr lang="en-US" dirty="0" smtClean="0"/>
              <a:t>if(a=b) {…}</a:t>
            </a:r>
          </a:p>
          <a:p>
            <a:r>
              <a:rPr lang="en-US" dirty="0" smtClean="0"/>
              <a:t>Was intended to be </a:t>
            </a:r>
          </a:p>
          <a:p>
            <a:pPr lvl="1"/>
            <a:r>
              <a:rPr lang="en-US" dirty="0" smtClean="0"/>
              <a:t>If(a==b) {…}</a:t>
            </a:r>
          </a:p>
        </p:txBody>
      </p:sp>
    </p:spTree>
    <p:extLst>
      <p:ext uri="{BB962C8B-B14F-4D97-AF65-F5344CB8AC3E}">
        <p14:creationId xmlns:p14="http://schemas.microsoft.com/office/powerpoint/2010/main" val="64497786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and !=</a:t>
            </a:r>
            <a:endParaRPr lang="en-US" dirty="0"/>
          </a:p>
        </p:txBody>
      </p:sp>
      <p:sp>
        <p:nvSpPr>
          <p:cNvPr id="3" name="Text Placeholder 2"/>
          <p:cNvSpPr>
            <a:spLocks noGrp="1"/>
          </p:cNvSpPr>
          <p:nvPr>
            <p:ph type="body" sz="quarter" idx="10"/>
          </p:nvPr>
        </p:nvSpPr>
        <p:spPr/>
        <p:txBody>
          <a:bodyPr/>
          <a:lstStyle/>
          <a:p>
            <a:r>
              <a:rPr lang="en-US" dirty="0" smtClean="0"/>
              <a:t>Be aware that they do type coercion</a:t>
            </a:r>
          </a:p>
          <a:p>
            <a:r>
              <a:rPr lang="en-US" dirty="0" smtClean="0"/>
              <a:t>Bad</a:t>
            </a:r>
          </a:p>
          <a:p>
            <a:pPr lvl="1"/>
            <a:r>
              <a:rPr lang="en-US" dirty="0" smtClean="0"/>
              <a:t>If(a== null) {…}</a:t>
            </a:r>
          </a:p>
          <a:p>
            <a:r>
              <a:rPr lang="en-US" dirty="0" smtClean="0"/>
              <a:t>Good</a:t>
            </a:r>
          </a:p>
          <a:p>
            <a:pPr lvl="1"/>
            <a:r>
              <a:rPr lang="en-US" dirty="0" smtClean="0"/>
              <a:t>If(a=== null) {…}</a:t>
            </a:r>
          </a:p>
          <a:p>
            <a:pPr lvl="1"/>
            <a:r>
              <a:rPr lang="en-US" dirty="0" smtClean="0"/>
              <a:t>If(!a) {…}</a:t>
            </a:r>
            <a:endParaRPr lang="en-US" dirty="0"/>
          </a:p>
        </p:txBody>
      </p:sp>
      <p:sp>
        <p:nvSpPr>
          <p:cNvPr id="4" name="Curved Left Arrow 3"/>
          <p:cNvSpPr/>
          <p:nvPr/>
        </p:nvSpPr>
        <p:spPr>
          <a:xfrm>
            <a:off x="3962400" y="3581400"/>
            <a:ext cx="1143000" cy="12954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extBox 4"/>
          <p:cNvSpPr txBox="1"/>
          <p:nvPr/>
        </p:nvSpPr>
        <p:spPr>
          <a:xfrm>
            <a:off x="5257800" y="3657600"/>
            <a:ext cx="1143000" cy="646331"/>
          </a:xfrm>
          <a:prstGeom prst="rect">
            <a:avLst/>
          </a:prstGeom>
          <a:noFill/>
        </p:spPr>
        <p:txBody>
          <a:bodyPr wrap="square" rtlCol="0">
            <a:spAutoFit/>
          </a:bodyPr>
          <a:lstStyle/>
          <a:p>
            <a:r>
              <a:rPr lang="en-US" dirty="0" smtClean="0">
                <a:solidFill>
                  <a:srgbClr val="00B0F0"/>
                </a:solidFill>
              </a:rPr>
              <a:t>Appears to do this</a:t>
            </a:r>
            <a:endParaRPr lang="en-US" dirty="0">
              <a:solidFill>
                <a:srgbClr val="00B0F0"/>
              </a:solidFill>
            </a:endParaRPr>
          </a:p>
        </p:txBody>
      </p:sp>
      <p:cxnSp>
        <p:nvCxnSpPr>
          <p:cNvPr id="10" name="Elbow Connector 9"/>
          <p:cNvCxnSpPr/>
          <p:nvPr/>
        </p:nvCxnSpPr>
        <p:spPr>
          <a:xfrm rot="5400000">
            <a:off x="1866900" y="3848100"/>
            <a:ext cx="2057400" cy="1524000"/>
          </a:xfrm>
          <a:prstGeom prst="bentConnector3">
            <a:avLst>
              <a:gd name="adj1" fmla="val 120330"/>
            </a:avLst>
          </a:prstGeom>
          <a:ln w="76200">
            <a:solidFill>
              <a:srgbClr val="A5002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000500" y="5485536"/>
            <a:ext cx="2209800" cy="369332"/>
          </a:xfrm>
          <a:prstGeom prst="rect">
            <a:avLst/>
          </a:prstGeom>
          <a:noFill/>
        </p:spPr>
        <p:txBody>
          <a:bodyPr wrap="square" rtlCol="0">
            <a:spAutoFit/>
          </a:bodyPr>
          <a:lstStyle/>
          <a:p>
            <a:r>
              <a:rPr lang="en-US" dirty="0" smtClean="0">
                <a:solidFill>
                  <a:srgbClr val="990033"/>
                </a:solidFill>
              </a:rPr>
              <a:t>Actually does this</a:t>
            </a:r>
            <a:endParaRPr lang="en-US" dirty="0">
              <a:solidFill>
                <a:srgbClr val="990033"/>
              </a:solidFill>
            </a:endParaRPr>
          </a:p>
        </p:txBody>
      </p:sp>
    </p:spTree>
    <p:extLst>
      <p:ext uri="{BB962C8B-B14F-4D97-AF65-F5344CB8AC3E}">
        <p14:creationId xmlns:p14="http://schemas.microsoft.com/office/powerpoint/2010/main" val="67598171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labels</a:t>
            </a:r>
            <a:endParaRPr lang="en-US" dirty="0"/>
          </a:p>
        </p:txBody>
      </p:sp>
      <p:sp>
        <p:nvSpPr>
          <p:cNvPr id="3" name="Text Placeholder 2"/>
          <p:cNvSpPr>
            <a:spLocks noGrp="1"/>
          </p:cNvSpPr>
          <p:nvPr>
            <p:ph type="body" sz="quarter" idx="10"/>
          </p:nvPr>
        </p:nvSpPr>
        <p:spPr/>
        <p:txBody>
          <a:bodyPr/>
          <a:lstStyle/>
          <a:p>
            <a:r>
              <a:rPr lang="en-US" dirty="0" smtClean="0"/>
              <a:t>Use labels only on these statements</a:t>
            </a:r>
          </a:p>
          <a:p>
            <a:pPr lvl="1"/>
            <a:r>
              <a:rPr lang="en-US" dirty="0" smtClean="0"/>
              <a:t>Do</a:t>
            </a:r>
          </a:p>
          <a:p>
            <a:pPr lvl="1"/>
            <a:r>
              <a:rPr lang="en-US" dirty="0" smtClean="0"/>
              <a:t>For</a:t>
            </a:r>
          </a:p>
          <a:p>
            <a:pPr lvl="1"/>
            <a:r>
              <a:rPr lang="en-US" dirty="0" smtClean="0"/>
              <a:t>Switch</a:t>
            </a:r>
          </a:p>
          <a:p>
            <a:pPr lvl="1"/>
            <a:r>
              <a:rPr lang="en-US" dirty="0" smtClean="0"/>
              <a:t>While</a:t>
            </a:r>
          </a:p>
          <a:p>
            <a:r>
              <a:rPr lang="en-US" dirty="0" smtClean="0"/>
              <a:t>Never use JavaScript: as a label</a:t>
            </a:r>
            <a:endParaRPr lang="en-US" dirty="0"/>
          </a:p>
        </p:txBody>
      </p:sp>
    </p:spTree>
    <p:extLst>
      <p:ext uri="{BB962C8B-B14F-4D97-AF65-F5344CB8AC3E}">
        <p14:creationId xmlns:p14="http://schemas.microsoft.com/office/powerpoint/2010/main" val="252201043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JSLint</a:t>
            </a:r>
            <a:endParaRPr lang="en-US" dirty="0"/>
          </a:p>
        </p:txBody>
      </p:sp>
      <p:sp>
        <p:nvSpPr>
          <p:cNvPr id="3" name="Text Placeholder 2"/>
          <p:cNvSpPr>
            <a:spLocks noGrp="1"/>
          </p:cNvSpPr>
          <p:nvPr>
            <p:ph type="body" sz="quarter" idx="10"/>
          </p:nvPr>
        </p:nvSpPr>
        <p:spPr/>
        <p:txBody>
          <a:bodyPr/>
          <a:lstStyle/>
          <a:p>
            <a:r>
              <a:rPr lang="en-US" dirty="0" smtClean="0"/>
              <a:t>Can help to improve robustness and portability of your programs</a:t>
            </a:r>
          </a:p>
          <a:p>
            <a:r>
              <a:rPr lang="en-US" dirty="0" smtClean="0"/>
              <a:t>Enforces style rules</a:t>
            </a:r>
          </a:p>
          <a:p>
            <a:r>
              <a:rPr lang="en-US" dirty="0" smtClean="0"/>
              <a:t>Can spot some errors that are very difficult to find debugging</a:t>
            </a:r>
          </a:p>
          <a:p>
            <a:r>
              <a:rPr lang="en-US" dirty="0" smtClean="0"/>
              <a:t>Provides some strong typing safety checks</a:t>
            </a:r>
          </a:p>
          <a:p>
            <a:r>
              <a:rPr lang="en-US" dirty="0" smtClean="0">
                <a:hlinkClick r:id="rId3"/>
              </a:rPr>
              <a:t>www.JSLint.com</a:t>
            </a:r>
            <a:endParaRPr lang="en-US" dirty="0" smtClean="0"/>
          </a:p>
          <a:p>
            <a:endParaRPr lang="en-US" dirty="0"/>
          </a:p>
        </p:txBody>
      </p:sp>
    </p:spTree>
    <p:extLst>
      <p:ext uri="{BB962C8B-B14F-4D97-AF65-F5344CB8AC3E}">
        <p14:creationId xmlns:p14="http://schemas.microsoft.com/office/powerpoint/2010/main" val="341046622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789282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 function</a:t>
            </a:r>
          </a:p>
        </p:txBody>
      </p:sp>
      <p:sp>
        <p:nvSpPr>
          <p:cNvPr id="3" name="Text Placeholder 2"/>
          <p:cNvSpPr>
            <a:spLocks noGrp="1"/>
          </p:cNvSpPr>
          <p:nvPr>
            <p:ph type="body" sz="quarter" idx="10"/>
          </p:nvPr>
        </p:nvSpPr>
        <p:spPr>
          <a:xfrm>
            <a:off x="228600" y="2209800"/>
            <a:ext cx="6157950" cy="4419600"/>
          </a:xfrm>
        </p:spPr>
        <p:txBody>
          <a:bodyPr anchor="t"/>
          <a:lstStyle/>
          <a:p>
            <a:r>
              <a:rPr lang="en-US" sz="2800" dirty="0"/>
              <a:t>Number(value)</a:t>
            </a:r>
          </a:p>
          <a:p>
            <a:pPr lvl="1"/>
            <a:r>
              <a:rPr lang="en-US" sz="2400" dirty="0"/>
              <a:t>Number("889") will give 889</a:t>
            </a:r>
          </a:p>
          <a:p>
            <a:pPr lvl="1"/>
            <a:r>
              <a:rPr lang="en-US" sz="2400" dirty="0"/>
              <a:t>Number("999 84") will give NaN</a:t>
            </a:r>
          </a:p>
          <a:p>
            <a:r>
              <a:rPr lang="en-US" sz="2800" dirty="0"/>
              <a:t>converts the value into a number</a:t>
            </a:r>
          </a:p>
          <a:p>
            <a:r>
              <a:rPr lang="en-US" sz="2800" dirty="0"/>
              <a:t>it produces NaN if it has a problem - string cannot be converted to a number</a:t>
            </a:r>
          </a:p>
          <a:p>
            <a:endParaRPr lang="en-US" dirty="0"/>
          </a:p>
          <a:p>
            <a:r>
              <a:rPr lang="en-US" sz="2800" dirty="0"/>
              <a:t>similar to + prefix operator</a:t>
            </a:r>
          </a:p>
        </p:txBody>
      </p:sp>
      <p:pic>
        <p:nvPicPr>
          <p:cNvPr id="4" name="Picture 3"/>
          <p:cNvPicPr>
            <a:picLocks noChangeAspect="1"/>
          </p:cNvPicPr>
          <p:nvPr/>
        </p:nvPicPr>
        <p:blipFill>
          <a:blip r:embed="rId3"/>
          <a:stretch>
            <a:fillRect/>
          </a:stretch>
        </p:blipFill>
        <p:spPr>
          <a:xfrm>
            <a:off x="6381068" y="2400300"/>
            <a:ext cx="2743200" cy="2057400"/>
          </a:xfrm>
          <a:prstGeom prst="rect">
            <a:avLst/>
          </a:prstGeom>
        </p:spPr>
      </p:pic>
    </p:spTree>
    <p:extLst>
      <p:ext uri="{BB962C8B-B14F-4D97-AF65-F5344CB8AC3E}">
        <p14:creationId xmlns:p14="http://schemas.microsoft.com/office/powerpoint/2010/main" val="158003962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410242870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55046369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16166083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Adding JavaScript to a web page</a:t>
            </a:r>
            <a:endParaRPr lang="en-US" sz="3200" dirty="0"/>
          </a:p>
        </p:txBody>
      </p:sp>
      <p:sp>
        <p:nvSpPr>
          <p:cNvPr id="3" name="Text Placeholder 2"/>
          <p:cNvSpPr>
            <a:spLocks noGrp="1"/>
          </p:cNvSpPr>
          <p:nvPr>
            <p:ph type="body" sz="quarter" idx="10"/>
          </p:nvPr>
        </p:nvSpPr>
        <p:spPr/>
        <p:txBody>
          <a:bodyPr/>
          <a:lstStyle/>
          <a:p>
            <a:r>
              <a:rPr lang="en-US" dirty="0" smtClean="0"/>
              <a:t>Embedded JavaScript</a:t>
            </a:r>
            <a:endParaRPr lang="en-US" dirty="0"/>
          </a:p>
          <a:p>
            <a:endParaRPr lang="en-US" dirty="0" smtClean="0"/>
          </a:p>
          <a:p>
            <a:r>
              <a:rPr lang="en-US" dirty="0" smtClean="0"/>
              <a:t>Imported JavaScript  </a:t>
            </a:r>
            <a:endParaRPr lang="en-US" dirty="0"/>
          </a:p>
          <a:p>
            <a:endParaRPr lang="en-US" dirty="0" smtClean="0"/>
          </a:p>
          <a:p>
            <a:r>
              <a:rPr lang="en-US" sz="2800" dirty="0" smtClean="0"/>
              <a:t>Can use both on the same page</a:t>
            </a:r>
          </a:p>
          <a:p>
            <a:r>
              <a:rPr lang="en-US" sz="2800" dirty="0" smtClean="0"/>
              <a:t>Can import multiple files</a:t>
            </a:r>
          </a:p>
          <a:p>
            <a:pPr marL="342900" lvl="1" indent="-342900">
              <a:buFontTx/>
              <a:buChar char="•"/>
            </a:pPr>
            <a:r>
              <a:rPr lang="en-US" sz="2400" dirty="0"/>
              <a:t>Note: JavaScript inserted directly in the body (instead of head) cannot be set as a breakpoint in Firebug.</a:t>
            </a:r>
          </a:p>
          <a:p>
            <a:endParaRPr lang="en-US" dirty="0" smtClean="0"/>
          </a:p>
        </p:txBody>
      </p:sp>
      <p:pic>
        <p:nvPicPr>
          <p:cNvPr id="4" name="Picture 3"/>
          <p:cNvPicPr>
            <a:picLocks noChangeAspect="1"/>
          </p:cNvPicPr>
          <p:nvPr/>
        </p:nvPicPr>
        <p:blipFill>
          <a:blip r:embed="rId3"/>
          <a:stretch>
            <a:fillRect/>
          </a:stretch>
        </p:blipFill>
        <p:spPr>
          <a:xfrm>
            <a:off x="1827316" y="3945162"/>
            <a:ext cx="6249884" cy="671892"/>
          </a:xfrm>
          <a:prstGeom prst="rect">
            <a:avLst/>
          </a:prstGeom>
        </p:spPr>
      </p:pic>
      <p:pic>
        <p:nvPicPr>
          <p:cNvPr id="5" name="Picture 4"/>
          <p:cNvPicPr>
            <a:picLocks noChangeAspect="1"/>
          </p:cNvPicPr>
          <p:nvPr/>
        </p:nvPicPr>
        <p:blipFill>
          <a:blip r:embed="rId4"/>
          <a:stretch>
            <a:fillRect/>
          </a:stretch>
        </p:blipFill>
        <p:spPr>
          <a:xfrm>
            <a:off x="4419600" y="2666858"/>
            <a:ext cx="4724400" cy="988504"/>
          </a:xfrm>
          <a:prstGeom prst="rect">
            <a:avLst/>
          </a:prstGeom>
        </p:spPr>
      </p:pic>
    </p:spTree>
    <p:extLst>
      <p:ext uri="{BB962C8B-B14F-4D97-AF65-F5344CB8AC3E}">
        <p14:creationId xmlns:p14="http://schemas.microsoft.com/office/powerpoint/2010/main" val="262151629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0"/>
          </p:nvPr>
        </p:nvSpPr>
        <p:spPr/>
        <p:txBody>
          <a:bodyPr/>
          <a:lstStyle/>
          <a:p>
            <a:r>
              <a:rPr lang="en-US" dirty="0">
                <a:latin typeface="Arial" charset="0"/>
                <a:hlinkClick r:id="rId3"/>
              </a:rPr>
              <a:t>https://www.youtube.com/watch?v=v2ifWcnQs6M&amp;list=PL62E185BB8577B63D&amp;index=1</a:t>
            </a:r>
            <a:endParaRPr lang="en-US" dirty="0">
              <a:latin typeface="Arial" charset="0"/>
            </a:endParaRPr>
          </a:p>
          <a:p>
            <a:r>
              <a:rPr lang="en-US" dirty="0" smtClean="0"/>
              <a:t>1:00</a:t>
            </a:r>
            <a:endParaRPr lang="en-US" dirty="0"/>
          </a:p>
        </p:txBody>
      </p:sp>
    </p:spTree>
    <p:extLst>
      <p:ext uri="{BB962C8B-B14F-4D97-AF65-F5344CB8AC3E}">
        <p14:creationId xmlns:p14="http://schemas.microsoft.com/office/powerpoint/2010/main" val="1163177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principles</a:t>
            </a:r>
            <a:endParaRPr lang="en-US" dirty="0"/>
          </a:p>
        </p:txBody>
      </p:sp>
      <p:sp>
        <p:nvSpPr>
          <p:cNvPr id="3" name="Text Placeholder 2"/>
          <p:cNvSpPr>
            <a:spLocks noGrp="1"/>
          </p:cNvSpPr>
          <p:nvPr>
            <p:ph type="body" sz="quarter" idx="10"/>
          </p:nvPr>
        </p:nvSpPr>
        <p:spPr/>
        <p:txBody>
          <a:bodyPr/>
          <a:lstStyle/>
          <a:p>
            <a:r>
              <a:rPr lang="en-US" sz="2400" dirty="0"/>
              <a:t>JavaScript is case sensitive</a:t>
            </a:r>
          </a:p>
          <a:p>
            <a:r>
              <a:rPr lang="en-US" sz="2400" dirty="0"/>
              <a:t>Built-in functions must be capitalized correctly</a:t>
            </a:r>
          </a:p>
          <a:p>
            <a:r>
              <a:rPr lang="en-US" sz="2400" dirty="0"/>
              <a:t>Variable names must be capitalized correctly</a:t>
            </a:r>
          </a:p>
          <a:p>
            <a:pPr lvl="1"/>
            <a:r>
              <a:rPr lang="en-US" sz="2000" dirty="0"/>
              <a:t>myVar   </a:t>
            </a:r>
            <a:r>
              <a:rPr lang="en-US" sz="2000" dirty="0" smtClean="0"/>
              <a:t> </a:t>
            </a:r>
            <a:r>
              <a:rPr lang="en-US" sz="2000" dirty="0" err="1"/>
              <a:t>myvar</a:t>
            </a:r>
            <a:r>
              <a:rPr lang="en-US" sz="2000" dirty="0"/>
              <a:t>  are three different variable names</a:t>
            </a:r>
          </a:p>
          <a:p>
            <a:pPr lvl="1"/>
            <a:r>
              <a:rPr lang="en-US" sz="2000" dirty="0"/>
              <a:t>Not a good idea to have different variables with same name but different capitalization</a:t>
            </a:r>
            <a:br>
              <a:rPr lang="en-US" sz="2000" dirty="0"/>
            </a:br>
            <a:endParaRPr lang="en-US" sz="2000" dirty="0"/>
          </a:p>
          <a:p>
            <a:pPr lvl="1"/>
            <a:r>
              <a:rPr lang="en-US" sz="2400" dirty="0"/>
              <a:t>All JavaScript statements end in a semicolon (";")</a:t>
            </a:r>
          </a:p>
          <a:p>
            <a:r>
              <a:rPr lang="en-US" sz="2800" dirty="0"/>
              <a:t>Multi-statement blocks (loop contents, </a:t>
            </a:r>
            <a:r>
              <a:rPr lang="en-US" sz="1800" dirty="0"/>
              <a:t>if</a:t>
            </a:r>
            <a:r>
              <a:rPr lang="en-US" sz="2800" dirty="0"/>
              <a:t> contents) are surrounded by {curly brackets}</a:t>
            </a:r>
          </a:p>
        </p:txBody>
      </p:sp>
    </p:spTree>
    <p:extLst>
      <p:ext uri="{BB962C8B-B14F-4D97-AF65-F5344CB8AC3E}">
        <p14:creationId xmlns:p14="http://schemas.microsoft.com/office/powerpoint/2010/main" val="2605583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JavaScript comments</a:t>
            </a:r>
            <a:endParaRPr lang="en-US" dirty="0"/>
          </a:p>
        </p:txBody>
      </p:sp>
      <p:sp>
        <p:nvSpPr>
          <p:cNvPr id="3" name="Text Placeholder 2"/>
          <p:cNvSpPr>
            <a:spLocks noGrp="1"/>
          </p:cNvSpPr>
          <p:nvPr>
            <p:ph type="body" sz="quarter" idx="10"/>
          </p:nvPr>
        </p:nvSpPr>
        <p:spPr/>
        <p:txBody>
          <a:bodyPr/>
          <a:lstStyle/>
          <a:p>
            <a:r>
              <a:rPr lang="en-US" dirty="0" smtClean="0"/>
              <a:t>Inline comments use //</a:t>
            </a:r>
          </a:p>
          <a:p>
            <a:endParaRPr lang="en-US" dirty="0" smtClean="0"/>
          </a:p>
          <a:p>
            <a:endParaRPr lang="en-US" dirty="0"/>
          </a:p>
          <a:p>
            <a:endParaRPr lang="en-US" dirty="0" smtClean="0"/>
          </a:p>
          <a:p>
            <a:endParaRPr lang="en-US" dirty="0"/>
          </a:p>
          <a:p>
            <a:r>
              <a:rPr lang="en-US" dirty="0" smtClean="0"/>
              <a:t>Multi-line comment</a:t>
            </a:r>
          </a:p>
          <a:p>
            <a:pPr lvl="1"/>
            <a:endParaRPr lang="en-US" dirty="0"/>
          </a:p>
        </p:txBody>
      </p:sp>
      <p:pic>
        <p:nvPicPr>
          <p:cNvPr id="4" name="Picture 3"/>
          <p:cNvPicPr>
            <a:picLocks noChangeAspect="1"/>
          </p:cNvPicPr>
          <p:nvPr/>
        </p:nvPicPr>
        <p:blipFill>
          <a:blip r:embed="rId3"/>
          <a:stretch>
            <a:fillRect/>
          </a:stretch>
        </p:blipFill>
        <p:spPr>
          <a:xfrm>
            <a:off x="0" y="3276600"/>
            <a:ext cx="9144000" cy="1905000"/>
          </a:xfrm>
          <a:prstGeom prst="rect">
            <a:avLst/>
          </a:prstGeom>
        </p:spPr>
      </p:pic>
      <p:pic>
        <p:nvPicPr>
          <p:cNvPr id="5" name="Picture 4"/>
          <p:cNvPicPr>
            <a:picLocks noChangeAspect="1"/>
          </p:cNvPicPr>
          <p:nvPr/>
        </p:nvPicPr>
        <p:blipFill>
          <a:blip r:embed="rId4"/>
          <a:stretch>
            <a:fillRect/>
          </a:stretch>
        </p:blipFill>
        <p:spPr>
          <a:xfrm>
            <a:off x="4114800" y="5638800"/>
            <a:ext cx="2133600" cy="1221409"/>
          </a:xfrm>
          <a:prstGeom prst="rect">
            <a:avLst/>
          </a:prstGeom>
        </p:spPr>
      </p:pic>
    </p:spTree>
    <p:extLst>
      <p:ext uri="{BB962C8B-B14F-4D97-AF65-F5344CB8AC3E}">
        <p14:creationId xmlns:p14="http://schemas.microsoft.com/office/powerpoint/2010/main" val="204876566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imbedding javascript files</a:t>
            </a:r>
            <a:endParaRPr lang="en-US" dirty="0"/>
          </a:p>
        </p:txBody>
      </p:sp>
      <p:sp>
        <p:nvSpPr>
          <p:cNvPr id="3" name="Text Placeholder 2"/>
          <p:cNvSpPr>
            <a:spLocks noGrp="1"/>
          </p:cNvSpPr>
          <p:nvPr>
            <p:ph type="body" sz="quarter" idx="10"/>
          </p:nvPr>
        </p:nvSpPr>
        <p:spPr>
          <a:xfrm>
            <a:off x="228600" y="2209800"/>
            <a:ext cx="8663181" cy="755020"/>
          </a:xfrm>
        </p:spPr>
        <p:txBody>
          <a:bodyPr anchor="t"/>
          <a:lstStyle/>
          <a:p>
            <a:r>
              <a:rPr lang="en-US" dirty="0"/>
              <a:t>relative path reference</a:t>
            </a:r>
          </a:p>
          <a:p>
            <a:endParaRPr lang="en-US" dirty="0"/>
          </a:p>
        </p:txBody>
      </p:sp>
      <p:pic>
        <p:nvPicPr>
          <p:cNvPr id="4" name="Picture 3" descr="Image"/>
          <p:cNvPicPr>
            <a:picLocks noChangeAspect="1"/>
          </p:cNvPicPr>
          <p:nvPr/>
        </p:nvPicPr>
        <p:blipFill>
          <a:blip r:embed="rId3"/>
          <a:stretch>
            <a:fillRect/>
          </a:stretch>
        </p:blipFill>
        <p:spPr>
          <a:xfrm>
            <a:off x="2588901" y="3093808"/>
            <a:ext cx="6565473" cy="3759272"/>
          </a:xfrm>
          <a:prstGeom prst="rect">
            <a:avLst/>
          </a:prstGeom>
        </p:spPr>
      </p:pic>
      <p:sp>
        <p:nvSpPr>
          <p:cNvPr id="5" name="TextBox 4"/>
          <p:cNvSpPr txBox="1"/>
          <p:nvPr/>
        </p:nvSpPr>
        <p:spPr>
          <a:xfrm>
            <a:off x="164034" y="3413086"/>
            <a:ext cx="2743200" cy="1200329"/>
          </a:xfrm>
          <a:prstGeom prst="rect">
            <a:avLst/>
          </a:prstGeom>
        </p:spPr>
        <p:txBody>
          <a:bodyPr rtlCol="0">
            <a:spAutoFit/>
          </a:bodyPr>
          <a:lstStyle/>
          <a:p>
            <a:pPr algn="ctr"/>
            <a:r>
              <a:rPr lang="en-US">
                <a:solidFill>
                  <a:srgbClr val="00B050"/>
                </a:solidFill>
              </a:rPr>
              <a:t>can imbed multiple files</a:t>
            </a:r>
            <a:endParaRPr lang="en-US" dirty="0">
              <a:solidFill>
                <a:srgbClr val="00B050"/>
              </a:solidFill>
            </a:endParaRPr>
          </a:p>
          <a:p>
            <a:pPr algn="ctr"/>
            <a:endParaRPr lang="en-US" dirty="0"/>
          </a:p>
          <a:p>
            <a:pPr algn="ctr"/>
            <a:r>
              <a:rPr lang="en-US">
                <a:solidFill>
                  <a:srgbClr val="00B050"/>
                </a:solidFill>
              </a:rPr>
              <a:t>be careful that they play well together</a:t>
            </a:r>
            <a:endParaRPr lang="en-US" dirty="0">
              <a:solidFill>
                <a:srgbClr val="00B050"/>
              </a:solidFill>
            </a:endParaRPr>
          </a:p>
        </p:txBody>
      </p:sp>
    </p:spTree>
    <p:extLst>
      <p:ext uri="{BB962C8B-B14F-4D97-AF65-F5344CB8AC3E}">
        <p14:creationId xmlns:p14="http://schemas.microsoft.com/office/powerpoint/2010/main" val="75678094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window.onload and onsubmit</a:t>
            </a:r>
            <a:endParaRPr lang="en-US" sz="3600" dirty="0"/>
          </a:p>
        </p:txBody>
      </p:sp>
      <p:sp>
        <p:nvSpPr>
          <p:cNvPr id="3" name="Text Placeholder 2"/>
          <p:cNvSpPr>
            <a:spLocks noGrp="1"/>
          </p:cNvSpPr>
          <p:nvPr>
            <p:ph type="body" sz="quarter" idx="10"/>
          </p:nvPr>
        </p:nvSpPr>
        <p:spPr/>
        <p:txBody>
          <a:bodyPr anchor="t"/>
          <a:lstStyle/>
          <a:p>
            <a:r>
              <a:rPr lang="en-US"/>
              <a:t>events that can the the key for JavaScript to run</a:t>
            </a:r>
            <a:endParaRPr lang="en-US" dirty="0"/>
          </a:p>
          <a:p>
            <a:r>
              <a:rPr lang="en-US"/>
              <a:t>will require you have form tags surrounding the form</a:t>
            </a:r>
            <a:endParaRPr lang="en-US" dirty="0"/>
          </a:p>
          <a:p>
            <a:endParaRPr lang="en-US" dirty="0"/>
          </a:p>
        </p:txBody>
      </p:sp>
    </p:spTree>
    <p:extLst>
      <p:ext uri="{BB962C8B-B14F-4D97-AF65-F5344CB8AC3E}">
        <p14:creationId xmlns:p14="http://schemas.microsoft.com/office/powerpoint/2010/main" val="376291332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Date class</a:t>
            </a:r>
            <a:endParaRPr lang="en-US" dirty="0"/>
          </a:p>
        </p:txBody>
      </p:sp>
      <p:sp>
        <p:nvSpPr>
          <p:cNvPr id="3" name="Text Placeholder 2"/>
          <p:cNvSpPr>
            <a:spLocks noGrp="1"/>
          </p:cNvSpPr>
          <p:nvPr>
            <p:ph type="body" sz="quarter" idx="10"/>
          </p:nvPr>
        </p:nvSpPr>
        <p:spPr/>
        <p:txBody>
          <a:bodyPr/>
          <a:lstStyle/>
          <a:p>
            <a:pPr lvl="1"/>
            <a:r>
              <a:rPr lang="en-US" dirty="0"/>
              <a:t>JavaScript doesn’t have a </a:t>
            </a:r>
            <a:r>
              <a:rPr lang="en-US" i="1" dirty="0"/>
              <a:t>primitive </a:t>
            </a:r>
            <a:r>
              <a:rPr lang="en-US" dirty="0"/>
              <a:t>data type for </a:t>
            </a:r>
          </a:p>
          <a:p>
            <a:pPr lvl="1"/>
            <a:r>
              <a:rPr lang="en-US" dirty="0"/>
              <a:t>It does have a built-in Date class</a:t>
            </a:r>
          </a:p>
          <a:p>
            <a:pPr lvl="2"/>
            <a:r>
              <a:rPr lang="en-US" dirty="0"/>
              <a:t>When you declare a Date variable, you typically instantiate it using </a:t>
            </a:r>
            <a:r>
              <a:rPr lang="en-US" i="1" dirty="0"/>
              <a:t>new</a:t>
            </a:r>
            <a:endParaRPr lang="en-US" dirty="0"/>
          </a:p>
          <a:p>
            <a:r>
              <a:rPr lang="en-US" sz="2800" dirty="0"/>
              <a:t>You can delay the instantiation until later in the program</a:t>
            </a:r>
            <a:br>
              <a:rPr lang="en-US" sz="2800" dirty="0"/>
            </a:br>
            <a:r>
              <a:rPr lang="en-US" sz="2800" dirty="0" smtClean="0"/>
              <a:t>Var today = new Date();</a:t>
            </a:r>
          </a:p>
          <a:p>
            <a:pPr marL="0" lvl="3" indent="0">
              <a:buNone/>
            </a:pPr>
            <a:r>
              <a:rPr lang="en-US" dirty="0"/>
              <a:t>This command creates a variable and immediately initializes it to the current date and time (automatic when you instantiate with nothing in the ( ) )</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740652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parseInt</a:t>
            </a:r>
          </a:p>
        </p:txBody>
      </p:sp>
      <p:sp>
        <p:nvSpPr>
          <p:cNvPr id="3" name="Text Placeholder 2"/>
          <p:cNvSpPr>
            <a:spLocks noGrp="1"/>
          </p:cNvSpPr>
          <p:nvPr>
            <p:ph type="body" sz="quarter" idx="10"/>
          </p:nvPr>
        </p:nvSpPr>
        <p:spPr>
          <a:xfrm>
            <a:off x="228600" y="2209800"/>
            <a:ext cx="6521669" cy="4419600"/>
          </a:xfrm>
        </p:spPr>
        <p:txBody>
          <a:bodyPr anchor="t"/>
          <a:lstStyle/>
          <a:p>
            <a:r>
              <a:rPr lang="en-US" dirty="0"/>
              <a:t>parse(value, 10)</a:t>
            </a:r>
          </a:p>
          <a:p>
            <a:r>
              <a:rPr lang="en-US" dirty="0"/>
              <a:t>converts the value into a number</a:t>
            </a:r>
          </a:p>
          <a:p>
            <a:r>
              <a:rPr lang="en-US" dirty="0"/>
              <a:t>it stops at the first non-digit character</a:t>
            </a:r>
          </a:p>
          <a:p>
            <a:r>
              <a:rPr lang="en-US" dirty="0"/>
              <a:t>the radix (10) should be required</a:t>
            </a:r>
          </a:p>
          <a:p>
            <a:pPr lvl="1"/>
            <a:r>
              <a:rPr lang="en-US" dirty="0"/>
              <a:t>parseInt("08") === 0</a:t>
            </a:r>
          </a:p>
          <a:p>
            <a:pPr lvl="1"/>
            <a:r>
              <a:rPr lang="en-US" dirty="0"/>
              <a:t>parseInt("08", 10) ==8</a:t>
            </a:r>
          </a:p>
          <a:p>
            <a:pPr lvl="1"/>
            <a:endParaRPr lang="en-US" dirty="0"/>
          </a:p>
        </p:txBody>
      </p:sp>
      <p:sp>
        <p:nvSpPr>
          <p:cNvPr id="4" name="TextBox 3"/>
          <p:cNvSpPr txBox="1"/>
          <p:nvPr/>
        </p:nvSpPr>
        <p:spPr>
          <a:xfrm>
            <a:off x="6838950" y="2700338"/>
            <a:ext cx="2257425" cy="2585323"/>
          </a:xfrm>
          <a:prstGeom prst="rect">
            <a:avLst/>
          </a:prstGeom>
        </p:spPr>
        <p:txBody>
          <a:bodyPr rtlCol="0">
            <a:spAutoFit/>
          </a:bodyPr>
          <a:lstStyle/>
          <a:p>
            <a:pPr algn="ctr"/>
            <a:r>
              <a:rPr lang="en-US" b="1" dirty="0">
                <a:solidFill>
                  <a:srgbClr val="00B050"/>
                </a:solidFill>
              </a:rPr>
              <a:t>Radix = the number of values for a single digit.  The Base. </a:t>
            </a:r>
          </a:p>
          <a:p>
            <a:pPr algn="ctr"/>
            <a:r>
              <a:rPr lang="en-US" b="1" dirty="0">
                <a:solidFill>
                  <a:srgbClr val="00B050"/>
                </a:solidFill>
              </a:rPr>
              <a:t> </a:t>
            </a:r>
          </a:p>
          <a:p>
            <a:pPr algn="ctr"/>
            <a:r>
              <a:rPr lang="en-US" b="1" dirty="0">
                <a:solidFill>
                  <a:srgbClr val="00B050"/>
                </a:solidFill>
              </a:rPr>
              <a:t>10= base 10</a:t>
            </a:r>
          </a:p>
          <a:p>
            <a:pPr algn="ctr"/>
            <a:r>
              <a:rPr lang="en-US" b="1" dirty="0">
                <a:solidFill>
                  <a:srgbClr val="00B050"/>
                </a:solidFill>
              </a:rPr>
              <a:t>2 = base 2</a:t>
            </a:r>
          </a:p>
          <a:p>
            <a:pPr algn="ctr"/>
            <a:r>
              <a:rPr lang="en-US" b="1" dirty="0">
                <a:solidFill>
                  <a:srgbClr val="00B050"/>
                </a:solidFill>
              </a:rPr>
              <a:t>16 = hexidecimal</a:t>
            </a:r>
          </a:p>
          <a:p>
            <a:pPr algn="ctr"/>
            <a:r>
              <a:rPr lang="en-US" b="1" dirty="0">
                <a:solidFill>
                  <a:srgbClr val="00B050"/>
                </a:solidFill>
              </a:rPr>
              <a:t>8 = octal</a:t>
            </a:r>
          </a:p>
        </p:txBody>
      </p:sp>
    </p:spTree>
    <p:extLst>
      <p:ext uri="{BB962C8B-B14F-4D97-AF65-F5344CB8AC3E}">
        <p14:creationId xmlns:p14="http://schemas.microsoft.com/office/powerpoint/2010/main" val="141228831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date</a:t>
            </a:r>
            <a:endParaRPr lang="en-US" dirty="0"/>
          </a:p>
        </p:txBody>
      </p:sp>
      <p:sp>
        <p:nvSpPr>
          <p:cNvPr id="3" name="Text Placeholder 2"/>
          <p:cNvSpPr>
            <a:spLocks noGrp="1"/>
          </p:cNvSpPr>
          <p:nvPr>
            <p:ph type="body" sz="quarter" idx="10"/>
          </p:nvPr>
        </p:nvSpPr>
        <p:spPr/>
        <p:txBody>
          <a:bodyPr/>
          <a:lstStyle/>
          <a:p>
            <a:pPr lvl="1"/>
            <a:r>
              <a:rPr lang="en-US" dirty="0"/>
              <a:t>To </a:t>
            </a:r>
            <a:r>
              <a:rPr lang="en-US" dirty="0" smtClean="0"/>
              <a:t>declare </a:t>
            </a:r>
            <a:r>
              <a:rPr lang="en-US" dirty="0"/>
              <a:t>a date initialized to a date of your </a:t>
            </a:r>
            <a:r>
              <a:rPr lang="en-US" dirty="0" smtClean="0"/>
              <a:t>choice</a:t>
            </a:r>
          </a:p>
          <a:p>
            <a:pPr lvl="1"/>
            <a:r>
              <a:rPr lang="en-US" sz="4400" dirty="0"/>
              <a:t>	</a:t>
            </a:r>
            <a:r>
              <a:rPr lang="en-US" sz="2400" dirty="0"/>
              <a:t>var myDate = new Date("12/25/2010");</a:t>
            </a:r>
            <a:endParaRPr lang="en-US" sz="3600" dirty="0"/>
          </a:p>
          <a:p>
            <a:pPr lvl="2"/>
            <a:r>
              <a:rPr lang="en-US" dirty="0"/>
              <a:t>There are other ways as well, look in references</a:t>
            </a:r>
          </a:p>
          <a:p>
            <a:r>
              <a:rPr lang="en-US" dirty="0"/>
              <a:t>Common Date Methods</a:t>
            </a:r>
          </a:p>
          <a:p>
            <a:pPr lvl="1"/>
            <a:r>
              <a:rPr lang="en-US" dirty="0" smtClean="0"/>
              <a:t>W3schools JavaScript date reference</a:t>
            </a:r>
          </a:p>
          <a:p>
            <a:r>
              <a:rPr lang="en-US" dirty="0">
                <a:hlinkClick r:id="rId3"/>
              </a:rPr>
              <a:t>http://</a:t>
            </a:r>
            <a:r>
              <a:rPr lang="en-US" dirty="0" smtClean="0">
                <a:hlinkClick r:id="rId3"/>
              </a:rPr>
              <a:t>www.w3schools.com/jsref/jsref_obj_date.asp</a:t>
            </a:r>
            <a:endParaRPr lang="en-US" dirty="0" smtClean="0"/>
          </a:p>
          <a:p>
            <a:endParaRPr lang="en-US" dirty="0"/>
          </a:p>
        </p:txBody>
      </p:sp>
    </p:spTree>
    <p:extLst>
      <p:ext uri="{BB962C8B-B14F-4D97-AF65-F5344CB8AC3E}">
        <p14:creationId xmlns:p14="http://schemas.microsoft.com/office/powerpoint/2010/main" val="29009366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date methods</a:t>
            </a:r>
          </a:p>
        </p:txBody>
      </p:sp>
      <p:sp>
        <p:nvSpPr>
          <p:cNvPr id="3" name="Text Placeholder 2"/>
          <p:cNvSpPr>
            <a:spLocks noGrp="1"/>
          </p:cNvSpPr>
          <p:nvPr>
            <p:ph type="body" sz="quarter" idx="10"/>
          </p:nvPr>
        </p:nvSpPr>
        <p:spPr/>
        <p:txBody>
          <a:bodyPr/>
          <a:lstStyle/>
          <a:p>
            <a:r>
              <a:rPr lang="en-US" sz="2400" dirty="0"/>
              <a:t>toDateString( )</a:t>
            </a:r>
            <a:endParaRPr lang="en-US" sz="3600" dirty="0"/>
          </a:p>
          <a:p>
            <a:pPr lvl="1"/>
            <a:r>
              <a:rPr lang="en-US" sz="2000" dirty="0"/>
              <a:t>Returns a string in </a:t>
            </a:r>
            <a:r>
              <a:rPr lang="en-US" sz="1800" dirty="0"/>
              <a:t>ddd mmm dd yyyy</a:t>
            </a:r>
            <a:r>
              <a:rPr lang="en-US" sz="2000" dirty="0"/>
              <a:t> format</a:t>
            </a:r>
          </a:p>
          <a:p>
            <a:pPr lvl="1"/>
            <a:r>
              <a:rPr lang="en-US" sz="2000" dirty="0"/>
              <a:t>2011-10-17 returns Oct 16, 2011???</a:t>
            </a:r>
          </a:p>
          <a:p>
            <a:r>
              <a:rPr lang="en-US" sz="2400" dirty="0"/>
              <a:t>toUTCString( )</a:t>
            </a:r>
            <a:endParaRPr lang="en-US" sz="3600" dirty="0"/>
          </a:p>
          <a:p>
            <a:pPr lvl="1"/>
            <a:r>
              <a:rPr lang="en-US" sz="2000" dirty="0"/>
              <a:t>Seems to convert all date entries properly</a:t>
            </a:r>
          </a:p>
          <a:p>
            <a:r>
              <a:rPr lang="en-US" sz="2400" dirty="0"/>
              <a:t>getFullYear( )</a:t>
            </a:r>
            <a:endParaRPr lang="en-US" sz="3600" dirty="0"/>
          </a:p>
          <a:p>
            <a:pPr lvl="1"/>
            <a:r>
              <a:rPr lang="en-US" sz="2000" dirty="0"/>
              <a:t>Returns the 4-digit year</a:t>
            </a:r>
          </a:p>
          <a:p>
            <a:r>
              <a:rPr lang="en-US" sz="2400" dirty="0"/>
              <a:t>getMonth( )</a:t>
            </a:r>
            <a:endParaRPr lang="en-US" sz="3600" dirty="0"/>
          </a:p>
          <a:p>
            <a:pPr lvl="1"/>
            <a:r>
              <a:rPr lang="en-US" sz="2000" dirty="0"/>
              <a:t>Returns the month index number (0-based)</a:t>
            </a:r>
          </a:p>
          <a:p>
            <a:pPr lvl="1"/>
            <a:r>
              <a:rPr lang="en-US" sz="2000" dirty="0"/>
              <a:t>Add 1 to get the actual month number</a:t>
            </a:r>
          </a:p>
          <a:p>
            <a:r>
              <a:rPr lang="en-US" sz="2400" dirty="0"/>
              <a:t>getDate ( )</a:t>
            </a:r>
            <a:endParaRPr lang="en-US" sz="3600" dirty="0"/>
          </a:p>
          <a:p>
            <a:pPr lvl="1"/>
            <a:r>
              <a:rPr lang="en-US" sz="2000" dirty="0"/>
              <a:t>Returns the day of the month (1-31</a:t>
            </a:r>
            <a:r>
              <a:rPr lang="en-US" sz="2000" dirty="0" smtClean="0"/>
              <a:t>)</a:t>
            </a:r>
            <a:endParaRPr lang="en-US" sz="2000" dirty="0"/>
          </a:p>
        </p:txBody>
      </p:sp>
    </p:spTree>
    <p:extLst>
      <p:ext uri="{BB962C8B-B14F-4D97-AF65-F5344CB8AC3E}">
        <p14:creationId xmlns:p14="http://schemas.microsoft.com/office/powerpoint/2010/main" val="57518323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of date handling</a:t>
            </a:r>
            <a:endParaRPr lang="en-US" dirty="0"/>
          </a:p>
        </p:txBody>
      </p:sp>
      <p:sp>
        <p:nvSpPr>
          <p:cNvPr id="3" name="Text Placeholder 2"/>
          <p:cNvSpPr>
            <a:spLocks noGrp="1"/>
          </p:cNvSpPr>
          <p:nvPr>
            <p:ph type="body" sz="quarter" idx="10"/>
          </p:nvPr>
        </p:nvSpPr>
        <p:spPr/>
        <p:txBody>
          <a:bodyPr anchor="t"/>
          <a:lstStyle/>
          <a:p>
            <a:r>
              <a:rPr lang="en-US" sz="2800" dirty="0">
                <a:latin typeface="Arial" charset="0"/>
              </a:rPr>
              <a:t>UTC (Coordinated Universal Time) has no Daylight Saving changes and you use a kind of abstract time. In most practical applications there is no problem.</a:t>
            </a:r>
          </a:p>
          <a:p>
            <a:endParaRPr lang="en-US" sz="2800" dirty="0">
              <a:latin typeface="Arial" charset="0"/>
            </a:endParaRPr>
          </a:p>
          <a:p>
            <a:pPr marL="0" indent="0">
              <a:buNone/>
            </a:pPr>
            <a:r>
              <a:rPr lang="en-US" sz="2000" dirty="0">
                <a:latin typeface="Consolas" charset="0"/>
              </a:rPr>
              <a:t>var dt = new Date( Date.UTC(2012, 9, 21, 8, 5, 12)); </a:t>
            </a:r>
          </a:p>
          <a:p>
            <a:pPr marL="0" indent="0">
              <a:buNone/>
            </a:pPr>
            <a:endParaRPr lang="en-US" sz="2000" dirty="0">
              <a:latin typeface="Consolas" charset="0"/>
            </a:endParaRPr>
          </a:p>
          <a:p>
            <a:pPr marL="0" indent="0">
              <a:buNone/>
            </a:pPr>
            <a:r>
              <a:rPr lang="en-US" sz="2000" dirty="0">
                <a:latin typeface="Consolas" charset="0"/>
              </a:rPr>
              <a:t>alert( (dt.getUTCMonth()+1) + '/' + dt.getUTCDate() + '/' + dt.getUTCFullYear() + " " + dt.getUTCHours()+ ':' + dt.getUTCMinutes() + ':' + dt.getUTCSeconds() );</a:t>
            </a:r>
          </a:p>
          <a:p>
            <a:endParaRPr lang="en-US" dirty="0"/>
          </a:p>
        </p:txBody>
      </p:sp>
    </p:spTree>
    <p:extLst>
      <p:ext uri="{BB962C8B-B14F-4D97-AF65-F5344CB8AC3E}">
        <p14:creationId xmlns:p14="http://schemas.microsoft.com/office/powerpoint/2010/main" val="249385524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JavaScript Date Handling</a:t>
            </a:r>
            <a:endParaRPr lang="en-US" dirty="0"/>
          </a:p>
        </p:txBody>
      </p:sp>
      <p:sp>
        <p:nvSpPr>
          <p:cNvPr id="3" name="Text Placeholder 2"/>
          <p:cNvSpPr>
            <a:spLocks noGrp="1"/>
          </p:cNvSpPr>
          <p:nvPr>
            <p:ph type="body" sz="quarter" idx="10"/>
          </p:nvPr>
        </p:nvSpPr>
        <p:spPr/>
        <p:txBody>
          <a:bodyPr anchor="t"/>
          <a:lstStyle/>
          <a:p>
            <a:r>
              <a:rPr lang="en-US"/>
              <a:t>if you use toDateString(), the browser will automatically adjust your date to GMT</a:t>
            </a:r>
            <a:endParaRPr lang="en-US" dirty="0"/>
          </a:p>
          <a:p>
            <a:r>
              <a:rPr lang="en-US"/>
              <a:t>if you don't specify a time, the browser assumes that the time is 0:00 (midnight)</a:t>
            </a:r>
            <a:endParaRPr lang="en-US" dirty="0"/>
          </a:p>
          <a:p>
            <a:endParaRPr lang="en-US" dirty="0"/>
          </a:p>
          <a:p>
            <a:r>
              <a:rPr lang="en-US"/>
              <a:t>use toUTCString() for consistency</a:t>
            </a:r>
            <a:endParaRPr lang="en-US" dirty="0"/>
          </a:p>
          <a:p>
            <a:pPr lvl="1"/>
            <a:r>
              <a:rPr lang="en-US"/>
              <a:t>utc = coordinated universal time</a:t>
            </a:r>
            <a:endParaRPr lang="en-US" dirty="0"/>
          </a:p>
          <a:p>
            <a:r>
              <a:rPr lang="en-US"/>
              <a:t>use the format function from the tools</a:t>
            </a:r>
            <a:endParaRPr lang="en-US" dirty="0"/>
          </a:p>
          <a:p>
            <a:endParaRPr lang="en-US" dirty="0"/>
          </a:p>
        </p:txBody>
      </p:sp>
    </p:spTree>
    <p:extLst>
      <p:ext uri="{BB962C8B-B14F-4D97-AF65-F5344CB8AC3E}">
        <p14:creationId xmlns:p14="http://schemas.microsoft.com/office/powerpoint/2010/main" val="365074637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import the javascript tools library files</a:t>
            </a:r>
            <a:endParaRPr lang="en-US" sz="3200" dirty="0"/>
          </a:p>
        </p:txBody>
      </p:sp>
      <p:sp>
        <p:nvSpPr>
          <p:cNvPr id="3" name="Text Placeholder 2"/>
          <p:cNvSpPr>
            <a:spLocks noGrp="1"/>
          </p:cNvSpPr>
          <p:nvPr>
            <p:ph type="body" sz="quarter" idx="10"/>
          </p:nvPr>
        </p:nvSpPr>
        <p:spPr/>
        <p:txBody>
          <a:bodyPr anchor="t"/>
          <a:lstStyle/>
          <a:p>
            <a:r>
              <a:rPr lang="en-US" sz="3600"/>
              <a:t>choose the relative path and file name inside a script tag</a:t>
            </a:r>
            <a:endParaRPr lang="en-US" sz="3600" dirty="0"/>
          </a:p>
          <a:p>
            <a:r>
              <a:rPr lang="en-US" sz="3600"/>
              <a:t>add isDate.js to the file &amp; look at it</a:t>
            </a:r>
            <a:endParaRPr lang="en-US" sz="3600" dirty="0"/>
          </a:p>
          <a:p>
            <a:pPr lvl="1"/>
            <a:r>
              <a:rPr lang="en-US" sz="3200"/>
              <a:t>tries to turn the string into a date</a:t>
            </a:r>
            <a:endParaRPr lang="en-US" sz="3200" dirty="0"/>
          </a:p>
          <a:p>
            <a:pPr lvl="2"/>
            <a:r>
              <a:rPr lang="en-US" sz="2800"/>
              <a:t>fail: invalid date, or NaN</a:t>
            </a:r>
            <a:endParaRPr lang="en-US" sz="2800" dirty="0"/>
          </a:p>
          <a:p>
            <a:pPr lvl="2"/>
            <a:r>
              <a:rPr lang="en-US" sz="2800"/>
              <a:t>otherwise, a valid date</a:t>
            </a:r>
            <a:endParaRPr lang="en-US" sz="2800" dirty="0"/>
          </a:p>
          <a:p>
            <a:endParaRPr lang="en-US" dirty="0"/>
          </a:p>
        </p:txBody>
      </p:sp>
    </p:spTree>
    <p:extLst>
      <p:ext uri="{BB962C8B-B14F-4D97-AF65-F5344CB8AC3E}">
        <p14:creationId xmlns:p14="http://schemas.microsoft.com/office/powerpoint/2010/main" val="284456570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import the javascript tools library files</a:t>
            </a:r>
            <a:endParaRPr lang="en-US" sz="3200" dirty="0"/>
          </a:p>
        </p:txBody>
      </p:sp>
      <p:sp>
        <p:nvSpPr>
          <p:cNvPr id="3" name="Text Placeholder 2"/>
          <p:cNvSpPr>
            <a:spLocks noGrp="1"/>
          </p:cNvSpPr>
          <p:nvPr>
            <p:ph type="body" sz="quarter" idx="10"/>
          </p:nvPr>
        </p:nvSpPr>
        <p:spPr/>
        <p:txBody>
          <a:bodyPr anchor="t"/>
          <a:lstStyle/>
          <a:p>
            <a:pPr marL="800100" lvl="2" indent="0">
              <a:buNone/>
            </a:pPr>
            <a:endParaRPr lang="en-US" sz="1600" dirty="0"/>
          </a:p>
          <a:p>
            <a:r>
              <a:rPr lang="en-US"/>
              <a:t>Add DateFormat.js &amp; look at it</a:t>
            </a:r>
            <a:endParaRPr lang="en-US" dirty="0"/>
          </a:p>
          <a:p>
            <a:pPr lvl="1"/>
            <a:r>
              <a:rPr lang="en-US"/>
              <a:t>once a JavaScript error occurs... all JavaScript on the page stops and the page loads</a:t>
            </a:r>
            <a:endParaRPr lang="en-US" dirty="0"/>
          </a:p>
          <a:p>
            <a:pPr lvl="1"/>
            <a:r>
              <a:rPr lang="en-US"/>
              <a:t>demo by creating an error in the date string.format</a:t>
            </a:r>
            <a:endParaRPr lang="en-US" dirty="0"/>
          </a:p>
          <a:p>
            <a:r>
              <a:rPr lang="en-US"/>
              <a:t>Advantage of having small individual javascript files, rather than putting them all in one large file</a:t>
            </a:r>
            <a:endParaRPr lang="en-US" dirty="0"/>
          </a:p>
          <a:p>
            <a:endParaRPr lang="en-US" dirty="0"/>
          </a:p>
        </p:txBody>
      </p:sp>
    </p:spTree>
    <p:extLst>
      <p:ext uri="{BB962C8B-B14F-4D97-AF65-F5344CB8AC3E}">
        <p14:creationId xmlns:p14="http://schemas.microsoft.com/office/powerpoint/2010/main" val="148823622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date</a:t>
            </a:r>
            <a:endParaRPr lang="en-US" dirty="0"/>
          </a:p>
        </p:txBody>
      </p:sp>
      <p:sp>
        <p:nvSpPr>
          <p:cNvPr id="3" name="Text Placeholder 2"/>
          <p:cNvSpPr>
            <a:spLocks noGrp="1"/>
          </p:cNvSpPr>
          <p:nvPr>
            <p:ph type="body" sz="quarter" idx="10"/>
          </p:nvPr>
        </p:nvSpPr>
        <p:spPr>
          <a:xfrm>
            <a:off x="228600" y="2209800"/>
            <a:ext cx="6781800" cy="4419600"/>
          </a:xfrm>
        </p:spPr>
        <p:txBody>
          <a:bodyPr/>
          <a:lstStyle/>
          <a:p>
            <a:r>
              <a:rPr lang="en-US" dirty="0"/>
              <a:t>To add days to a </a:t>
            </a:r>
            <a:r>
              <a:rPr lang="en-US" dirty="0" smtClean="0"/>
              <a:t>Date:</a:t>
            </a:r>
          </a:p>
          <a:p>
            <a:pPr lvl="1"/>
            <a:r>
              <a:rPr lang="en-US" dirty="0" smtClean="0"/>
              <a:t>myDate.setDate(myDate.getDate</a:t>
            </a:r>
            <a:r>
              <a:rPr lang="en-US" dirty="0"/>
              <a:t>() + 15);</a:t>
            </a:r>
            <a:endParaRPr lang="en-US" sz="4400" dirty="0"/>
          </a:p>
          <a:p>
            <a:pPr lvl="2"/>
            <a:r>
              <a:rPr lang="en-US" dirty="0"/>
              <a:t>Note there is </a:t>
            </a:r>
            <a:r>
              <a:rPr lang="en-US" b="1" dirty="0"/>
              <a:t>no myDate = </a:t>
            </a:r>
            <a:endParaRPr lang="en-US" dirty="0"/>
          </a:p>
          <a:p>
            <a:pPr lvl="1"/>
            <a:r>
              <a:rPr lang="en-US" dirty="0"/>
              <a:t>setDate() sets the date in place, you don’t assign it back to the variable again</a:t>
            </a:r>
            <a:r>
              <a:rPr lang="en-US" dirty="0" smtClean="0"/>
              <a:t>.</a:t>
            </a:r>
            <a:endParaRPr lang="en-US" dirty="0"/>
          </a:p>
        </p:txBody>
      </p:sp>
      <p:sp>
        <p:nvSpPr>
          <p:cNvPr id="5" name="Rectangle 4"/>
          <p:cNvSpPr/>
          <p:nvPr/>
        </p:nvSpPr>
        <p:spPr>
          <a:xfrm>
            <a:off x="6281856" y="3352800"/>
            <a:ext cx="2862144" cy="923330"/>
          </a:xfrm>
          <a:prstGeom prst="rect">
            <a:avLst/>
          </a:prstGeom>
        </p:spPr>
        <p:txBody>
          <a:bodyPr wrap="square">
            <a:spAutoFit/>
          </a:bodyPr>
          <a:lstStyle/>
          <a:p>
            <a:pPr algn="ctr"/>
            <a:r>
              <a:rPr lang="en-US" b="1" dirty="0" smtClean="0">
                <a:ln w="22225">
                  <a:solidFill>
                    <a:schemeClr val="accent2"/>
                  </a:solidFill>
                  <a:prstDash val="solid"/>
                </a:ln>
                <a:solidFill>
                  <a:schemeClr val="accent2">
                    <a:lumMod val="40000"/>
                    <a:lumOff val="60000"/>
                  </a:schemeClr>
                </a:solidFill>
              </a:rPr>
              <a:t>Using a setter to set content without an assignment</a:t>
            </a:r>
            <a:endParaRPr lang="en-US"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16527111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 date formats</a:t>
            </a:r>
            <a:endParaRPr lang="en-US" dirty="0"/>
          </a:p>
        </p:txBody>
      </p:sp>
      <p:sp>
        <p:nvSpPr>
          <p:cNvPr id="3" name="Text Placeholder 2"/>
          <p:cNvSpPr>
            <a:spLocks noGrp="1"/>
          </p:cNvSpPr>
          <p:nvPr>
            <p:ph type="body" sz="quarter" idx="10"/>
          </p:nvPr>
        </p:nvSpPr>
        <p:spPr/>
        <p:txBody>
          <a:bodyPr/>
          <a:lstStyle/>
          <a:p>
            <a:r>
              <a:rPr lang="en-US" dirty="0"/>
              <a:t>To create custom date formats:</a:t>
            </a:r>
          </a:p>
          <a:p>
            <a:pPr lvl="1"/>
            <a:r>
              <a:rPr lang="en-US" dirty="0"/>
              <a:t>Import DateFormat.js</a:t>
            </a:r>
          </a:p>
          <a:p>
            <a:r>
              <a:rPr lang="en-US" dirty="0"/>
              <a:t> myDate.format("mmmm d, yyyy"); </a:t>
            </a:r>
          </a:p>
          <a:p>
            <a:endParaRPr lang="en-US" dirty="0"/>
          </a:p>
        </p:txBody>
      </p:sp>
    </p:spTree>
    <p:extLst>
      <p:ext uri="{BB962C8B-B14F-4D97-AF65-F5344CB8AC3E}">
        <p14:creationId xmlns:p14="http://schemas.microsoft.com/office/powerpoint/2010/main" val="474817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0"/>
          </p:nvPr>
        </p:nvSpPr>
        <p:spPr/>
        <p:txBody>
          <a:bodyPr anchor="t"/>
          <a:lstStyle/>
          <a:p>
            <a:r>
              <a:rPr lang="en-US" dirty="0" smtClean="0"/>
              <a:t>JavaScript </a:t>
            </a:r>
            <a:r>
              <a:rPr lang="en-US" dirty="0"/>
              <a:t>date tutorial</a:t>
            </a:r>
          </a:p>
          <a:p>
            <a:r>
              <a:rPr lang="en-US" dirty="0">
                <a:latin typeface="Arial" charset="0"/>
                <a:hlinkClick r:id="rId3"/>
              </a:rPr>
              <a:t>https://www.youtube.com/watch?v=0vmzt94aupQ</a:t>
            </a:r>
            <a:endParaRPr lang="en-US" dirty="0">
              <a:latin typeface="Arial" charset="0"/>
            </a:endParaRPr>
          </a:p>
          <a:p>
            <a:endParaRPr lang="en-US" dirty="0">
              <a:latin typeface="Arial" charset="0"/>
            </a:endParaRPr>
          </a:p>
        </p:txBody>
      </p:sp>
    </p:spTree>
    <p:extLst>
      <p:ext uri="{BB962C8B-B14F-4D97-AF65-F5344CB8AC3E}">
        <p14:creationId xmlns:p14="http://schemas.microsoft.com/office/powerpoint/2010/main" val="2109110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Date display in different browsers</a:t>
            </a:r>
            <a:endParaRPr lang="en-US" sz="3200" dirty="0"/>
          </a:p>
        </p:txBody>
      </p:sp>
      <p:sp>
        <p:nvSpPr>
          <p:cNvPr id="3" name="Text Placeholder 2"/>
          <p:cNvSpPr>
            <a:spLocks noGrp="1"/>
          </p:cNvSpPr>
          <p:nvPr>
            <p:ph type="body" sz="quarter" idx="10"/>
          </p:nvPr>
        </p:nvSpPr>
        <p:spPr/>
        <p:txBody>
          <a:bodyPr anchor="t"/>
          <a:lstStyle/>
          <a:p>
            <a:r>
              <a:rPr lang="en-US" dirty="0"/>
              <a:t>Depending on how you enter information in a textbox… returns are different for different browsers</a:t>
            </a:r>
          </a:p>
          <a:p>
            <a:pPr lvl="1"/>
            <a:r>
              <a:rPr lang="en-US" dirty="0"/>
              <a:t>chart on next slide</a:t>
            </a:r>
          </a:p>
          <a:p>
            <a:endParaRPr lang="en-US" dirty="0"/>
          </a:p>
          <a:p>
            <a:endParaRPr lang="en-US" dirty="0"/>
          </a:p>
        </p:txBody>
      </p:sp>
    </p:spTree>
    <p:extLst>
      <p:ext uri="{BB962C8B-B14F-4D97-AF65-F5344CB8AC3E}">
        <p14:creationId xmlns:p14="http://schemas.microsoft.com/office/powerpoint/2010/main" val="1442468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Strings</a:t>
            </a:r>
          </a:p>
        </p:txBody>
      </p:sp>
      <p:sp>
        <p:nvSpPr>
          <p:cNvPr id="3" name="Text Placeholder 2"/>
          <p:cNvSpPr>
            <a:spLocks noGrp="1"/>
          </p:cNvSpPr>
          <p:nvPr>
            <p:ph type="body" sz="quarter" idx="10"/>
          </p:nvPr>
        </p:nvSpPr>
        <p:spPr>
          <a:xfrm>
            <a:off x="228600" y="2209800"/>
            <a:ext cx="6428121" cy="4419600"/>
          </a:xfrm>
        </p:spPr>
        <p:txBody>
          <a:bodyPr anchor="t"/>
          <a:lstStyle/>
          <a:p>
            <a:r>
              <a:rPr lang="en-US" sz="2400" dirty="0"/>
              <a:t>sequence of 0 or more 16-bit chars</a:t>
            </a:r>
          </a:p>
          <a:p>
            <a:pPr lvl="1"/>
            <a:r>
              <a:rPr lang="en-US" sz="2000" dirty="0"/>
              <a:t>UCS-2 not quite UTF-16</a:t>
            </a:r>
          </a:p>
          <a:p>
            <a:pPr lvl="2"/>
            <a:r>
              <a:rPr lang="en-US" sz="2000" dirty="0">
                <a:latin typeface="Arial" charset="0"/>
                <a:hlinkClick r:id="rId3"/>
              </a:rPr>
              <a:t>http://www.differencebetween.net/technology/software-technology/difference-between-ucs-2-and-utf-16/</a:t>
            </a:r>
            <a:endParaRPr lang="en-US" sz="2000" dirty="0">
              <a:latin typeface="Arial" charset="0"/>
            </a:endParaRPr>
          </a:p>
          <a:p>
            <a:endParaRPr lang="en-US" sz="2400" dirty="0"/>
          </a:p>
        </p:txBody>
      </p:sp>
      <p:pic>
        <p:nvPicPr>
          <p:cNvPr id="4" name="Picture 3"/>
          <p:cNvPicPr>
            <a:picLocks noChangeAspect="1"/>
          </p:cNvPicPr>
          <p:nvPr/>
        </p:nvPicPr>
        <p:blipFill>
          <a:blip r:embed="rId4"/>
          <a:stretch>
            <a:fillRect/>
          </a:stretch>
        </p:blipFill>
        <p:spPr>
          <a:xfrm>
            <a:off x="1204243" y="4160381"/>
            <a:ext cx="7175832" cy="2463959"/>
          </a:xfrm>
          <a:prstGeom prst="rect">
            <a:avLst/>
          </a:prstGeom>
        </p:spPr>
      </p:pic>
    </p:spTree>
    <p:extLst>
      <p:ext uri="{BB962C8B-B14F-4D97-AF65-F5344CB8AC3E}">
        <p14:creationId xmlns:p14="http://schemas.microsoft.com/office/powerpoint/2010/main" val="37963489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04800" y="1143000"/>
            <a:ext cx="8686800" cy="5629532"/>
          </a:xfrm>
          <a:prstGeom prst="rect">
            <a:avLst/>
          </a:prstGeom>
        </p:spPr>
      </p:pic>
    </p:spTree>
    <p:extLst>
      <p:ext uri="{BB962C8B-B14F-4D97-AF65-F5344CB8AC3E}">
        <p14:creationId xmlns:p14="http://schemas.microsoft.com/office/powerpoint/2010/main" val="2430782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Prompt function</a:t>
            </a:r>
            <a:endParaRPr lang="en-US" dirty="0"/>
          </a:p>
        </p:txBody>
      </p:sp>
      <p:sp>
        <p:nvSpPr>
          <p:cNvPr id="3" name="Text Placeholder 2"/>
          <p:cNvSpPr>
            <a:spLocks noGrp="1"/>
          </p:cNvSpPr>
          <p:nvPr>
            <p:ph type="body" sz="quarter" idx="10"/>
          </p:nvPr>
        </p:nvSpPr>
        <p:spPr/>
        <p:txBody>
          <a:bodyPr anchor="t"/>
          <a:lstStyle/>
          <a:p>
            <a:pPr lvl="1"/>
            <a:r>
              <a:rPr lang="en-US" dirty="0"/>
              <a:t>myVar = prompt("Message","Default value");. </a:t>
            </a:r>
          </a:p>
          <a:p>
            <a:pPr lvl="2"/>
            <a:r>
              <a:rPr lang="en-US" dirty="0"/>
              <a:t>Allows user to enter one line of text and stores it in the designated variable.</a:t>
            </a:r>
          </a:p>
          <a:p>
            <a:pPr lvl="2"/>
            <a:r>
              <a:rPr lang="en-US" dirty="0"/>
              <a:t>If user clicks Cancel, prompt returns </a:t>
            </a:r>
            <a:r>
              <a:rPr lang="en-US" i="1" dirty="0"/>
              <a:t>null</a:t>
            </a:r>
            <a:r>
              <a:rPr lang="en-US" dirty="0"/>
              <a:t> (JavaScript reserved word)</a:t>
            </a:r>
          </a:p>
          <a:p>
            <a:pPr lvl="2"/>
            <a:r>
              <a:rPr lang="en-US" dirty="0"/>
              <a:t>If user clicks OK without entering text, prompt returns empty string</a:t>
            </a:r>
          </a:p>
          <a:p>
            <a:pPr lvl="2"/>
            <a:r>
              <a:rPr lang="en-US" dirty="0"/>
              <a:t>isNaN returns </a:t>
            </a:r>
            <a:r>
              <a:rPr lang="en-US" sz="1600" b="1" dirty="0"/>
              <a:t>false </a:t>
            </a:r>
            <a:r>
              <a:rPr lang="en-US" dirty="0"/>
              <a:t>for both empty string and null</a:t>
            </a:r>
          </a:p>
          <a:p>
            <a:r>
              <a:rPr lang="en-US" dirty="0"/>
              <a:t>parseInt however returns NaN for both</a:t>
            </a:r>
            <a:br>
              <a:rPr lang="en-US" dirty="0"/>
            </a:br>
            <a:endParaRPr lang="en-US" dirty="0"/>
          </a:p>
        </p:txBody>
      </p:sp>
    </p:spTree>
    <p:extLst>
      <p:ext uri="{BB962C8B-B14F-4D97-AF65-F5344CB8AC3E}">
        <p14:creationId xmlns:p14="http://schemas.microsoft.com/office/powerpoint/2010/main" val="119238851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Confirm function</a:t>
            </a:r>
            <a:endParaRPr lang="en-US" dirty="0"/>
          </a:p>
        </p:txBody>
      </p:sp>
      <p:sp>
        <p:nvSpPr>
          <p:cNvPr id="3" name="Text Placeholder 2"/>
          <p:cNvSpPr>
            <a:spLocks noGrp="1"/>
          </p:cNvSpPr>
          <p:nvPr>
            <p:ph type="body" sz="quarter" idx="10"/>
          </p:nvPr>
        </p:nvSpPr>
        <p:spPr/>
        <p:txBody>
          <a:bodyPr anchor="t"/>
          <a:lstStyle/>
          <a:p>
            <a:r>
              <a:rPr lang="en-US" dirty="0"/>
              <a:t>Displays a dialog box with your question and OK, Cancel buttons</a:t>
            </a:r>
          </a:p>
          <a:p>
            <a:pPr lvl="1"/>
            <a:r>
              <a:rPr lang="en-US" dirty="0"/>
              <a:t>response = confirm("Yes or No question here");</a:t>
            </a:r>
            <a:endParaRPr lang="en-US" sz="4000" dirty="0"/>
          </a:p>
          <a:p>
            <a:r>
              <a:rPr lang="en-US" sz="2000" dirty="0"/>
              <a:t>response </a:t>
            </a:r>
            <a:r>
              <a:rPr lang="en-US" dirty="0"/>
              <a:t>is a Boolean variable, </a:t>
            </a:r>
            <a:r>
              <a:rPr lang="en-US" sz="2000" dirty="0"/>
              <a:t>true</a:t>
            </a:r>
            <a:r>
              <a:rPr lang="en-US" dirty="0"/>
              <a:t> if the user clicks the OK button, </a:t>
            </a:r>
            <a:r>
              <a:rPr lang="en-US" sz="2000" dirty="0"/>
              <a:t>false</a:t>
            </a:r>
            <a:r>
              <a:rPr lang="en-US" dirty="0"/>
              <a:t> otherwise</a:t>
            </a:r>
            <a:br>
              <a:rPr lang="en-US" dirty="0"/>
            </a:br>
            <a:endParaRPr lang="en-US" dirty="0"/>
          </a:p>
        </p:txBody>
      </p:sp>
    </p:spTree>
    <p:extLst>
      <p:ext uri="{BB962C8B-B14F-4D97-AF65-F5344CB8AC3E}">
        <p14:creationId xmlns:p14="http://schemas.microsoft.com/office/powerpoint/2010/main" val="126540475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a:t>
            </a:r>
            <a:endParaRPr lang="en-US" dirty="0"/>
          </a:p>
        </p:txBody>
      </p:sp>
      <p:sp>
        <p:nvSpPr>
          <p:cNvPr id="3" name="Text Placeholder 2"/>
          <p:cNvSpPr>
            <a:spLocks noGrp="1"/>
          </p:cNvSpPr>
          <p:nvPr>
            <p:ph type="body" sz="quarter" idx="10"/>
          </p:nvPr>
        </p:nvSpPr>
        <p:spPr/>
        <p:txBody>
          <a:bodyPr anchor="t"/>
          <a:lstStyle/>
          <a:p>
            <a:r>
              <a:rPr lang="en-US" sz="2800" dirty="0"/>
              <a:t>alert("message");</a:t>
            </a:r>
          </a:p>
          <a:p>
            <a:pPr lvl="1"/>
            <a:r>
              <a:rPr lang="en-US" sz="2400" dirty="0"/>
              <a:t>Displays a message box with the designated message</a:t>
            </a:r>
          </a:p>
          <a:p>
            <a:r>
              <a:rPr lang="en-US" sz="2800" dirty="0"/>
              <a:t>document.writeln("text");</a:t>
            </a:r>
          </a:p>
          <a:p>
            <a:pPr lvl="1"/>
            <a:r>
              <a:rPr lang="en-US" sz="2400" dirty="0"/>
              <a:t>Actually adds HTML to the document.</a:t>
            </a:r>
          </a:p>
          <a:p>
            <a:pPr lvl="1"/>
            <a:r>
              <a:rPr lang="en-US" sz="2400" dirty="0"/>
              <a:t>JavaScript that contains this command is typically embedded in the body tag (not in the head tag)</a:t>
            </a:r>
          </a:p>
          <a:p>
            <a:pPr lvl="2"/>
            <a:r>
              <a:rPr lang="en-US" sz="2200" dirty="0"/>
              <a:t>If in head tag, text is inserted before all body text</a:t>
            </a:r>
          </a:p>
          <a:p>
            <a:pPr lvl="1"/>
            <a:r>
              <a:rPr lang="en-US" sz="2400" dirty="0"/>
              <a:t>To add a second line to the alert, concatenate </a:t>
            </a:r>
            <a:r>
              <a:rPr lang="en-US" sz="1800" dirty="0"/>
              <a:t>'\n'</a:t>
            </a:r>
            <a:r>
              <a:rPr lang="en-US" sz="2400" dirty="0"/>
              <a:t>(carriage return)</a:t>
            </a:r>
          </a:p>
          <a:p>
            <a:pPr lvl="1"/>
            <a:r>
              <a:rPr lang="en-US" sz="2400" dirty="0"/>
              <a:t>To add a second line using </a:t>
            </a:r>
            <a:r>
              <a:rPr lang="en-US" sz="1800" dirty="0"/>
              <a:t>document.writeln</a:t>
            </a:r>
            <a:r>
              <a:rPr lang="en-US" sz="2400" dirty="0"/>
              <a:t>, output a </a:t>
            </a:r>
            <a:r>
              <a:rPr lang="en-US" sz="1800" dirty="0"/>
              <a:t>&lt;br&gt;</a:t>
            </a:r>
            <a:r>
              <a:rPr lang="en-US" dirty="0"/>
              <a:t/>
            </a:r>
            <a:br>
              <a:rPr lang="en-US" dirty="0"/>
            </a:br>
            <a:endParaRPr lang="en-US" dirty="0"/>
          </a:p>
        </p:txBody>
      </p:sp>
    </p:spTree>
    <p:extLst>
      <p:ext uri="{BB962C8B-B14F-4D97-AF65-F5344CB8AC3E}">
        <p14:creationId xmlns:p14="http://schemas.microsoft.com/office/powerpoint/2010/main" val="23506942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output warning</a:t>
            </a:r>
            <a:endParaRPr lang="en-US" dirty="0"/>
          </a:p>
        </p:txBody>
      </p:sp>
      <p:sp>
        <p:nvSpPr>
          <p:cNvPr id="3" name="Text Placeholder 2"/>
          <p:cNvSpPr>
            <a:spLocks noGrp="1"/>
          </p:cNvSpPr>
          <p:nvPr>
            <p:ph type="body" sz="quarter" idx="10"/>
          </p:nvPr>
        </p:nvSpPr>
        <p:spPr/>
        <p:txBody>
          <a:bodyPr anchor="t"/>
          <a:lstStyle/>
          <a:p>
            <a:endParaRPr lang="en-US" dirty="0"/>
          </a:p>
          <a:p>
            <a:r>
              <a:rPr lang="en-US" u="sng" dirty="0">
                <a:latin typeface="Arial" charset="0"/>
              </a:rPr>
              <a:t>Note: document.writeln commands issued after</a:t>
            </a:r>
            <a:r>
              <a:rPr lang="en-US" dirty="0">
                <a:latin typeface="Arial" charset="0"/>
              </a:rPr>
              <a:t> the page as fully loaded will </a:t>
            </a:r>
            <a:r>
              <a:rPr lang="en-US" b="1" dirty="0">
                <a:latin typeface="Arial" charset="0"/>
              </a:rPr>
              <a:t>erase</a:t>
            </a:r>
            <a:r>
              <a:rPr lang="en-US" dirty="0">
                <a:latin typeface="Arial" charset="0"/>
              </a:rPr>
              <a:t> the original contents of the page.</a:t>
            </a:r>
          </a:p>
          <a:p>
            <a:endParaRPr lang="en-US" dirty="0"/>
          </a:p>
        </p:txBody>
      </p:sp>
    </p:spTree>
    <p:extLst>
      <p:ext uri="{BB962C8B-B14F-4D97-AF65-F5344CB8AC3E}">
        <p14:creationId xmlns:p14="http://schemas.microsoft.com/office/powerpoint/2010/main" val="134298673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input</a:t>
            </a:r>
            <a:endParaRPr lang="en-US" dirty="0"/>
          </a:p>
        </p:txBody>
      </p:sp>
      <p:sp>
        <p:nvSpPr>
          <p:cNvPr id="3" name="Text Placeholder 2"/>
          <p:cNvSpPr>
            <a:spLocks noGrp="1"/>
          </p:cNvSpPr>
          <p:nvPr>
            <p:ph type="body" sz="quarter" idx="10"/>
          </p:nvPr>
        </p:nvSpPr>
        <p:spPr/>
        <p:txBody>
          <a:bodyPr anchor="t"/>
          <a:lstStyle/>
          <a:p>
            <a:r>
              <a:rPr lang="en-US" dirty="0"/>
              <a:t>Most input is done using a form. JavaScript then extracts data from the form fields and uses it for processing</a:t>
            </a:r>
          </a:p>
          <a:p>
            <a:r>
              <a:rPr lang="en-US" dirty="0"/>
              <a:t>Retrieving  form field data</a:t>
            </a:r>
          </a:p>
          <a:p>
            <a:pPr lvl="1"/>
            <a:r>
              <a:rPr lang="en-US" dirty="0"/>
              <a:t>First, you need to define a pointer to the field whose data you want</a:t>
            </a:r>
          </a:p>
          <a:p>
            <a:pPr lvl="1"/>
            <a:r>
              <a:rPr lang="en-US" dirty="0"/>
              <a:t>document.getElementById(id)</a:t>
            </a:r>
            <a:endParaRPr lang="en-US" sz="4000" dirty="0"/>
          </a:p>
          <a:p>
            <a:endParaRPr lang="en-US" dirty="0"/>
          </a:p>
        </p:txBody>
      </p:sp>
    </p:spTree>
    <p:extLst>
      <p:ext uri="{BB962C8B-B14F-4D97-AF65-F5344CB8AC3E}">
        <p14:creationId xmlns:p14="http://schemas.microsoft.com/office/powerpoint/2010/main" val="86397575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input</a:t>
            </a:r>
            <a:endParaRPr lang="en-US" dirty="0"/>
          </a:p>
        </p:txBody>
      </p:sp>
      <p:sp>
        <p:nvSpPr>
          <p:cNvPr id="3" name="Text Placeholder 2"/>
          <p:cNvSpPr>
            <a:spLocks noGrp="1"/>
          </p:cNvSpPr>
          <p:nvPr>
            <p:ph type="body" sz="quarter" idx="10"/>
          </p:nvPr>
        </p:nvSpPr>
        <p:spPr/>
        <p:txBody>
          <a:bodyPr anchor="t"/>
          <a:lstStyle/>
          <a:p>
            <a:r>
              <a:rPr lang="en-US" dirty="0"/>
              <a:t>document.getElementById(id)</a:t>
            </a:r>
          </a:p>
          <a:p>
            <a:pPr lvl="1"/>
            <a:r>
              <a:rPr lang="en-US" i="1" dirty="0"/>
              <a:t>document</a:t>
            </a:r>
            <a:r>
              <a:rPr lang="en-US" dirty="0"/>
              <a:t> refers to the current web page</a:t>
            </a:r>
          </a:p>
          <a:p>
            <a:pPr lvl="1"/>
            <a:r>
              <a:rPr lang="en-US" i="1" dirty="0"/>
              <a:t>getElementById</a:t>
            </a:r>
            <a:r>
              <a:rPr lang="en-US" dirty="0"/>
              <a:t> (note the capitalization)</a:t>
            </a:r>
          </a:p>
          <a:p>
            <a:pPr lvl="2"/>
            <a:r>
              <a:rPr lang="en-US" dirty="0"/>
              <a:t> generates a pointer to the object whose ID (not name) (string) is designated in the parameter (id in the example)</a:t>
            </a:r>
          </a:p>
          <a:p>
            <a:endParaRPr lang="en-US" dirty="0"/>
          </a:p>
        </p:txBody>
      </p:sp>
    </p:spTree>
    <p:extLst>
      <p:ext uri="{BB962C8B-B14F-4D97-AF65-F5344CB8AC3E}">
        <p14:creationId xmlns:p14="http://schemas.microsoft.com/office/powerpoint/2010/main" val="651905483"/>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input</a:t>
            </a:r>
            <a:endParaRPr lang="en-US" dirty="0"/>
          </a:p>
        </p:txBody>
      </p:sp>
      <p:sp>
        <p:nvSpPr>
          <p:cNvPr id="3" name="Text Placeholder 2"/>
          <p:cNvSpPr>
            <a:spLocks noGrp="1"/>
          </p:cNvSpPr>
          <p:nvPr>
            <p:ph type="body" sz="quarter" idx="10"/>
          </p:nvPr>
        </p:nvSpPr>
        <p:spPr/>
        <p:txBody>
          <a:bodyPr anchor="t"/>
          <a:lstStyle/>
          <a:p>
            <a:r>
              <a:rPr lang="en-US" sz="2800" dirty="0"/>
              <a:t>G</a:t>
            </a:r>
            <a:r>
              <a:rPr lang="en-US" sz="2800" dirty="0">
                <a:solidFill>
                  <a:srgbClr val="000000"/>
                </a:solidFill>
              </a:rPr>
              <a:t>etting a pointer is done so often, Murach simplifies the process even more by creating a function.</a:t>
            </a:r>
            <a:r>
              <a:rPr lang="en-US" sz="2800" dirty="0"/>
              <a:t/>
            </a:r>
            <a:br>
              <a:rPr lang="en-US" sz="2800" dirty="0"/>
            </a:br>
            <a:endParaRPr lang="en-US" sz="2800" dirty="0"/>
          </a:p>
          <a:p>
            <a:pPr marL="0" indent="0">
              <a:buNone/>
            </a:pPr>
            <a:r>
              <a:rPr lang="en-US" sz="2800" dirty="0">
                <a:solidFill>
                  <a:srgbClr val="7030A0"/>
                </a:solidFill>
              </a:rPr>
              <a:t>var $ = function(id) {</a:t>
            </a:r>
          </a:p>
          <a:p>
            <a:pPr marL="0" indent="0">
              <a:buNone/>
            </a:pPr>
            <a:r>
              <a:rPr lang="en-US" sz="2800" dirty="0">
                <a:solidFill>
                  <a:srgbClr val="7030A0"/>
                </a:solidFill>
              </a:rPr>
              <a:t>return document.getElementById(id);</a:t>
            </a:r>
          </a:p>
          <a:p>
            <a:pPr marL="0" indent="0">
              <a:buNone/>
            </a:pPr>
            <a:r>
              <a:rPr lang="en-US" sz="2800" dirty="0">
                <a:solidFill>
                  <a:srgbClr val="7030A0"/>
                </a:solidFill>
              </a:rPr>
              <a:t>       } </a:t>
            </a:r>
            <a:r>
              <a:rPr lang="en-US" sz="2800" dirty="0">
                <a:solidFill>
                  <a:srgbClr val="000000"/>
                </a:solidFill>
              </a:rPr>
              <a:t>//end $</a:t>
            </a:r>
          </a:p>
          <a:p>
            <a:r>
              <a:rPr lang="en-US" sz="2800" dirty="0">
                <a:solidFill>
                  <a:srgbClr val="000000"/>
                </a:solidFill>
              </a:rPr>
              <a:t>O</a:t>
            </a:r>
            <a:r>
              <a:rPr lang="en-US" sz="2800" dirty="0"/>
              <a:t>r</a:t>
            </a:r>
          </a:p>
          <a:p>
            <a:pPr marL="0" indent="0">
              <a:buNone/>
            </a:pPr>
            <a:r>
              <a:rPr lang="en-US" sz="2800" dirty="0">
                <a:solidFill>
                  <a:srgbClr val="7030A0"/>
                </a:solidFill>
              </a:rPr>
              <a:t>var $ = function(id) {return document.getElementById(id); }</a:t>
            </a:r>
            <a:r>
              <a:rPr lang="en-US" sz="2800" dirty="0"/>
              <a:t>//end $</a:t>
            </a:r>
          </a:p>
          <a:p>
            <a:endParaRPr lang="en-US" dirty="0"/>
          </a:p>
        </p:txBody>
      </p:sp>
    </p:spTree>
    <p:extLst>
      <p:ext uri="{BB962C8B-B14F-4D97-AF65-F5344CB8AC3E}">
        <p14:creationId xmlns:p14="http://schemas.microsoft.com/office/powerpoint/2010/main" val="8359793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input</a:t>
            </a:r>
            <a:endParaRPr lang="en-US" dirty="0"/>
          </a:p>
        </p:txBody>
      </p:sp>
      <p:sp>
        <p:nvSpPr>
          <p:cNvPr id="3" name="Text Placeholder 2"/>
          <p:cNvSpPr>
            <a:spLocks noGrp="1"/>
          </p:cNvSpPr>
          <p:nvPr>
            <p:ph type="body" sz="quarter" idx="10"/>
          </p:nvPr>
        </p:nvSpPr>
        <p:spPr/>
        <p:txBody>
          <a:bodyPr anchor="t"/>
          <a:lstStyle/>
          <a:p>
            <a:r>
              <a:rPr lang="en-US" dirty="0"/>
              <a:t>This defines a function that expects one parameter (id).</a:t>
            </a:r>
          </a:p>
          <a:p>
            <a:pPr lvl="1"/>
            <a:r>
              <a:rPr lang="en-US" dirty="0"/>
              <a:t>Remember, variables and parameters are untyped in JavaScript, so you don’t designate the parameter type, just its name.</a:t>
            </a:r>
          </a:p>
          <a:p>
            <a:r>
              <a:rPr lang="en-US" dirty="0"/>
              <a:t>The function’s name is simply $</a:t>
            </a:r>
          </a:p>
          <a:p>
            <a:r>
              <a:rPr lang="en-US" dirty="0"/>
              <a:t>The function returns a pointer to the object designated by id, so the following would be a call to the function:</a:t>
            </a:r>
            <a:br>
              <a:rPr lang="en-US" dirty="0"/>
            </a:br>
            <a:endParaRPr lang="en-US" dirty="0"/>
          </a:p>
        </p:txBody>
      </p:sp>
    </p:spTree>
    <p:extLst>
      <p:ext uri="{BB962C8B-B14F-4D97-AF65-F5344CB8AC3E}">
        <p14:creationId xmlns:p14="http://schemas.microsoft.com/office/powerpoint/2010/main" val="41225314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input</a:t>
            </a:r>
            <a:endParaRPr lang="en-US" dirty="0"/>
          </a:p>
        </p:txBody>
      </p:sp>
      <p:sp>
        <p:nvSpPr>
          <p:cNvPr id="3" name="Text Placeholder 2"/>
          <p:cNvSpPr>
            <a:spLocks noGrp="1"/>
          </p:cNvSpPr>
          <p:nvPr>
            <p:ph type="body" sz="quarter" idx="10"/>
          </p:nvPr>
        </p:nvSpPr>
        <p:spPr/>
        <p:txBody>
          <a:bodyPr anchor="t"/>
          <a:lstStyle/>
          <a:p>
            <a:r>
              <a:rPr lang="en-US" dirty="0">
                <a:solidFill>
                  <a:srgbClr val="7030A0"/>
                </a:solidFill>
              </a:rPr>
              <a:t>ptrName = $("txtName");</a:t>
            </a:r>
            <a:r>
              <a:rPr lang="en-US" sz="4400" dirty="0"/>
              <a:t/>
            </a:r>
            <a:br>
              <a:rPr lang="en-US" sz="4400" dirty="0"/>
            </a:br>
            <a:endParaRPr lang="en-US" sz="4400" dirty="0"/>
          </a:p>
          <a:p>
            <a:r>
              <a:rPr lang="en-US" sz="2600" dirty="0"/>
              <a:t>$("txtName") </a:t>
            </a:r>
            <a:r>
              <a:rPr lang="en-US" dirty="0"/>
              <a:t>gets a pointer to the object whose ID is txtName</a:t>
            </a:r>
          </a:p>
          <a:p>
            <a:r>
              <a:rPr lang="en-US" dirty="0"/>
              <a:t>That pointer is then assigned to a variable (ptrName);</a:t>
            </a:r>
            <a:br>
              <a:rPr lang="en-US" dirty="0"/>
            </a:br>
            <a:endParaRPr lang="en-US" dirty="0"/>
          </a:p>
          <a:p>
            <a:r>
              <a:rPr lang="en-US" dirty="0"/>
              <a:t>I'd recommend defining this function first, before all other JavaScript </a:t>
            </a:r>
          </a:p>
        </p:txBody>
      </p:sp>
    </p:spTree>
    <p:extLst>
      <p:ext uri="{BB962C8B-B14F-4D97-AF65-F5344CB8AC3E}">
        <p14:creationId xmlns:p14="http://schemas.microsoft.com/office/powerpoint/2010/main" val="1540111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Strings</a:t>
            </a:r>
          </a:p>
        </p:txBody>
      </p:sp>
      <p:sp>
        <p:nvSpPr>
          <p:cNvPr id="3" name="Text Placeholder 2"/>
          <p:cNvSpPr>
            <a:spLocks noGrp="1"/>
          </p:cNvSpPr>
          <p:nvPr>
            <p:ph type="body" sz="quarter" idx="10"/>
          </p:nvPr>
        </p:nvSpPr>
        <p:spPr>
          <a:xfrm>
            <a:off x="228600" y="2209800"/>
            <a:ext cx="5928694" cy="4419600"/>
          </a:xfrm>
        </p:spPr>
        <p:txBody>
          <a:bodyPr anchor="t"/>
          <a:lstStyle/>
          <a:p>
            <a:r>
              <a:rPr lang="en-US" sz="2400" dirty="0"/>
              <a:t>no separate character type</a:t>
            </a:r>
          </a:p>
          <a:p>
            <a:pPr lvl="1"/>
            <a:r>
              <a:rPr lang="en-US" sz="2000" dirty="0"/>
              <a:t>characters are represented as strings with length of 1</a:t>
            </a:r>
          </a:p>
          <a:p>
            <a:r>
              <a:rPr lang="en-US" sz="2400" dirty="0"/>
              <a:t>strings are immutable - cannot be modified once a string is created</a:t>
            </a:r>
          </a:p>
          <a:p>
            <a:r>
              <a:rPr lang="en-US" sz="2400" dirty="0"/>
              <a:t>similar strings are equal (==)</a:t>
            </a:r>
          </a:p>
          <a:p>
            <a:r>
              <a:rPr lang="en-US" sz="2400" dirty="0"/>
              <a:t>string literals can use 'single' or "double" quotes</a:t>
            </a:r>
          </a:p>
        </p:txBody>
      </p:sp>
      <p:pic>
        <p:nvPicPr>
          <p:cNvPr id="5" name="Picture 4"/>
          <p:cNvPicPr>
            <a:picLocks noChangeAspect="1"/>
          </p:cNvPicPr>
          <p:nvPr/>
        </p:nvPicPr>
        <p:blipFill>
          <a:blip r:embed="rId3"/>
          <a:stretch>
            <a:fillRect/>
          </a:stretch>
        </p:blipFill>
        <p:spPr>
          <a:xfrm>
            <a:off x="5949950" y="2422525"/>
            <a:ext cx="3187309" cy="2123180"/>
          </a:xfrm>
          <a:prstGeom prst="rect">
            <a:avLst/>
          </a:prstGeom>
        </p:spPr>
      </p:pic>
    </p:spTree>
    <p:extLst>
      <p:ext uri="{BB962C8B-B14F-4D97-AF65-F5344CB8AC3E}">
        <p14:creationId xmlns:p14="http://schemas.microsoft.com/office/powerpoint/2010/main" val="22111349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pointer</a:t>
            </a:r>
          </a:p>
        </p:txBody>
      </p:sp>
      <p:sp>
        <p:nvSpPr>
          <p:cNvPr id="3" name="Text Placeholder 2"/>
          <p:cNvSpPr>
            <a:spLocks noGrp="1"/>
          </p:cNvSpPr>
          <p:nvPr>
            <p:ph type="body" sz="quarter" idx="10"/>
          </p:nvPr>
        </p:nvSpPr>
        <p:spPr/>
        <p:txBody>
          <a:bodyPr/>
          <a:lstStyle/>
          <a:p>
            <a:pPr lvl="1"/>
            <a:r>
              <a:rPr lang="en-US" sz="2000" dirty="0"/>
              <a:t>Then, using the pointer, you can extract the value in the text box.</a:t>
            </a:r>
            <a:br>
              <a:rPr lang="en-US" sz="2000" dirty="0"/>
            </a:br>
            <a:r>
              <a:rPr lang="en-US" sz="1400" dirty="0"/>
              <a:t>myVar = ptrName.value;</a:t>
            </a:r>
            <a:endParaRPr lang="en-US" sz="2000" dirty="0"/>
          </a:p>
          <a:p>
            <a:pPr lvl="1"/>
            <a:r>
              <a:rPr lang="en-US" sz="2000" dirty="0"/>
              <a:t>You can combine the definition of the pointer with the text extraction:</a:t>
            </a:r>
            <a:br>
              <a:rPr lang="en-US" sz="2000" dirty="0"/>
            </a:br>
            <a:r>
              <a:rPr lang="en-US" sz="1400" dirty="0"/>
              <a:t>myVar = $("txtName").value;</a:t>
            </a:r>
            <a:r>
              <a:rPr lang="en-US" sz="2000" dirty="0"/>
              <a:t/>
            </a:r>
            <a:br>
              <a:rPr lang="en-US" sz="2000" dirty="0"/>
            </a:br>
            <a:endParaRPr lang="en-US" sz="2000" dirty="0"/>
          </a:p>
          <a:p>
            <a:pPr lvl="2"/>
            <a:r>
              <a:rPr lang="en-US" sz="1800" dirty="0"/>
              <a:t>If you are only using the pointer once (typical), this is OK</a:t>
            </a:r>
          </a:p>
          <a:p>
            <a:r>
              <a:rPr lang="en-US" sz="2400" dirty="0"/>
              <a:t>If you are using the pointer more than once, define the pointer first, then extract its value.</a:t>
            </a:r>
            <a:br>
              <a:rPr lang="en-US" sz="2400" dirty="0"/>
            </a:br>
            <a:endParaRPr lang="en-US" sz="2400" dirty="0" smtClean="0"/>
          </a:p>
          <a:p>
            <a:pPr marL="342900" lvl="1" indent="-342900">
              <a:buFontTx/>
              <a:buChar char="•"/>
            </a:pPr>
            <a:r>
              <a:rPr lang="en-US" dirty="0"/>
              <a:t>You can also modify the text of a form object to create output</a:t>
            </a:r>
            <a:br>
              <a:rPr lang="en-US" dirty="0"/>
            </a:br>
            <a:r>
              <a:rPr lang="en-US" dirty="0"/>
              <a:t/>
            </a:r>
            <a:br>
              <a:rPr lang="en-US" dirty="0"/>
            </a:br>
            <a:r>
              <a:rPr lang="en-US" sz="1800" dirty="0"/>
              <a:t>$("txtName").value = "new text";</a:t>
            </a:r>
            <a:endParaRPr lang="en-US" dirty="0"/>
          </a:p>
          <a:p>
            <a:endParaRPr lang="en-US" sz="2400" dirty="0"/>
          </a:p>
        </p:txBody>
      </p:sp>
    </p:spTree>
    <p:extLst>
      <p:ext uri="{BB962C8B-B14F-4D97-AF65-F5344CB8AC3E}">
        <p14:creationId xmlns:p14="http://schemas.microsoft.com/office/powerpoint/2010/main" val="611479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Converting inputs to numbers</a:t>
            </a:r>
            <a:endParaRPr lang="en-US" sz="3600" dirty="0"/>
          </a:p>
        </p:txBody>
      </p:sp>
      <p:sp>
        <p:nvSpPr>
          <p:cNvPr id="3" name="Text Placeholder 2"/>
          <p:cNvSpPr>
            <a:spLocks noGrp="1"/>
          </p:cNvSpPr>
          <p:nvPr>
            <p:ph type="body" sz="quarter" idx="10"/>
          </p:nvPr>
        </p:nvSpPr>
        <p:spPr/>
        <p:txBody>
          <a:bodyPr anchor="t"/>
          <a:lstStyle/>
          <a:p>
            <a:r>
              <a:rPr lang="en-US" sz="2800" dirty="0"/>
              <a:t>Inputs that come from text boxes are considered Strings by JavaScript</a:t>
            </a:r>
          </a:p>
          <a:p>
            <a:pPr lvl="1"/>
            <a:r>
              <a:rPr lang="en-US" sz="1800" dirty="0"/>
              <a:t>prompt</a:t>
            </a:r>
            <a:r>
              <a:rPr lang="en-US" sz="2400" dirty="0"/>
              <a:t> inputs are also considered Strings</a:t>
            </a:r>
          </a:p>
          <a:p>
            <a:pPr lvl="1"/>
            <a:r>
              <a:rPr lang="en-US" sz="2400" dirty="0"/>
              <a:t>Need to be converted to numbers before they can be processed numerically.</a:t>
            </a:r>
          </a:p>
          <a:p>
            <a:pPr lvl="1"/>
            <a:r>
              <a:rPr lang="en-US" sz="2400" dirty="0"/>
              <a:t>parseInt analyzes the string until it comes upon a character that is not recognizable as part of an integer.  E.g. 123Student is parsed as 123</a:t>
            </a:r>
          </a:p>
          <a:p>
            <a:pPr lvl="1"/>
            <a:r>
              <a:rPr lang="en-US" sz="2400" dirty="0"/>
              <a:t>There is also a parseFloat</a:t>
            </a:r>
          </a:p>
          <a:p>
            <a:endParaRPr lang="en-US" sz="2400" dirty="0"/>
          </a:p>
          <a:p>
            <a:endParaRPr lang="en-US" dirty="0"/>
          </a:p>
        </p:txBody>
      </p:sp>
    </p:spTree>
    <p:extLst>
      <p:ext uri="{BB962C8B-B14F-4D97-AF65-F5344CB8AC3E}">
        <p14:creationId xmlns:p14="http://schemas.microsoft.com/office/powerpoint/2010/main" val="65146896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Converting inputs to numbers</a:t>
            </a:r>
            <a:endParaRPr lang="en-US" sz="3600" dirty="0"/>
          </a:p>
        </p:txBody>
      </p:sp>
      <p:sp>
        <p:nvSpPr>
          <p:cNvPr id="3" name="Text Placeholder 2"/>
          <p:cNvSpPr>
            <a:spLocks noGrp="1"/>
          </p:cNvSpPr>
          <p:nvPr>
            <p:ph type="body" sz="quarter" idx="10"/>
          </p:nvPr>
        </p:nvSpPr>
        <p:spPr/>
        <p:txBody>
          <a:bodyPr anchor="t"/>
          <a:lstStyle/>
          <a:p>
            <a:pPr lvl="2"/>
            <a:endParaRPr lang="en-US" sz="2000" dirty="0"/>
          </a:p>
          <a:p>
            <a:r>
              <a:rPr lang="en-US" sz="2800" dirty="0"/>
              <a:t>gpa = parseFloat($("txtGPA").value);</a:t>
            </a:r>
          </a:p>
          <a:p>
            <a:r>
              <a:rPr lang="en-US" sz="2800" dirty="0"/>
              <a:t>credits = parseInt($("txtCredits").value</a:t>
            </a:r>
            <a:r>
              <a:rPr lang="en-US" sz="2800" dirty="0" smtClean="0"/>
              <a:t>);</a:t>
            </a:r>
          </a:p>
          <a:p>
            <a:r>
              <a:rPr lang="en-US" sz="2800" dirty="0"/>
              <a:t>Parse basically means to process, one character at a time and then analyze (</a:t>
            </a:r>
            <a:r>
              <a:rPr lang="en-US" sz="2800" i="1" dirty="0"/>
              <a:t>convert</a:t>
            </a:r>
            <a:r>
              <a:rPr lang="en-US" sz="2800" dirty="0"/>
              <a:t>)</a:t>
            </a:r>
          </a:p>
          <a:p>
            <a:endParaRPr lang="en-US" dirty="0"/>
          </a:p>
        </p:txBody>
      </p:sp>
    </p:spTree>
    <p:extLst>
      <p:ext uri="{BB962C8B-B14F-4D97-AF65-F5344CB8AC3E}">
        <p14:creationId xmlns:p14="http://schemas.microsoft.com/office/powerpoint/2010/main" val="175882788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form</a:t>
            </a:r>
            <a:endParaRPr lang="en-US" dirty="0"/>
          </a:p>
        </p:txBody>
      </p:sp>
      <p:sp>
        <p:nvSpPr>
          <p:cNvPr id="3" name="Text Placeholder 2"/>
          <p:cNvSpPr>
            <a:spLocks noGrp="1"/>
          </p:cNvSpPr>
          <p:nvPr>
            <p:ph type="body" sz="quarter" idx="10"/>
          </p:nvPr>
        </p:nvSpPr>
        <p:spPr/>
        <p:txBody>
          <a:bodyPr/>
          <a:lstStyle/>
          <a:p>
            <a:r>
              <a:rPr lang="en-US" dirty="0">
                <a:solidFill>
                  <a:srgbClr val="7030A0"/>
                </a:solidFill>
              </a:rPr>
              <a:t>Use evalForm.html</a:t>
            </a:r>
          </a:p>
          <a:p>
            <a:r>
              <a:rPr lang="en-US" dirty="0">
                <a:solidFill>
                  <a:srgbClr val="7030A0"/>
                </a:solidFill>
              </a:rPr>
              <a:t> </a:t>
            </a:r>
            <a:r>
              <a:rPr lang="en-US" dirty="0" smtClean="0">
                <a:solidFill>
                  <a:srgbClr val="7030A0"/>
                </a:solidFill>
              </a:rPr>
              <a:t>Test using window.onsubmit function</a:t>
            </a:r>
          </a:p>
          <a:p>
            <a:r>
              <a:rPr lang="en-US" dirty="0">
                <a:solidFill>
                  <a:srgbClr val="7030A0"/>
                </a:solidFill>
              </a:rPr>
              <a:t>Enter a number in name box.</a:t>
            </a:r>
          </a:p>
          <a:p>
            <a:r>
              <a:rPr lang="en-US" dirty="0">
                <a:solidFill>
                  <a:srgbClr val="7030A0"/>
                </a:solidFill>
              </a:rPr>
              <a:t> </a:t>
            </a:r>
            <a:r>
              <a:rPr lang="en-US" dirty="0" smtClean="0">
                <a:solidFill>
                  <a:srgbClr val="7030A0"/>
                </a:solidFill>
              </a:rPr>
              <a:t>Demo </a:t>
            </a:r>
            <a:r>
              <a:rPr lang="en-US" dirty="0">
                <a:solidFill>
                  <a:srgbClr val="7030A0"/>
                </a:solidFill>
              </a:rPr>
              <a:t>how Parse functions parse until they hit a character they don’t like</a:t>
            </a:r>
            <a:r>
              <a:rPr lang="en-US" dirty="0" smtClean="0">
                <a:solidFill>
                  <a:srgbClr val="7030A0"/>
                </a:solidFill>
              </a:rPr>
              <a:t>.</a:t>
            </a:r>
          </a:p>
          <a:p>
            <a:r>
              <a:rPr lang="en-US" dirty="0">
                <a:solidFill>
                  <a:srgbClr val="7030A0"/>
                </a:solidFill>
              </a:rPr>
              <a:t>Enter a date in the name box.</a:t>
            </a:r>
          </a:p>
          <a:p>
            <a:r>
              <a:rPr lang="en-US" dirty="0">
                <a:solidFill>
                  <a:srgbClr val="7030A0"/>
                </a:solidFill>
              </a:rPr>
              <a:t> </a:t>
            </a:r>
            <a:r>
              <a:rPr lang="en-US" dirty="0" smtClean="0">
                <a:solidFill>
                  <a:srgbClr val="7030A0"/>
                </a:solidFill>
              </a:rPr>
              <a:t>Note </a:t>
            </a:r>
            <a:r>
              <a:rPr lang="en-US" dirty="0">
                <a:solidFill>
                  <a:srgbClr val="7030A0"/>
                </a:solidFill>
              </a:rPr>
              <a:t>how 2012-10-20 format subtracts a day</a:t>
            </a:r>
          </a:p>
        </p:txBody>
      </p:sp>
    </p:spTree>
    <p:extLst>
      <p:ext uri="{BB962C8B-B14F-4D97-AF65-F5344CB8AC3E}">
        <p14:creationId xmlns:p14="http://schemas.microsoft.com/office/powerpoint/2010/main" val="3812613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Convert text to date</a:t>
            </a:r>
            <a:endParaRPr lang="en-US" dirty="0"/>
          </a:p>
        </p:txBody>
      </p:sp>
      <p:sp>
        <p:nvSpPr>
          <p:cNvPr id="3" name="Text Placeholder 2"/>
          <p:cNvSpPr>
            <a:spLocks noGrp="1"/>
          </p:cNvSpPr>
          <p:nvPr>
            <p:ph type="body" sz="quarter" idx="10"/>
          </p:nvPr>
        </p:nvSpPr>
        <p:spPr/>
        <p:txBody>
          <a:bodyPr anchor="t"/>
          <a:lstStyle/>
          <a:p>
            <a:pPr lvl="1"/>
            <a:r>
              <a:rPr lang="en-US" sz="3600" dirty="0"/>
              <a:t>To convert a text box input to a date:</a:t>
            </a:r>
            <a:br>
              <a:rPr lang="en-US" sz="3600" dirty="0"/>
            </a:br>
            <a:r>
              <a:rPr lang="en-US" sz="2400" dirty="0"/>
              <a:t>birthdate = new Date($("txtBirthDate"));</a:t>
            </a:r>
            <a:endParaRPr lang="en-US" sz="3600" dirty="0"/>
          </a:p>
          <a:p>
            <a:pPr lvl="2"/>
            <a:r>
              <a:rPr lang="en-US" sz="2000" dirty="0"/>
              <a:t>Instantiates a new Date and immediately sets its value to the date string entered</a:t>
            </a:r>
          </a:p>
          <a:p>
            <a:pPr lvl="2"/>
            <a:r>
              <a:rPr lang="en-US" sz="2000" dirty="0"/>
              <a:t>Acceptable formats</a:t>
            </a:r>
          </a:p>
          <a:p>
            <a:pPr lvl="3"/>
            <a:r>
              <a:rPr lang="en-US" sz="1800" dirty="0"/>
              <a:t>10/17/2011</a:t>
            </a:r>
          </a:p>
          <a:p>
            <a:pPr lvl="4"/>
            <a:r>
              <a:rPr lang="en-US" sz="1800" dirty="0"/>
              <a:t>2-digit year = 1900</a:t>
            </a:r>
          </a:p>
          <a:p>
            <a:pPr lvl="3"/>
            <a:r>
              <a:rPr lang="en-US" sz="1800" dirty="0"/>
              <a:t>2011-10-17  (GMT: might be off by a day)</a:t>
            </a:r>
          </a:p>
          <a:p>
            <a:pPr lvl="3"/>
            <a:r>
              <a:rPr lang="en-US" sz="1800" dirty="0"/>
              <a:t>Oct 17, 2011</a:t>
            </a:r>
          </a:p>
          <a:p>
            <a:pPr lvl="3"/>
            <a:r>
              <a:rPr lang="en-US" sz="1800" dirty="0"/>
              <a:t>October 17, 2011</a:t>
            </a:r>
          </a:p>
          <a:p>
            <a:pPr lvl="3"/>
            <a:r>
              <a:rPr lang="en-US" sz="1800" dirty="0"/>
              <a:t>2011 Oct 17</a:t>
            </a:r>
            <a:r>
              <a:rPr lang="en-US" dirty="0"/>
              <a:t/>
            </a:r>
            <a:br>
              <a:rPr lang="en-US" dirty="0"/>
            </a:br>
            <a:endParaRPr lang="en-US" dirty="0"/>
          </a:p>
        </p:txBody>
      </p:sp>
    </p:spTree>
    <p:extLst>
      <p:ext uri="{BB962C8B-B14F-4D97-AF65-F5344CB8AC3E}">
        <p14:creationId xmlns:p14="http://schemas.microsoft.com/office/powerpoint/2010/main" val="64797671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Relational operators</a:t>
            </a:r>
            <a:endParaRPr lang="en-US" dirty="0"/>
          </a:p>
        </p:txBody>
      </p:sp>
      <p:sp>
        <p:nvSpPr>
          <p:cNvPr id="3" name="Text Placeholder 2"/>
          <p:cNvSpPr>
            <a:spLocks noGrp="1"/>
          </p:cNvSpPr>
          <p:nvPr>
            <p:ph type="body" sz="quarter" idx="10"/>
          </p:nvPr>
        </p:nvSpPr>
        <p:spPr/>
        <p:txBody>
          <a:bodyPr/>
          <a:lstStyle/>
          <a:p>
            <a:pPr lvl="1"/>
            <a:r>
              <a:rPr lang="en-US" dirty="0"/>
              <a:t>&lt;   &lt;=     &gt;    &gt;=</a:t>
            </a:r>
            <a:endParaRPr lang="en-US" sz="4000" dirty="0"/>
          </a:p>
          <a:p>
            <a:pPr lvl="1"/>
            <a:r>
              <a:rPr lang="en-US" sz="1800" dirty="0"/>
              <a:t>== </a:t>
            </a:r>
            <a:r>
              <a:rPr lang="en-US" dirty="0"/>
              <a:t>(check for equality)</a:t>
            </a:r>
            <a:br>
              <a:rPr lang="en-US" dirty="0"/>
            </a:br>
            <a:r>
              <a:rPr lang="en-US" sz="1800" dirty="0"/>
              <a:t>!=</a:t>
            </a:r>
            <a:r>
              <a:rPr lang="en-US" dirty="0"/>
              <a:t>  (not equal)</a:t>
            </a:r>
            <a:br>
              <a:rPr lang="en-US" dirty="0"/>
            </a:br>
            <a:r>
              <a:rPr lang="en-US" sz="1800" dirty="0"/>
              <a:t>=== </a:t>
            </a:r>
            <a:r>
              <a:rPr lang="en-US" dirty="0"/>
              <a:t>(equivalent, same value </a:t>
            </a:r>
            <a:r>
              <a:rPr lang="en-US" b="1" dirty="0"/>
              <a:t>and type</a:t>
            </a:r>
            <a:r>
              <a:rPr lang="en-US" dirty="0"/>
              <a:t>)</a:t>
            </a:r>
            <a:br>
              <a:rPr lang="en-US" dirty="0"/>
            </a:br>
            <a:r>
              <a:rPr lang="en-US" sz="1800" dirty="0"/>
              <a:t>!== </a:t>
            </a:r>
            <a:r>
              <a:rPr lang="en-US" dirty="0"/>
              <a:t>(not same value or type)</a:t>
            </a:r>
          </a:p>
          <a:p>
            <a:pPr lvl="1"/>
            <a:r>
              <a:rPr lang="en-US" sz="1800" dirty="0"/>
              <a:t>&amp;&amp; </a:t>
            </a:r>
            <a:r>
              <a:rPr lang="en-US" dirty="0"/>
              <a:t>(And)</a:t>
            </a:r>
            <a:r>
              <a:rPr lang="en-US" sz="1800" dirty="0"/>
              <a:t/>
            </a:r>
            <a:br>
              <a:rPr lang="en-US" sz="1800" dirty="0"/>
            </a:br>
            <a:r>
              <a:rPr lang="en-US" sz="1800" dirty="0"/>
              <a:t>|| </a:t>
            </a:r>
            <a:r>
              <a:rPr lang="en-US" dirty="0"/>
              <a:t>(OR,  two vertical bars)</a:t>
            </a:r>
          </a:p>
          <a:p>
            <a:pPr lvl="2"/>
            <a:r>
              <a:rPr lang="en-US" dirty="0"/>
              <a:t>Both automatically short-circuit</a:t>
            </a:r>
          </a:p>
          <a:p>
            <a:r>
              <a:rPr lang="en-US" sz="2000" dirty="0"/>
              <a:t>! </a:t>
            </a:r>
            <a:r>
              <a:rPr lang="en-US" dirty="0"/>
              <a:t>(Not, reverse Boolean value)</a:t>
            </a:r>
            <a:br>
              <a:rPr lang="en-US" dirty="0"/>
            </a:br>
            <a:endParaRPr lang="en-US" dirty="0"/>
          </a:p>
        </p:txBody>
      </p:sp>
    </p:spTree>
    <p:extLst>
      <p:ext uri="{BB962C8B-B14F-4D97-AF65-F5344CB8AC3E}">
        <p14:creationId xmlns:p14="http://schemas.microsoft.com/office/powerpoint/2010/main" val="172541406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constructs</a:t>
            </a:r>
            <a:endParaRPr lang="en-US" dirty="0"/>
          </a:p>
        </p:txBody>
      </p:sp>
      <p:sp>
        <p:nvSpPr>
          <p:cNvPr id="3" name="Text Placeholder 2"/>
          <p:cNvSpPr>
            <a:spLocks noGrp="1"/>
          </p:cNvSpPr>
          <p:nvPr>
            <p:ph type="body" sz="quarter" idx="10"/>
          </p:nvPr>
        </p:nvSpPr>
        <p:spPr/>
        <p:txBody>
          <a:bodyPr anchor="t"/>
          <a:lstStyle/>
          <a:p>
            <a:r>
              <a:rPr lang="en-US" sz="3600" dirty="0"/>
              <a:t>If statement</a:t>
            </a:r>
            <a:br>
              <a:rPr lang="en-US" sz="3600" dirty="0"/>
            </a:br>
            <a:endParaRPr lang="en-US" sz="3600" dirty="0"/>
          </a:p>
          <a:p>
            <a:endParaRPr lang="en-US" sz="3600" dirty="0"/>
          </a:p>
          <a:p>
            <a:endParaRPr lang="en-US" sz="3600" dirty="0"/>
          </a:p>
          <a:p>
            <a:r>
              <a:rPr lang="en-US" sz="2800" dirty="0"/>
              <a:t>Note that the {} is not required if you have only one statement</a:t>
            </a:r>
          </a:p>
        </p:txBody>
      </p:sp>
      <p:pic>
        <p:nvPicPr>
          <p:cNvPr id="4" name="Picture 3"/>
          <p:cNvPicPr>
            <a:picLocks noChangeAspect="1"/>
          </p:cNvPicPr>
          <p:nvPr/>
        </p:nvPicPr>
        <p:blipFill>
          <a:blip r:embed="rId3"/>
          <a:stretch>
            <a:fillRect/>
          </a:stretch>
        </p:blipFill>
        <p:spPr>
          <a:xfrm>
            <a:off x="893786" y="2970744"/>
            <a:ext cx="6872655" cy="1549817"/>
          </a:xfrm>
          <a:prstGeom prst="rect">
            <a:avLst/>
          </a:prstGeom>
        </p:spPr>
      </p:pic>
    </p:spTree>
    <p:extLst>
      <p:ext uri="{BB962C8B-B14F-4D97-AF65-F5344CB8AC3E}">
        <p14:creationId xmlns:p14="http://schemas.microsoft.com/office/powerpoint/2010/main" val="133662554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Elseif</a:t>
            </a:r>
          </a:p>
        </p:txBody>
      </p:sp>
      <p:sp>
        <p:nvSpPr>
          <p:cNvPr id="3" name="Text Placeholder 2"/>
          <p:cNvSpPr>
            <a:spLocks noGrp="1"/>
          </p:cNvSpPr>
          <p:nvPr>
            <p:ph type="body" sz="quarter" idx="10"/>
          </p:nvPr>
        </p:nvSpPr>
        <p:spPr>
          <a:xfrm>
            <a:off x="228600" y="2209800"/>
            <a:ext cx="4907051" cy="4419600"/>
          </a:xfrm>
        </p:spPr>
        <p:txBody>
          <a:bodyPr anchor="t"/>
          <a:lstStyle/>
          <a:p>
            <a:pPr lvl="1"/>
            <a:r>
              <a:rPr lang="en-US" sz="3200" dirty="0"/>
              <a:t>JavaScript doesn’t have an ElseIf command, but you can simulate it </a:t>
            </a:r>
            <a:br>
              <a:rPr lang="en-US" sz="3200" dirty="0"/>
            </a:br>
            <a:endParaRPr lang="en-US" sz="1600" dirty="0"/>
          </a:p>
          <a:p>
            <a:r>
              <a:rPr lang="en-US" sz="1600" dirty="0"/>
              <a:t>else if</a:t>
            </a:r>
            <a:r>
              <a:rPr lang="en-US" sz="2400" dirty="0"/>
              <a:t> is really an </a:t>
            </a:r>
            <a:r>
              <a:rPr lang="en-US" sz="1600" dirty="0"/>
              <a:t>if</a:t>
            </a:r>
            <a:r>
              <a:rPr lang="en-US" sz="2400" dirty="0"/>
              <a:t> embedded in an </a:t>
            </a:r>
            <a:r>
              <a:rPr lang="en-US" sz="1600" dirty="0"/>
              <a:t>else</a:t>
            </a:r>
            <a:r>
              <a:rPr lang="en-US" sz="2400" dirty="0"/>
              <a:t>. </a:t>
            </a:r>
            <a:r>
              <a:rPr lang="en-US" sz="1600" dirty="0"/>
              <a:t>else</a:t>
            </a:r>
            <a:r>
              <a:rPr lang="en-US" sz="2400" dirty="0"/>
              <a:t> has no { } and </a:t>
            </a:r>
            <a:r>
              <a:rPr lang="en-US" sz="1600" dirty="0"/>
              <a:t>if</a:t>
            </a:r>
            <a:r>
              <a:rPr lang="en-US" sz="2400" dirty="0"/>
              <a:t> is on same line instead indented on next line</a:t>
            </a:r>
            <a:r>
              <a:rPr lang="en-US" dirty="0"/>
              <a:t/>
            </a:r>
            <a:br>
              <a:rPr lang="en-US" dirty="0"/>
            </a:br>
            <a:endParaRPr lang="en-US" dirty="0"/>
          </a:p>
        </p:txBody>
      </p:sp>
      <p:pic>
        <p:nvPicPr>
          <p:cNvPr id="4" name="Picture 3"/>
          <p:cNvPicPr>
            <a:picLocks noChangeAspect="1"/>
          </p:cNvPicPr>
          <p:nvPr/>
        </p:nvPicPr>
        <p:blipFill>
          <a:blip r:embed="rId3"/>
          <a:stretch>
            <a:fillRect/>
          </a:stretch>
        </p:blipFill>
        <p:spPr>
          <a:xfrm>
            <a:off x="4597400" y="2398713"/>
            <a:ext cx="4483200" cy="1601238"/>
          </a:xfrm>
          <a:prstGeom prst="rect">
            <a:avLst/>
          </a:prstGeom>
        </p:spPr>
      </p:pic>
      <p:sp>
        <p:nvSpPr>
          <p:cNvPr id="5" name="TextBox 4"/>
          <p:cNvSpPr txBox="1"/>
          <p:nvPr/>
        </p:nvSpPr>
        <p:spPr>
          <a:xfrm>
            <a:off x="5531582" y="4830937"/>
            <a:ext cx="2743200" cy="923330"/>
          </a:xfrm>
          <a:prstGeom prst="rect">
            <a:avLst/>
          </a:prstGeom>
        </p:spPr>
        <p:txBody>
          <a:bodyPr rtlCol="0">
            <a:spAutoFit/>
          </a:bodyPr>
          <a:lstStyle/>
          <a:p>
            <a:pPr algn="ctr"/>
            <a:r>
              <a:rPr lang="en-US" dirty="0">
                <a:solidFill>
                  <a:srgbClr val="00B050"/>
                </a:solidFill>
              </a:rPr>
              <a:t>JavaScript ignores whitespace (tabs, Enter, extra spaces)</a:t>
            </a:r>
          </a:p>
        </p:txBody>
      </p:sp>
    </p:spTree>
    <p:extLst>
      <p:ext uri="{BB962C8B-B14F-4D97-AF65-F5344CB8AC3E}">
        <p14:creationId xmlns:p14="http://schemas.microsoft.com/office/powerpoint/2010/main" val="423328174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stmt</a:t>
            </a:r>
            <a:endParaRPr lang="en-US" dirty="0"/>
          </a:p>
        </p:txBody>
      </p:sp>
      <p:sp>
        <p:nvSpPr>
          <p:cNvPr id="3" name="Text Placeholder 2"/>
          <p:cNvSpPr>
            <a:spLocks noGrp="1"/>
          </p:cNvSpPr>
          <p:nvPr>
            <p:ph type="body" sz="quarter" idx="10"/>
          </p:nvPr>
        </p:nvSpPr>
        <p:spPr/>
        <p:txBody>
          <a:bodyPr anchor="t"/>
          <a:lstStyle/>
          <a:p>
            <a:r>
              <a:rPr lang="en-US" sz="2400" dirty="0"/>
              <a:t>Case statement format</a:t>
            </a:r>
          </a:p>
          <a:p>
            <a:r>
              <a:rPr lang="en-US" sz="2400" dirty="0"/>
              <a:t>{} required</a:t>
            </a:r>
          </a:p>
          <a:p>
            <a:endParaRPr lang="en-US" sz="2400" dirty="0"/>
          </a:p>
          <a:p>
            <a:r>
              <a:rPr lang="en-US" sz="2400" dirty="0"/>
              <a:t>can hold a string</a:t>
            </a:r>
          </a:p>
          <a:p>
            <a:r>
              <a:rPr lang="en-US" sz="2400" dirty="0"/>
              <a:t>can hold a float</a:t>
            </a:r>
          </a:p>
          <a:p>
            <a:endParaRPr lang="en-US" sz="2400" dirty="0"/>
          </a:p>
          <a:p>
            <a:r>
              <a:rPr lang="en-US" sz="2400" dirty="0"/>
              <a:t>cannot use &lt;, &gt;</a:t>
            </a:r>
          </a:p>
          <a:p>
            <a:endParaRPr lang="en-US" sz="2400" dirty="0"/>
          </a:p>
          <a:p>
            <a:r>
              <a:rPr lang="en-US" sz="2400" dirty="0"/>
              <a:t>break command in default case is not required</a:t>
            </a:r>
          </a:p>
        </p:txBody>
      </p:sp>
      <p:pic>
        <p:nvPicPr>
          <p:cNvPr id="5" name="Picture 4"/>
          <p:cNvPicPr>
            <a:picLocks noChangeAspect="1"/>
          </p:cNvPicPr>
          <p:nvPr/>
        </p:nvPicPr>
        <p:blipFill>
          <a:blip r:embed="rId3"/>
          <a:stretch>
            <a:fillRect/>
          </a:stretch>
        </p:blipFill>
        <p:spPr>
          <a:xfrm>
            <a:off x="3779838" y="2973388"/>
            <a:ext cx="5341876" cy="2455568"/>
          </a:xfrm>
          <a:prstGeom prst="rect">
            <a:avLst/>
          </a:prstGeom>
        </p:spPr>
      </p:pic>
    </p:spTree>
    <p:extLst>
      <p:ext uri="{BB962C8B-B14F-4D97-AF65-F5344CB8AC3E}">
        <p14:creationId xmlns:p14="http://schemas.microsoft.com/office/powerpoint/2010/main" val="2562199593"/>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0"/>
          </p:nvPr>
        </p:nvSpPr>
        <p:spPr/>
        <p:txBody>
          <a:bodyPr/>
          <a:lstStyle/>
          <a:p>
            <a:pPr lvl="2"/>
            <a:r>
              <a:rPr lang="en-US" sz="2000" dirty="0"/>
              <a:t>Note { } for </a:t>
            </a:r>
            <a:r>
              <a:rPr lang="en-US" sz="1400" dirty="0"/>
              <a:t>switch</a:t>
            </a:r>
            <a:endParaRPr lang="en-US" sz="2000" dirty="0"/>
          </a:p>
          <a:p>
            <a:pPr lvl="2"/>
            <a:r>
              <a:rPr lang="en-US" sz="2000" dirty="0"/>
              <a:t>Note NO { } required for cases (odd)(optional)</a:t>
            </a:r>
          </a:p>
          <a:p>
            <a:pPr lvl="2"/>
            <a:r>
              <a:rPr lang="en-US" sz="1400" dirty="0"/>
              <a:t>default</a:t>
            </a:r>
            <a:r>
              <a:rPr lang="en-US" sz="2000" dirty="0"/>
              <a:t> executed if no cases match</a:t>
            </a:r>
          </a:p>
          <a:p>
            <a:pPr lvl="3"/>
            <a:r>
              <a:rPr lang="en-US" sz="1800" dirty="0"/>
              <a:t>Optional</a:t>
            </a:r>
          </a:p>
          <a:p>
            <a:pPr lvl="2"/>
            <a:r>
              <a:rPr lang="en-US" sz="1400" dirty="0"/>
              <a:t>break</a:t>
            </a:r>
            <a:r>
              <a:rPr lang="en-US" sz="2000" dirty="0"/>
              <a:t> after statements in each case</a:t>
            </a:r>
          </a:p>
          <a:p>
            <a:pPr lvl="3"/>
            <a:r>
              <a:rPr lang="en-US" sz="1800" dirty="0"/>
              <a:t>Technically not required after last case but good practice to add one in case rearrange cases</a:t>
            </a:r>
          </a:p>
          <a:p>
            <a:pPr lvl="3"/>
            <a:r>
              <a:rPr lang="en-US" sz="1800" dirty="0"/>
              <a:t>If don’t include a </a:t>
            </a:r>
            <a:r>
              <a:rPr lang="en-US" sz="1200" dirty="0"/>
              <a:t>break</a:t>
            </a:r>
            <a:r>
              <a:rPr lang="en-US" sz="1800" dirty="0"/>
              <a:t>, </a:t>
            </a:r>
            <a:r>
              <a:rPr lang="en-US" sz="1200" dirty="0"/>
              <a:t>switch</a:t>
            </a:r>
            <a:r>
              <a:rPr lang="en-US" sz="1800" dirty="0"/>
              <a:t> continues to process the next case</a:t>
            </a:r>
          </a:p>
          <a:p>
            <a:pPr lvl="4"/>
            <a:r>
              <a:rPr lang="en-US" sz="1800" dirty="0"/>
              <a:t>Allows multi-case values (See values 2 and 3)</a:t>
            </a:r>
          </a:p>
          <a:p>
            <a:pPr lvl="4"/>
            <a:r>
              <a:rPr lang="en-US" sz="1200" dirty="0"/>
              <a:t>break</a:t>
            </a:r>
            <a:r>
              <a:rPr lang="en-US" sz="1800" dirty="0"/>
              <a:t> causes the remaining cases to be skipped</a:t>
            </a:r>
          </a:p>
          <a:p>
            <a:pPr lvl="2"/>
            <a:r>
              <a:rPr lang="en-US" sz="2000" dirty="0"/>
              <a:t>Unlike Java, Strings and floats can be used in </a:t>
            </a:r>
            <a:r>
              <a:rPr lang="en-US" sz="1400" dirty="0"/>
              <a:t>switch</a:t>
            </a:r>
            <a:endParaRPr lang="en-US" sz="2000" dirty="0"/>
          </a:p>
          <a:p>
            <a:r>
              <a:rPr lang="en-US" sz="2800" dirty="0"/>
              <a:t>Conditional operators (&lt;, &gt;, etc.) cannot be used (unlike VB)</a:t>
            </a:r>
            <a:r>
              <a:rPr lang="en-US" dirty="0"/>
              <a:t/>
            </a:r>
            <a:br>
              <a:rPr lang="en-US" dirty="0"/>
            </a:br>
            <a:endParaRPr lang="en-US" dirty="0"/>
          </a:p>
        </p:txBody>
      </p:sp>
    </p:spTree>
    <p:extLst>
      <p:ext uri="{BB962C8B-B14F-4D97-AF65-F5344CB8AC3E}">
        <p14:creationId xmlns:p14="http://schemas.microsoft.com/office/powerpoint/2010/main" val="3300119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String length</a:t>
            </a:r>
          </a:p>
        </p:txBody>
      </p:sp>
      <p:sp>
        <p:nvSpPr>
          <p:cNvPr id="3" name="Text Placeholder 2"/>
          <p:cNvSpPr>
            <a:spLocks noGrp="1"/>
          </p:cNvSpPr>
          <p:nvPr>
            <p:ph type="body" sz="quarter" idx="10"/>
          </p:nvPr>
        </p:nvSpPr>
        <p:spPr/>
        <p:txBody>
          <a:bodyPr anchor="t"/>
          <a:lstStyle/>
          <a:p>
            <a:r>
              <a:rPr lang="en-US" dirty="0"/>
              <a:t>all strings have a length property</a:t>
            </a:r>
          </a:p>
          <a:p>
            <a:pPr lvl="1"/>
            <a:r>
              <a:rPr lang="en-US" dirty="0"/>
              <a:t>string.length</a:t>
            </a:r>
          </a:p>
          <a:p>
            <a:pPr lvl="1"/>
            <a:r>
              <a:rPr lang="en-US" dirty="0"/>
              <a:t>the length property determines the number of 16 bit characters in a string</a:t>
            </a:r>
          </a:p>
          <a:p>
            <a:pPr lvl="2"/>
            <a:r>
              <a:rPr lang="en-US" dirty="0"/>
              <a:t>not the same thing as the number of unicode characters</a:t>
            </a:r>
          </a:p>
          <a:p>
            <a:pPr lvl="1"/>
            <a:endParaRPr lang="en-US" dirty="0"/>
          </a:p>
        </p:txBody>
      </p:sp>
      <p:pic>
        <p:nvPicPr>
          <p:cNvPr id="4" name="Picture 3"/>
          <p:cNvPicPr>
            <a:picLocks noChangeAspect="1"/>
          </p:cNvPicPr>
          <p:nvPr/>
        </p:nvPicPr>
        <p:blipFill>
          <a:blip r:embed="rId3"/>
          <a:stretch>
            <a:fillRect/>
          </a:stretch>
        </p:blipFill>
        <p:spPr>
          <a:xfrm rot="-540000">
            <a:off x="1400403" y="5380608"/>
            <a:ext cx="5584868" cy="672156"/>
          </a:xfrm>
          <a:prstGeom prst="rect">
            <a:avLst/>
          </a:prstGeom>
        </p:spPr>
      </p:pic>
    </p:spTree>
    <p:extLst>
      <p:ext uri="{BB962C8B-B14F-4D97-AF65-F5344CB8AC3E}">
        <p14:creationId xmlns:p14="http://schemas.microsoft.com/office/powerpoint/2010/main" val="3819711687"/>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a:t>
            </a:r>
            <a:endParaRPr lang="en-US" dirty="0"/>
          </a:p>
        </p:txBody>
      </p:sp>
      <p:sp>
        <p:nvSpPr>
          <p:cNvPr id="3" name="Text Placeholder 2"/>
          <p:cNvSpPr>
            <a:spLocks noGrp="1"/>
          </p:cNvSpPr>
          <p:nvPr>
            <p:ph type="body" sz="quarter" idx="10"/>
          </p:nvPr>
        </p:nvSpPr>
        <p:spPr/>
        <p:txBody>
          <a:bodyPr anchor="t"/>
          <a:lstStyle/>
          <a:p>
            <a:r>
              <a:rPr lang="en-US" sz="2400" dirty="0">
                <a:solidFill>
                  <a:srgbClr val="7030A0"/>
                </a:solidFill>
              </a:rPr>
              <a:t>Demo if in onsubmit</a:t>
            </a:r>
          </a:p>
          <a:p>
            <a:r>
              <a:rPr lang="en-US" sz="2400" dirty="0">
                <a:solidFill>
                  <a:srgbClr val="7030A0"/>
                </a:solidFill>
              </a:rPr>
              <a:t> Demo string equality check</a:t>
            </a:r>
          </a:p>
          <a:p>
            <a:r>
              <a:rPr lang="en-US" sz="2400" dirty="0">
                <a:solidFill>
                  <a:srgbClr val="7030A0"/>
                </a:solidFill>
              </a:rPr>
              <a:t> Demo common error using only single equal sign in comparison</a:t>
            </a:r>
          </a:p>
          <a:p>
            <a:r>
              <a:rPr lang="en-US" sz="2400" dirty="0">
                <a:solidFill>
                  <a:srgbClr val="7030A0"/>
                </a:solidFill>
              </a:rPr>
              <a:t>Demo elseif in onsubmit</a:t>
            </a:r>
          </a:p>
          <a:p>
            <a:r>
              <a:rPr lang="en-US" sz="2400" dirty="0">
                <a:solidFill>
                  <a:srgbClr val="7030A0"/>
                </a:solidFill>
              </a:rPr>
              <a:t> </a:t>
            </a:r>
          </a:p>
        </p:txBody>
      </p:sp>
    </p:spTree>
    <p:extLst>
      <p:ext uri="{BB962C8B-B14F-4D97-AF65-F5344CB8AC3E}">
        <p14:creationId xmlns:p14="http://schemas.microsoft.com/office/powerpoint/2010/main" val="432471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foreach</a:t>
            </a:r>
            <a:endParaRPr lang="en-US" dirty="0"/>
          </a:p>
        </p:txBody>
      </p:sp>
      <p:sp>
        <p:nvSpPr>
          <p:cNvPr id="3" name="Text Placeholder 2"/>
          <p:cNvSpPr>
            <a:spLocks noGrp="1"/>
          </p:cNvSpPr>
          <p:nvPr>
            <p:ph type="body" sz="quarter" idx="10"/>
          </p:nvPr>
        </p:nvSpPr>
        <p:spPr/>
        <p:txBody>
          <a:bodyPr anchor="t"/>
          <a:lstStyle/>
          <a:p>
            <a:r>
              <a:rPr lang="en-US"/>
              <a:t>gives the index of every item</a:t>
            </a:r>
            <a:endParaRPr lang="en-US" dirty="0"/>
          </a:p>
          <a:p>
            <a:pPr lvl="1"/>
            <a:r>
              <a:rPr lang="en-US"/>
              <a:t>other languages give the value, but JavaScript gives the index</a:t>
            </a:r>
            <a:endParaRPr lang="en-US" dirty="0"/>
          </a:p>
          <a:p>
            <a:pPr lvl="1"/>
            <a:endParaRPr lang="en-US" dirty="0"/>
          </a:p>
          <a:p>
            <a:pPr lvl="1"/>
            <a:endParaRPr lang="en-US" dirty="0"/>
          </a:p>
        </p:txBody>
      </p:sp>
    </p:spTree>
    <p:extLst>
      <p:ext uri="{BB962C8B-B14F-4D97-AF65-F5344CB8AC3E}">
        <p14:creationId xmlns:p14="http://schemas.microsoft.com/office/powerpoint/2010/main" val="79877357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Inline if</a:t>
            </a:r>
            <a:endParaRPr lang="en-US" dirty="0"/>
          </a:p>
        </p:txBody>
      </p:sp>
      <p:sp>
        <p:nvSpPr>
          <p:cNvPr id="3" name="Text Placeholder 2"/>
          <p:cNvSpPr>
            <a:spLocks noGrp="1"/>
          </p:cNvSpPr>
          <p:nvPr>
            <p:ph type="body" sz="quarter" idx="10"/>
          </p:nvPr>
        </p:nvSpPr>
        <p:spPr/>
        <p:txBody>
          <a:bodyPr anchor="t"/>
          <a:lstStyle/>
          <a:p>
            <a:pPr lvl="1"/>
            <a:r>
              <a:rPr lang="en-US" sz="2000" dirty="0"/>
              <a:t>Inline IF (</a:t>
            </a:r>
            <a:r>
              <a:rPr lang="en-US" sz="2000" i="1" dirty="0"/>
              <a:t>conditional operator</a:t>
            </a:r>
            <a:r>
              <a:rPr lang="en-US" sz="2000" dirty="0"/>
              <a:t>)</a:t>
            </a:r>
          </a:p>
          <a:p>
            <a:pPr lvl="2"/>
            <a:r>
              <a:rPr lang="en-US" sz="1800" dirty="0"/>
              <a:t>Like most languages, JavaScript allows you to embedded conditions in other statements</a:t>
            </a:r>
          </a:p>
          <a:p>
            <a:pPr lvl="2"/>
            <a:endParaRPr lang="en-US" sz="1800" dirty="0"/>
          </a:p>
          <a:p>
            <a:pPr lvl="2"/>
            <a:endParaRPr lang="en-US" sz="1800" dirty="0"/>
          </a:p>
          <a:p>
            <a:pPr lvl="2"/>
            <a:endParaRPr lang="en-US" sz="1800" dirty="0"/>
          </a:p>
          <a:p>
            <a:pPr lvl="2"/>
            <a:endParaRPr lang="en-US" sz="1800" dirty="0"/>
          </a:p>
          <a:p>
            <a:pPr lvl="2"/>
            <a:r>
              <a:rPr lang="en-US" sz="1800" dirty="0"/>
              <a:t>Note when concatenating (typical) the entire inline IF must be surrounded by parentheses otherwise JavaScript tries to concatenate the condition</a:t>
            </a:r>
          </a:p>
        </p:txBody>
      </p:sp>
      <p:pic>
        <p:nvPicPr>
          <p:cNvPr id="4" name="Picture 3"/>
          <p:cNvPicPr>
            <a:picLocks noChangeAspect="1"/>
          </p:cNvPicPr>
          <p:nvPr/>
        </p:nvPicPr>
        <p:blipFill>
          <a:blip r:embed="rId3"/>
          <a:stretch>
            <a:fillRect/>
          </a:stretch>
        </p:blipFill>
        <p:spPr>
          <a:xfrm>
            <a:off x="1087598" y="3281930"/>
            <a:ext cx="7019295" cy="1056366"/>
          </a:xfrm>
          <a:prstGeom prst="rect">
            <a:avLst/>
          </a:prstGeom>
        </p:spPr>
      </p:pic>
      <p:pic>
        <p:nvPicPr>
          <p:cNvPr id="5" name="Picture 4"/>
          <p:cNvPicPr>
            <a:picLocks noChangeAspect="1"/>
          </p:cNvPicPr>
          <p:nvPr/>
        </p:nvPicPr>
        <p:blipFill>
          <a:blip r:embed="rId4"/>
          <a:stretch>
            <a:fillRect/>
          </a:stretch>
        </p:blipFill>
        <p:spPr>
          <a:xfrm>
            <a:off x="73107" y="5613927"/>
            <a:ext cx="8988343" cy="458787"/>
          </a:xfrm>
          <a:prstGeom prst="rect">
            <a:avLst/>
          </a:prstGeom>
        </p:spPr>
      </p:pic>
    </p:spTree>
    <p:extLst>
      <p:ext uri="{BB962C8B-B14F-4D97-AF65-F5344CB8AC3E}">
        <p14:creationId xmlns:p14="http://schemas.microsoft.com/office/powerpoint/2010/main" val="219672075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Inline if</a:t>
            </a:r>
            <a:endParaRPr lang="en-US" dirty="0"/>
          </a:p>
        </p:txBody>
      </p:sp>
      <p:sp>
        <p:nvSpPr>
          <p:cNvPr id="3" name="Text Placeholder 2"/>
          <p:cNvSpPr>
            <a:spLocks noGrp="1"/>
          </p:cNvSpPr>
          <p:nvPr>
            <p:ph type="body" sz="quarter" idx="10"/>
          </p:nvPr>
        </p:nvSpPr>
        <p:spPr/>
        <p:txBody>
          <a:bodyPr anchor="t"/>
          <a:lstStyle/>
          <a:p>
            <a:r>
              <a:rPr lang="en-US" dirty="0" smtClean="0"/>
              <a:t>Comparing </a:t>
            </a:r>
            <a:r>
              <a:rPr lang="en-US" dirty="0"/>
              <a:t>strings</a:t>
            </a:r>
          </a:p>
          <a:p>
            <a:r>
              <a:rPr lang="en-US" dirty="0"/>
              <a:t>Unlike C#, you can apply all relational operators to strings (str1 &lt; str2 works)</a:t>
            </a:r>
            <a:endParaRPr lang="en-US" sz="4400" dirty="0"/>
          </a:p>
          <a:p>
            <a:pPr lvl="2"/>
            <a:endParaRPr lang="en-US" dirty="0"/>
          </a:p>
          <a:p>
            <a:endParaRPr lang="en-US" dirty="0" smtClean="0"/>
          </a:p>
        </p:txBody>
      </p:sp>
      <p:pic>
        <p:nvPicPr>
          <p:cNvPr id="4" name="Picture 3"/>
          <p:cNvPicPr>
            <a:picLocks noChangeAspect="1"/>
          </p:cNvPicPr>
          <p:nvPr/>
        </p:nvPicPr>
        <p:blipFill>
          <a:blip r:embed="rId3"/>
          <a:stretch>
            <a:fillRect/>
          </a:stretch>
        </p:blipFill>
        <p:spPr>
          <a:xfrm>
            <a:off x="1577124" y="4281447"/>
            <a:ext cx="6250499" cy="939454"/>
          </a:xfrm>
          <a:prstGeom prst="rect">
            <a:avLst/>
          </a:prstGeom>
        </p:spPr>
      </p:pic>
    </p:spTree>
    <p:extLst>
      <p:ext uri="{BB962C8B-B14F-4D97-AF65-F5344CB8AC3E}">
        <p14:creationId xmlns:p14="http://schemas.microsoft.com/office/powerpoint/2010/main" val="2412436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form inline if</a:t>
            </a:r>
            <a:endParaRPr lang="en-US" dirty="0"/>
          </a:p>
        </p:txBody>
      </p:sp>
      <p:sp>
        <p:nvSpPr>
          <p:cNvPr id="3" name="Text Placeholder 2"/>
          <p:cNvSpPr>
            <a:spLocks noGrp="1"/>
          </p:cNvSpPr>
          <p:nvPr>
            <p:ph type="body" sz="quarter" idx="10"/>
          </p:nvPr>
        </p:nvSpPr>
        <p:spPr/>
        <p:txBody>
          <a:bodyPr/>
          <a:lstStyle/>
          <a:p>
            <a:r>
              <a:rPr lang="en-US" dirty="0">
                <a:solidFill>
                  <a:srgbClr val="7030A0"/>
                </a:solidFill>
              </a:rPr>
              <a:t>After determining how many multiselect items selected (see below), display the appropriate message.</a:t>
            </a:r>
          </a:p>
        </p:txBody>
      </p:sp>
    </p:spTree>
    <p:extLst>
      <p:ext uri="{BB962C8B-B14F-4D97-AF65-F5344CB8AC3E}">
        <p14:creationId xmlns:p14="http://schemas.microsoft.com/office/powerpoint/2010/main" val="1004612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Repetition constructs</a:t>
            </a:r>
            <a:endParaRPr lang="en-US" dirty="0"/>
          </a:p>
        </p:txBody>
      </p:sp>
      <p:sp>
        <p:nvSpPr>
          <p:cNvPr id="3" name="Text Placeholder 2"/>
          <p:cNvSpPr>
            <a:spLocks noGrp="1"/>
          </p:cNvSpPr>
          <p:nvPr>
            <p:ph type="body" sz="quarter" idx="10"/>
          </p:nvPr>
        </p:nvSpPr>
        <p:spPr/>
        <p:txBody>
          <a:bodyPr anchor="t"/>
          <a:lstStyle/>
          <a:p>
            <a:pPr lvl="1"/>
            <a:r>
              <a:rPr lang="en-US" sz="4000" dirty="0"/>
              <a:t>For Loops</a:t>
            </a:r>
            <a:br>
              <a:rPr lang="en-US" sz="4000" dirty="0"/>
            </a:br>
            <a:r>
              <a:rPr lang="en-US" dirty="0"/>
              <a:t>for(initialize; continueCondition; modify) {</a:t>
            </a:r>
            <a:br>
              <a:rPr lang="en-US" dirty="0"/>
            </a:br>
            <a:r>
              <a:rPr lang="en-US" i="1" dirty="0"/>
              <a:t>	loop statements;</a:t>
            </a:r>
            <a:r>
              <a:rPr lang="en-US" dirty="0"/>
              <a:t/>
            </a:r>
            <a:br>
              <a:rPr lang="en-US" dirty="0"/>
            </a:br>
            <a:r>
              <a:rPr lang="en-US" dirty="0"/>
              <a:t>} //end for</a:t>
            </a:r>
            <a:br>
              <a:rPr lang="en-US" dirty="0"/>
            </a:br>
            <a:endParaRPr lang="en-US" dirty="0"/>
          </a:p>
        </p:txBody>
      </p:sp>
      <p:pic>
        <p:nvPicPr>
          <p:cNvPr id="4" name="Picture 3"/>
          <p:cNvPicPr>
            <a:picLocks noChangeAspect="1"/>
          </p:cNvPicPr>
          <p:nvPr/>
        </p:nvPicPr>
        <p:blipFill>
          <a:blip r:embed="rId3"/>
          <a:stretch>
            <a:fillRect/>
          </a:stretch>
        </p:blipFill>
        <p:spPr>
          <a:xfrm>
            <a:off x="160811" y="4827511"/>
            <a:ext cx="8942414" cy="1339957"/>
          </a:xfrm>
          <a:prstGeom prst="rect">
            <a:avLst/>
          </a:prstGeom>
        </p:spPr>
      </p:pic>
    </p:spTree>
    <p:extLst>
      <p:ext uri="{BB962C8B-B14F-4D97-AF65-F5344CB8AC3E}">
        <p14:creationId xmlns:p14="http://schemas.microsoft.com/office/powerpoint/2010/main" val="3274214294"/>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Repetition constructs</a:t>
            </a:r>
            <a:endParaRPr lang="en-US" dirty="0"/>
          </a:p>
        </p:txBody>
      </p:sp>
      <p:sp>
        <p:nvSpPr>
          <p:cNvPr id="3" name="Text Placeholder 2"/>
          <p:cNvSpPr>
            <a:spLocks noGrp="1"/>
          </p:cNvSpPr>
          <p:nvPr>
            <p:ph type="body" sz="quarter" idx="10"/>
          </p:nvPr>
        </p:nvSpPr>
        <p:spPr/>
        <p:txBody>
          <a:bodyPr/>
          <a:lstStyle/>
          <a:p>
            <a:pPr lvl="2"/>
            <a:r>
              <a:rPr lang="en-US" dirty="0" smtClean="0"/>
              <a:t>For </a:t>
            </a:r>
            <a:r>
              <a:rPr lang="en-US" dirty="0"/>
              <a:t>loop parameters surrounded by ( ), separated by ;</a:t>
            </a:r>
          </a:p>
          <a:p>
            <a:pPr lvl="3"/>
            <a:r>
              <a:rPr lang="en-US" dirty="0"/>
              <a:t>Note no ; after last parameter (modify)</a:t>
            </a:r>
          </a:p>
          <a:p>
            <a:pPr lvl="2"/>
            <a:r>
              <a:rPr lang="en-US" dirty="0"/>
              <a:t>Loop variables can be defined in the loop definition</a:t>
            </a:r>
          </a:p>
          <a:p>
            <a:pPr lvl="2"/>
            <a:r>
              <a:rPr lang="en-US" dirty="0"/>
              <a:t>Loop variables are often single letters</a:t>
            </a:r>
          </a:p>
          <a:p>
            <a:pPr lvl="3"/>
            <a:r>
              <a:rPr lang="en-US" dirty="0"/>
              <a:t>No requirement, just </a:t>
            </a:r>
            <a:r>
              <a:rPr lang="en-US" i="1" dirty="0"/>
              <a:t>tradition</a:t>
            </a:r>
            <a:r>
              <a:rPr lang="en-US" dirty="0"/>
              <a:t> (can be any variable name)</a:t>
            </a:r>
          </a:p>
          <a:p>
            <a:pPr lvl="3"/>
            <a:r>
              <a:rPr lang="en-US" dirty="0"/>
              <a:t>Use the first letter of the things you’re counting (s for students, i for index, q for quizzes)</a:t>
            </a:r>
          </a:p>
          <a:p>
            <a:pPr lvl="2"/>
            <a:r>
              <a:rPr lang="en-US" dirty="0"/>
              <a:t>Example above is typical array processing loop</a:t>
            </a:r>
          </a:p>
          <a:p>
            <a:pPr lvl="3"/>
            <a:r>
              <a:rPr lang="en-US" dirty="0"/>
              <a:t>0-based indexes</a:t>
            </a:r>
          </a:p>
          <a:p>
            <a:pPr lvl="3"/>
            <a:r>
              <a:rPr lang="en-US" dirty="0"/>
              <a:t>Continue as long as &lt; (not &lt;=)</a:t>
            </a:r>
          </a:p>
          <a:p>
            <a:r>
              <a:rPr lang="en-US" dirty="0"/>
              <a:t>Increment by 1 each time through loop</a:t>
            </a:r>
          </a:p>
        </p:txBody>
      </p:sp>
    </p:spTree>
    <p:extLst>
      <p:ext uri="{BB962C8B-B14F-4D97-AF65-F5344CB8AC3E}">
        <p14:creationId xmlns:p14="http://schemas.microsoft.com/office/powerpoint/2010/main" val="257236395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0"/>
          </p:nvPr>
        </p:nvSpPr>
        <p:spPr/>
        <p:txBody>
          <a:bodyPr/>
          <a:lstStyle/>
          <a:p>
            <a:r>
              <a:rPr lang="en-US" sz="1800" dirty="0">
                <a:solidFill>
                  <a:srgbClr val="7030A0"/>
                </a:solidFill>
              </a:rPr>
              <a:t>Use a for loop to determine the number of topics selected (lstCourses.options.length</a:t>
            </a:r>
          </a:p>
          <a:p>
            <a:r>
              <a:rPr lang="en-US" sz="1800" dirty="0">
                <a:solidFill>
                  <a:srgbClr val="7030A0"/>
                </a:solidFill>
              </a:rPr>
              <a:t>lstCourses.options[i</a:t>
            </a:r>
            <a:r>
              <a:rPr lang="en-US" sz="1800" dirty="0" smtClean="0">
                <a:solidFill>
                  <a:srgbClr val="7030A0"/>
                </a:solidFill>
              </a:rPr>
              <a:t>].</a:t>
            </a:r>
            <a:r>
              <a:rPr lang="en-US" sz="1800" dirty="0">
                <a:solidFill>
                  <a:srgbClr val="7030A0"/>
                </a:solidFill>
              </a:rPr>
              <a:t>selected).</a:t>
            </a:r>
          </a:p>
          <a:p>
            <a:r>
              <a:rPr lang="en-US" sz="1800" dirty="0">
                <a:solidFill>
                  <a:srgbClr val="7030A0"/>
                </a:solidFill>
              </a:rPr>
              <a:t>Display message (add “s” only when appropriate).</a:t>
            </a:r>
          </a:p>
          <a:p>
            <a:r>
              <a:rPr lang="en-US" sz="1800" dirty="0">
                <a:solidFill>
                  <a:srgbClr val="7030A0"/>
                </a:solidFill>
              </a:rPr>
              <a:t> </a:t>
            </a:r>
            <a:r>
              <a:rPr lang="en-US" sz="1800" dirty="0" smtClean="0">
                <a:solidFill>
                  <a:srgbClr val="7030A0"/>
                </a:solidFill>
              </a:rPr>
              <a:t>(</a:t>
            </a:r>
            <a:r>
              <a:rPr lang="en-US" sz="1800" dirty="0">
                <a:solidFill>
                  <a:srgbClr val="7030A0"/>
                </a:solidFill>
              </a:rPr>
              <a:t>Optional) Create an array of selected items</a:t>
            </a:r>
          </a:p>
          <a:p>
            <a:r>
              <a:rPr lang="en-US" sz="1800" dirty="0">
                <a:solidFill>
                  <a:srgbClr val="7030A0"/>
                </a:solidFill>
              </a:rPr>
              <a:t>selected = new Array();</a:t>
            </a:r>
          </a:p>
          <a:p>
            <a:r>
              <a:rPr lang="en-US" sz="1800" dirty="0">
                <a:solidFill>
                  <a:srgbClr val="7030A0"/>
                </a:solidFill>
              </a:rPr>
              <a:t>selected[selected.length</a:t>
            </a:r>
            <a:r>
              <a:rPr lang="en-US" sz="1800" dirty="0" smtClean="0">
                <a:solidFill>
                  <a:srgbClr val="7030A0"/>
                </a:solidFill>
              </a:rPr>
              <a:t>]= </a:t>
            </a:r>
            <a:r>
              <a:rPr lang="en-US" sz="1800" dirty="0">
                <a:solidFill>
                  <a:srgbClr val="7030A0"/>
                </a:solidFill>
              </a:rPr>
              <a:t>cmb.options[i].value;</a:t>
            </a:r>
          </a:p>
          <a:p>
            <a:r>
              <a:rPr lang="en-US" sz="1800" dirty="0">
                <a:solidFill>
                  <a:srgbClr val="7030A0"/>
                </a:solidFill>
              </a:rPr>
              <a:t> </a:t>
            </a:r>
            <a:r>
              <a:rPr lang="en-US" sz="1800" dirty="0" smtClean="0">
                <a:solidFill>
                  <a:srgbClr val="7030A0"/>
                </a:solidFill>
              </a:rPr>
              <a:t>Use </a:t>
            </a:r>
            <a:r>
              <a:rPr lang="en-US" sz="1800" dirty="0">
                <a:solidFill>
                  <a:srgbClr val="7030A0"/>
                </a:solidFill>
              </a:rPr>
              <a:t>For-In to display.</a:t>
            </a:r>
          </a:p>
          <a:p>
            <a:r>
              <a:rPr lang="en-US" sz="1800" dirty="0">
                <a:solidFill>
                  <a:srgbClr val="7030A0"/>
                </a:solidFill>
              </a:rPr>
              <a:t> </a:t>
            </a:r>
            <a:r>
              <a:rPr lang="en-US" sz="1800" dirty="0" smtClean="0">
                <a:solidFill>
                  <a:srgbClr val="7030A0"/>
                </a:solidFill>
              </a:rPr>
              <a:t>Use </a:t>
            </a:r>
            <a:r>
              <a:rPr lang="en-US" sz="1800" dirty="0">
                <a:solidFill>
                  <a:srgbClr val="7030A0"/>
                </a:solidFill>
              </a:rPr>
              <a:t>a for loop to print out the same text in the 6 different &lt;h#&gt; tags.</a:t>
            </a:r>
          </a:p>
          <a:p>
            <a:r>
              <a:rPr lang="en-US" sz="1800" dirty="0">
                <a:solidFill>
                  <a:srgbClr val="7030A0"/>
                </a:solidFill>
              </a:rPr>
              <a:t> </a:t>
            </a:r>
            <a:r>
              <a:rPr lang="en-US" sz="1800" dirty="0" smtClean="0">
                <a:solidFill>
                  <a:srgbClr val="7030A0"/>
                </a:solidFill>
              </a:rPr>
              <a:t>Note </a:t>
            </a:r>
            <a:r>
              <a:rPr lang="en-US" sz="1800" dirty="0">
                <a:solidFill>
                  <a:srgbClr val="7030A0"/>
                </a:solidFill>
              </a:rPr>
              <a:t>you can see the generated source in Firebug HTML tab.</a:t>
            </a:r>
          </a:p>
          <a:p>
            <a:r>
              <a:rPr lang="en-US" sz="1800" dirty="0">
                <a:solidFill>
                  <a:srgbClr val="7030A0"/>
                </a:solidFill>
              </a:rPr>
              <a:t> </a:t>
            </a:r>
            <a:r>
              <a:rPr lang="en-US" sz="1800" dirty="0" smtClean="0">
                <a:solidFill>
                  <a:srgbClr val="7030A0"/>
                </a:solidFill>
              </a:rPr>
              <a:t>Use </a:t>
            </a:r>
            <a:r>
              <a:rPr lang="en-US" sz="1800" dirty="0">
                <a:solidFill>
                  <a:srgbClr val="7030A0"/>
                </a:solidFill>
              </a:rPr>
              <a:t>a for loop to display the same image in 10 different sizes. 10%-100%</a:t>
            </a:r>
          </a:p>
          <a:p>
            <a:r>
              <a:rPr lang="en-US" sz="1800" dirty="0">
                <a:solidFill>
                  <a:srgbClr val="7030A0"/>
                </a:solidFill>
              </a:rPr>
              <a:t> </a:t>
            </a:r>
            <a:r>
              <a:rPr lang="en-US" sz="1800" dirty="0" smtClean="0">
                <a:solidFill>
                  <a:srgbClr val="7030A0"/>
                </a:solidFill>
              </a:rPr>
              <a:t>Use </a:t>
            </a:r>
            <a:r>
              <a:rPr lang="en-US" sz="1800" dirty="0">
                <a:solidFill>
                  <a:srgbClr val="7030A0"/>
                </a:solidFill>
              </a:rPr>
              <a:t>a for loop to dynamically change the width of an &lt;hr&gt; from 100 – 10. Happens so fast will need to use debugger to see it work.</a:t>
            </a:r>
          </a:p>
        </p:txBody>
      </p:sp>
    </p:spTree>
    <p:extLst>
      <p:ext uri="{BB962C8B-B14F-4D97-AF65-F5344CB8AC3E}">
        <p14:creationId xmlns:p14="http://schemas.microsoft.com/office/powerpoint/2010/main" val="348991437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0"/>
          </p:nvPr>
        </p:nvSpPr>
        <p:spPr/>
        <p:txBody>
          <a:bodyPr/>
          <a:lstStyle/>
          <a:p>
            <a:pPr lvl="1"/>
            <a:r>
              <a:rPr lang="en-US" dirty="0"/>
              <a:t>ForEach (For-In) Loops</a:t>
            </a:r>
          </a:p>
          <a:p>
            <a:pPr lvl="2"/>
            <a:r>
              <a:rPr lang="en-US" dirty="0"/>
              <a:t>When processing arrays or lists of objects, the ForEach loop (Murach calls it For-In) can come in handy.</a:t>
            </a:r>
          </a:p>
          <a:p>
            <a:pPr lvl="3"/>
            <a:r>
              <a:rPr lang="en-US" dirty="0"/>
              <a:t>See array discussion in later notes</a:t>
            </a:r>
          </a:p>
          <a:p>
            <a:r>
              <a:rPr lang="en-US" dirty="0"/>
              <a:t>For-In returns the </a:t>
            </a:r>
            <a:r>
              <a:rPr lang="en-US" b="1" dirty="0"/>
              <a:t>indexes</a:t>
            </a:r>
            <a:r>
              <a:rPr lang="en-US" dirty="0"/>
              <a:t> of the values in the array, unlike other programs that return the values themselves</a:t>
            </a:r>
            <a:br>
              <a:rPr lang="en-US" dirty="0"/>
            </a:br>
            <a:endParaRPr lang="en-US" dirty="0"/>
          </a:p>
        </p:txBody>
      </p:sp>
      <p:pic>
        <p:nvPicPr>
          <p:cNvPr id="4" name="Picture 3"/>
          <p:cNvPicPr>
            <a:picLocks noChangeAspect="1"/>
          </p:cNvPicPr>
          <p:nvPr/>
        </p:nvPicPr>
        <p:blipFill>
          <a:blip r:embed="rId3"/>
          <a:stretch>
            <a:fillRect/>
          </a:stretch>
        </p:blipFill>
        <p:spPr>
          <a:xfrm>
            <a:off x="4764450" y="5410200"/>
            <a:ext cx="4391742" cy="1219200"/>
          </a:xfrm>
          <a:prstGeom prst="rect">
            <a:avLst/>
          </a:prstGeom>
        </p:spPr>
      </p:pic>
    </p:spTree>
    <p:extLst>
      <p:ext uri="{BB962C8B-B14F-4D97-AF65-F5344CB8AC3E}">
        <p14:creationId xmlns:p14="http://schemas.microsoft.com/office/powerpoint/2010/main" val="218985122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test loops</a:t>
            </a:r>
            <a:endParaRPr lang="en-US" dirty="0"/>
          </a:p>
        </p:txBody>
      </p:sp>
      <p:sp>
        <p:nvSpPr>
          <p:cNvPr id="3" name="Text Placeholder 2"/>
          <p:cNvSpPr>
            <a:spLocks noGrp="1"/>
          </p:cNvSpPr>
          <p:nvPr>
            <p:ph type="body" sz="quarter" idx="10"/>
          </p:nvPr>
        </p:nvSpPr>
        <p:spPr/>
        <p:txBody>
          <a:bodyPr/>
          <a:lstStyle/>
          <a:p>
            <a:pPr lvl="1"/>
            <a:r>
              <a:rPr lang="en-US" sz="2000" dirty="0"/>
              <a:t>Post-Test Loops</a:t>
            </a:r>
          </a:p>
          <a:p>
            <a:pPr lvl="0"/>
            <a:r>
              <a:rPr lang="en-US" sz="2400" dirty="0"/>
              <a:t>do {</a:t>
            </a:r>
            <a:br>
              <a:rPr lang="en-US" sz="2400" dirty="0"/>
            </a:br>
            <a:r>
              <a:rPr lang="en-US" sz="2400" i="1" dirty="0"/>
              <a:t>  loop statements;</a:t>
            </a:r>
            <a:r>
              <a:rPr lang="en-US" sz="2400" dirty="0"/>
              <a:t/>
            </a:r>
            <a:br>
              <a:rPr lang="en-US" sz="2400" dirty="0"/>
            </a:br>
            <a:r>
              <a:rPr lang="en-US" sz="2400" dirty="0"/>
              <a:t>}while (continueCondition);</a:t>
            </a:r>
            <a:endParaRPr lang="en-US" sz="4000" b="1" dirty="0"/>
          </a:p>
          <a:p>
            <a:pPr lvl="2"/>
            <a:r>
              <a:rPr lang="en-US" sz="1800" dirty="0"/>
              <a:t>Condition at bottom of loop</a:t>
            </a:r>
          </a:p>
          <a:p>
            <a:pPr lvl="2"/>
            <a:r>
              <a:rPr lang="en-US" sz="1800" dirty="0"/>
              <a:t>} before </a:t>
            </a:r>
            <a:r>
              <a:rPr lang="en-US" sz="1200" dirty="0"/>
              <a:t>while</a:t>
            </a:r>
            <a:endParaRPr lang="en-US" sz="1800" dirty="0"/>
          </a:p>
          <a:p>
            <a:pPr lvl="2"/>
            <a:r>
              <a:rPr lang="en-US" sz="1800" dirty="0"/>
              <a:t>Condition in ( )</a:t>
            </a:r>
          </a:p>
          <a:p>
            <a:pPr lvl="2"/>
            <a:r>
              <a:rPr lang="en-US" sz="1800" dirty="0"/>
              <a:t>Followed by ;</a:t>
            </a:r>
          </a:p>
          <a:p>
            <a:pPr lvl="2"/>
            <a:r>
              <a:rPr lang="en-US" sz="1800" dirty="0"/>
              <a:t>Example:</a:t>
            </a:r>
          </a:p>
          <a:p>
            <a:r>
              <a:rPr lang="en-US" sz="2400" dirty="0"/>
              <a:t>do {</a:t>
            </a:r>
            <a:endParaRPr lang="en-US" sz="3600" dirty="0"/>
          </a:p>
          <a:p>
            <a:r>
              <a:rPr lang="en-US" sz="2400" i="1" dirty="0"/>
              <a:t>loop statements;</a:t>
            </a:r>
            <a:endParaRPr lang="en-US" sz="3600" dirty="0"/>
          </a:p>
          <a:p>
            <a:r>
              <a:rPr lang="en-US" sz="2400" dirty="0"/>
              <a:t>} while(confirm("Enter </a:t>
            </a:r>
          </a:p>
        </p:txBody>
      </p:sp>
    </p:spTree>
    <p:extLst>
      <p:ext uri="{BB962C8B-B14F-4D97-AF65-F5344CB8AC3E}">
        <p14:creationId xmlns:p14="http://schemas.microsoft.com/office/powerpoint/2010/main" val="1394119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55314931"/>
              </p:ext>
            </p:extLst>
          </p:nvPr>
        </p:nvGraphicFramePr>
        <p:xfrm>
          <a:off x="1447800" y="1219200"/>
          <a:ext cx="5940425" cy="5638800"/>
        </p:xfrm>
        <a:graphic>
          <a:graphicData uri="http://schemas.openxmlformats.org/presentationml/2006/ole">
            <mc:AlternateContent xmlns:mc="http://schemas.openxmlformats.org/markup-compatibility/2006">
              <mc:Choice xmlns:v="urn:schemas-microsoft-com:vml" Requires="v">
                <p:oleObj spid="_x0000_s17409" name="Document" r:id="rId4" imgW="5940848" imgH="6142834" progId="Word.Document.12">
                  <p:embed/>
                </p:oleObj>
              </mc:Choice>
              <mc:Fallback>
                <p:oleObj name="Document" r:id="rId4" imgW="5940848" imgH="6142834" progId="Word.Document.12">
                  <p:embed/>
                  <p:pic>
                    <p:nvPicPr>
                      <p:cNvPr id="3" name="Object 2"/>
                      <p:cNvPicPr/>
                      <p:nvPr/>
                    </p:nvPicPr>
                    <p:blipFill>
                      <a:blip r:embed="rId5"/>
                      <a:stretch>
                        <a:fillRect/>
                      </a:stretch>
                    </p:blipFill>
                    <p:spPr>
                      <a:xfrm>
                        <a:off x="1447800" y="1219200"/>
                        <a:ext cx="5940425" cy="5638800"/>
                      </a:xfrm>
                      <a:prstGeom prst="rect">
                        <a:avLst/>
                      </a:prstGeom>
                    </p:spPr>
                  </p:pic>
                </p:oleObj>
              </mc:Fallback>
            </mc:AlternateContent>
          </a:graphicData>
        </a:graphic>
      </p:graphicFrame>
    </p:spTree>
    <p:extLst>
      <p:ext uri="{BB962C8B-B14F-4D97-AF65-F5344CB8AC3E}">
        <p14:creationId xmlns:p14="http://schemas.microsoft.com/office/powerpoint/2010/main" val="193251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String function</a:t>
            </a:r>
          </a:p>
        </p:txBody>
      </p:sp>
      <p:sp>
        <p:nvSpPr>
          <p:cNvPr id="3" name="Text Placeholder 2"/>
          <p:cNvSpPr>
            <a:spLocks noGrp="1"/>
          </p:cNvSpPr>
          <p:nvPr>
            <p:ph type="body" sz="quarter" idx="10"/>
          </p:nvPr>
        </p:nvSpPr>
        <p:spPr>
          <a:xfrm>
            <a:off x="228600" y="2209800"/>
            <a:ext cx="4485290" cy="4419600"/>
          </a:xfrm>
        </p:spPr>
        <p:txBody>
          <a:bodyPr anchor="t"/>
          <a:lstStyle/>
          <a:p>
            <a:r>
              <a:rPr lang="en-US" sz="2400" dirty="0"/>
              <a:t>string function </a:t>
            </a:r>
          </a:p>
          <a:p>
            <a:pPr lvl="1"/>
            <a:r>
              <a:rPr lang="en-US" dirty="0"/>
              <a:t>String(value)</a:t>
            </a:r>
          </a:p>
          <a:p>
            <a:pPr lvl="1"/>
            <a:r>
              <a:rPr lang="en-US" dirty="0"/>
              <a:t>convert value to string</a:t>
            </a:r>
          </a:p>
          <a:p>
            <a:pPr lvl="1"/>
            <a:endParaRPr lang="en-US" dirty="0"/>
          </a:p>
        </p:txBody>
      </p:sp>
      <p:sp>
        <p:nvSpPr>
          <p:cNvPr id="4" name="TextBox 3"/>
          <p:cNvSpPr txBox="1"/>
          <p:nvPr/>
        </p:nvSpPr>
        <p:spPr>
          <a:xfrm>
            <a:off x="6484883" y="1978572"/>
            <a:ext cx="2743200" cy="3416320"/>
          </a:xfrm>
          <a:prstGeom prst="rect">
            <a:avLst/>
          </a:prstGeom>
        </p:spPr>
        <p:txBody>
          <a:bodyPr rtlCol="0">
            <a:spAutoFit/>
          </a:bodyPr>
          <a:lstStyle/>
          <a:p>
            <a:r>
              <a:rPr lang="en-US" dirty="0"/>
              <a:t>var x1 = Boolean(0);</a:t>
            </a:r>
            <a:br>
              <a:rPr lang="en-US" dirty="0"/>
            </a:br>
            <a:r>
              <a:rPr lang="en-US" dirty="0"/>
              <a:t>var x2 = Boolean(1);</a:t>
            </a:r>
            <a:br>
              <a:rPr lang="en-US" dirty="0"/>
            </a:br>
            <a:r>
              <a:rPr lang="en-US" dirty="0"/>
              <a:t>var x3 = new Date();</a:t>
            </a:r>
            <a:br>
              <a:rPr lang="en-US" dirty="0"/>
            </a:br>
            <a:r>
              <a:rPr lang="en-US" dirty="0"/>
              <a:t>var x4 = "12345";</a:t>
            </a:r>
            <a:br>
              <a:rPr lang="en-US" dirty="0"/>
            </a:br>
            <a:r>
              <a:rPr lang="en-US" dirty="0"/>
              <a:t>var x5 = 12345;</a:t>
            </a:r>
            <a:br>
              <a:rPr lang="en-US" dirty="0"/>
            </a:br>
            <a:r>
              <a:rPr lang="en-US" dirty="0"/>
              <a:t/>
            </a:r>
            <a:br>
              <a:rPr lang="en-US" dirty="0"/>
            </a:br>
            <a:r>
              <a:rPr lang="en-US" dirty="0"/>
              <a:t>var res =</a:t>
            </a:r>
            <a:br>
              <a:rPr lang="en-US" dirty="0"/>
            </a:br>
            <a:r>
              <a:rPr lang="en-US" dirty="0"/>
              <a:t>String(x1) + "&lt;br&gt;" +</a:t>
            </a:r>
            <a:br>
              <a:rPr lang="en-US" dirty="0"/>
            </a:br>
            <a:r>
              <a:rPr lang="en-US" dirty="0"/>
              <a:t>String(x2) + "&lt;br&gt;" +</a:t>
            </a:r>
            <a:br>
              <a:rPr lang="en-US" dirty="0"/>
            </a:br>
            <a:r>
              <a:rPr lang="en-US" dirty="0"/>
              <a:t>String(x3) + "&lt;br&gt;"    +</a:t>
            </a:r>
            <a:br>
              <a:rPr lang="en-US" dirty="0"/>
            </a:br>
            <a:r>
              <a:rPr lang="en-US" dirty="0"/>
              <a:t>String(x4) + "&lt;br&gt;" +</a:t>
            </a:r>
            <a:br>
              <a:rPr lang="en-US" dirty="0"/>
            </a:br>
            <a:r>
              <a:rPr lang="en-US" dirty="0"/>
              <a:t>String(x5);</a:t>
            </a:r>
          </a:p>
        </p:txBody>
      </p:sp>
      <p:sp>
        <p:nvSpPr>
          <p:cNvPr id="6" name="TextBox 5"/>
          <p:cNvSpPr txBox="1"/>
          <p:nvPr/>
        </p:nvSpPr>
        <p:spPr>
          <a:xfrm>
            <a:off x="3581400" y="4409090"/>
            <a:ext cx="2743200" cy="2031325"/>
          </a:xfrm>
          <a:prstGeom prst="rect">
            <a:avLst/>
          </a:prstGeom>
        </p:spPr>
        <p:txBody>
          <a:bodyPr rtlCol="0">
            <a:spAutoFit/>
          </a:bodyPr>
          <a:lstStyle/>
          <a:p>
            <a:r>
              <a:rPr lang="en-US" dirty="0"/>
              <a:t>false</a:t>
            </a:r>
            <a:br>
              <a:rPr lang="en-US" dirty="0"/>
            </a:br>
            <a:r>
              <a:rPr lang="en-US" dirty="0"/>
              <a:t>true</a:t>
            </a:r>
            <a:br>
              <a:rPr lang="en-US" dirty="0"/>
            </a:br>
            <a:r>
              <a:rPr lang="en-US" dirty="0"/>
              <a:t>Mon Oct 26 2015 17:44:22 GMT-0500 (Central Daylight Time)</a:t>
            </a:r>
            <a:br>
              <a:rPr lang="en-US" dirty="0"/>
            </a:br>
            <a:r>
              <a:rPr lang="en-US" dirty="0"/>
              <a:t>12345</a:t>
            </a:r>
            <a:br>
              <a:rPr lang="en-US" dirty="0"/>
            </a:br>
            <a:r>
              <a:rPr lang="en-US" dirty="0"/>
              <a:t>12345</a:t>
            </a:r>
          </a:p>
        </p:txBody>
      </p:sp>
      <p:sp>
        <p:nvSpPr>
          <p:cNvPr id="7" name="Left Arrow 6"/>
          <p:cNvSpPr/>
          <p:nvPr/>
        </p:nvSpPr>
        <p:spPr>
          <a:xfrm>
            <a:off x="6276830" y="5472684"/>
            <a:ext cx="978408" cy="484632"/>
          </a:xfrm>
          <a:prstGeom prst="leftArrow">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900838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Pre-test loops</a:t>
            </a:r>
            <a:endParaRPr lang="en-US" dirty="0"/>
          </a:p>
        </p:txBody>
      </p:sp>
      <p:sp>
        <p:nvSpPr>
          <p:cNvPr id="3" name="Text Placeholder 2"/>
          <p:cNvSpPr>
            <a:spLocks noGrp="1"/>
          </p:cNvSpPr>
          <p:nvPr>
            <p:ph type="body" sz="quarter" idx="10"/>
          </p:nvPr>
        </p:nvSpPr>
        <p:spPr/>
        <p:txBody>
          <a:bodyPr/>
          <a:lstStyle/>
          <a:p>
            <a:pPr lvl="1"/>
            <a:r>
              <a:rPr lang="en-US" sz="3200" dirty="0"/>
              <a:t>Pre-Test Loops</a:t>
            </a:r>
            <a:br>
              <a:rPr lang="en-US" sz="3200" dirty="0"/>
            </a:br>
            <a:r>
              <a:rPr lang="en-US" sz="2000" dirty="0"/>
              <a:t>while (continueCondition) {</a:t>
            </a:r>
            <a:br>
              <a:rPr lang="en-US" sz="2000" dirty="0"/>
            </a:br>
            <a:r>
              <a:rPr lang="en-US" sz="2000" dirty="0"/>
              <a:t>	</a:t>
            </a:r>
            <a:r>
              <a:rPr lang="en-US" sz="2000" i="1" dirty="0"/>
              <a:t>loop statements;</a:t>
            </a:r>
            <a:r>
              <a:rPr lang="en-US" sz="2000" dirty="0"/>
              <a:t/>
            </a:r>
            <a:br>
              <a:rPr lang="en-US" sz="2000" dirty="0"/>
            </a:br>
            <a:r>
              <a:rPr lang="en-US" sz="2000" dirty="0"/>
              <a:t>}//end while</a:t>
            </a:r>
            <a:endParaRPr lang="en-US" sz="3200" dirty="0"/>
          </a:p>
          <a:p>
            <a:pPr lvl="2"/>
            <a:r>
              <a:rPr lang="en-US" sz="1800" dirty="0"/>
              <a:t>Condition in ( )</a:t>
            </a:r>
          </a:p>
          <a:p>
            <a:pPr lvl="2"/>
            <a:r>
              <a:rPr lang="en-US" sz="1800" dirty="0"/>
              <a:t>Loop continues as long as condition is true</a:t>
            </a:r>
          </a:p>
          <a:p>
            <a:pPr lvl="1"/>
            <a:r>
              <a:rPr lang="en-US" sz="2000" dirty="0"/>
              <a:t>Example</a:t>
            </a:r>
          </a:p>
          <a:p>
            <a:r>
              <a:rPr lang="en-US" sz="2400" dirty="0"/>
              <a:t>response = confirm("Enter another value?”);</a:t>
            </a:r>
            <a:endParaRPr lang="en-US" sz="3600" dirty="0"/>
          </a:p>
          <a:p>
            <a:pPr lvl="0"/>
            <a:r>
              <a:rPr lang="en-US" sz="2400" dirty="0"/>
              <a:t>while (response) {</a:t>
            </a:r>
            <a:br>
              <a:rPr lang="en-US" sz="2400" dirty="0"/>
            </a:br>
            <a:r>
              <a:rPr lang="en-US" sz="2400" dirty="0"/>
              <a:t>	</a:t>
            </a:r>
            <a:r>
              <a:rPr lang="en-US" sz="2400" i="1" dirty="0"/>
              <a:t>loop statements;</a:t>
            </a:r>
            <a:endParaRPr lang="en-US" sz="4000" b="1" dirty="0"/>
          </a:p>
          <a:p>
            <a:r>
              <a:rPr lang="en-US" sz="2400" dirty="0"/>
              <a:t>	response = confirm("Enter another value?”);</a:t>
            </a:r>
            <a:br>
              <a:rPr lang="en-US" sz="2400" dirty="0"/>
            </a:br>
            <a:r>
              <a:rPr lang="en-US" sz="2400" dirty="0"/>
              <a:t>}//end while</a:t>
            </a:r>
          </a:p>
        </p:txBody>
      </p:sp>
    </p:spTree>
    <p:extLst>
      <p:ext uri="{BB962C8B-B14F-4D97-AF65-F5344CB8AC3E}">
        <p14:creationId xmlns:p14="http://schemas.microsoft.com/office/powerpoint/2010/main" val="33065584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a:t>
            </a:r>
            <a:endParaRPr lang="en-US" dirty="0"/>
          </a:p>
        </p:txBody>
      </p:sp>
      <p:sp>
        <p:nvSpPr>
          <p:cNvPr id="3" name="Text Placeholder 2"/>
          <p:cNvSpPr>
            <a:spLocks noGrp="1"/>
          </p:cNvSpPr>
          <p:nvPr>
            <p:ph type="body" sz="quarter" idx="10"/>
          </p:nvPr>
        </p:nvSpPr>
        <p:spPr/>
        <p:txBody>
          <a:bodyPr/>
          <a:lstStyle/>
          <a:p>
            <a:r>
              <a:rPr lang="en-US" sz="2400" dirty="0">
                <a:solidFill>
                  <a:srgbClr val="7030A0"/>
                </a:solidFill>
              </a:rPr>
              <a:t>Use a post-test loop to validate a </a:t>
            </a:r>
            <a:r>
              <a:rPr lang="en-US" sz="2400" i="1" dirty="0">
                <a:solidFill>
                  <a:srgbClr val="7030A0"/>
                </a:solidFill>
              </a:rPr>
              <a:t>prompt</a:t>
            </a:r>
            <a:r>
              <a:rPr lang="en-US" sz="2400" dirty="0">
                <a:solidFill>
                  <a:srgbClr val="7030A0"/>
                </a:solidFill>
              </a:rPr>
              <a:t> entry as a number.  Handle empty string and Cancel (null)</a:t>
            </a:r>
          </a:p>
          <a:p>
            <a:r>
              <a:rPr lang="en-US" sz="2400" dirty="0">
                <a:solidFill>
                  <a:srgbClr val="7030A0"/>
                </a:solidFill>
              </a:rPr>
              <a:t> </a:t>
            </a:r>
          </a:p>
          <a:p>
            <a:r>
              <a:rPr lang="en-US" sz="2400" dirty="0">
                <a:solidFill>
                  <a:srgbClr val="7030A0"/>
                </a:solidFill>
              </a:rPr>
              <a:t>Use loop to display the results of isNaN and parseInt for each input.</a:t>
            </a:r>
          </a:p>
          <a:p>
            <a:r>
              <a:rPr lang="en-US" sz="2400" dirty="0">
                <a:solidFill>
                  <a:srgbClr val="7030A0"/>
                </a:solidFill>
              </a:rPr>
              <a:t> </a:t>
            </a:r>
          </a:p>
          <a:p>
            <a:r>
              <a:rPr lang="en-US" sz="2400" dirty="0">
                <a:solidFill>
                  <a:srgbClr val="7030A0"/>
                </a:solidFill>
              </a:rPr>
              <a:t>In evalForm onSubmit, check to see if name contains a number (alert)</a:t>
            </a:r>
          </a:p>
          <a:p>
            <a:r>
              <a:rPr lang="en-US" sz="2400" dirty="0">
                <a:solidFill>
                  <a:srgbClr val="7030A0"/>
                </a:solidFill>
              </a:rPr>
              <a:t>Use a pre-test loop (with priming prompt). Change the prompt inside the loop to include an error message.</a:t>
            </a:r>
          </a:p>
        </p:txBody>
      </p:sp>
    </p:spTree>
    <p:extLst>
      <p:ext uri="{BB962C8B-B14F-4D97-AF65-F5344CB8AC3E}">
        <p14:creationId xmlns:p14="http://schemas.microsoft.com/office/powerpoint/2010/main" val="3642095487"/>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Boolean functions</a:t>
            </a:r>
            <a:endParaRPr lang="en-US" dirty="0"/>
          </a:p>
        </p:txBody>
      </p:sp>
      <p:sp>
        <p:nvSpPr>
          <p:cNvPr id="3" name="Text Placeholder 2"/>
          <p:cNvSpPr>
            <a:spLocks noGrp="1"/>
          </p:cNvSpPr>
          <p:nvPr>
            <p:ph type="body" sz="quarter" idx="10"/>
          </p:nvPr>
        </p:nvSpPr>
        <p:spPr/>
        <p:txBody>
          <a:bodyPr/>
          <a:lstStyle/>
          <a:p>
            <a:pPr lvl="1"/>
            <a:r>
              <a:rPr lang="en-US" sz="2000" dirty="0"/>
              <a:t>These functions can be used wherever a condition is called for (decisions, loops)</a:t>
            </a:r>
          </a:p>
          <a:p>
            <a:pPr lvl="1"/>
            <a:r>
              <a:rPr lang="en-US" sz="2000" dirty="0"/>
              <a:t>isNaN(String)</a:t>
            </a:r>
          </a:p>
          <a:p>
            <a:pPr lvl="2"/>
            <a:r>
              <a:rPr lang="en-US" sz="1800" i="1" dirty="0"/>
              <a:t>is Not a Number</a:t>
            </a:r>
            <a:endParaRPr lang="en-US" sz="1800" dirty="0"/>
          </a:p>
          <a:p>
            <a:pPr lvl="2"/>
            <a:r>
              <a:rPr lang="en-US" sz="1800" dirty="0"/>
              <a:t>Checks a parameter to see if it is a valid number</a:t>
            </a:r>
          </a:p>
          <a:p>
            <a:pPr lvl="2"/>
            <a:r>
              <a:rPr lang="en-US" sz="1800" dirty="0"/>
              <a:t>NOTE: empty string "" evaluates to false (is a number)</a:t>
            </a:r>
          </a:p>
          <a:p>
            <a:pPr lvl="3"/>
            <a:r>
              <a:rPr lang="en-US" sz="1600" dirty="0"/>
              <a:t>However, parseInt returns NaN when sent the empty string.</a:t>
            </a:r>
          </a:p>
          <a:p>
            <a:r>
              <a:rPr lang="en-US" sz="3600" dirty="0"/>
              <a:t>Example</a:t>
            </a:r>
            <a:br>
              <a:rPr lang="en-US" sz="3600" dirty="0"/>
            </a:br>
            <a:r>
              <a:rPr lang="en-US" sz="2400" dirty="0"/>
              <a:t>age = prompt("Please enter your age:");</a:t>
            </a:r>
            <a:br>
              <a:rPr lang="en-US" sz="2400" dirty="0"/>
            </a:br>
            <a:r>
              <a:rPr lang="en-US" sz="2400" dirty="0"/>
              <a:t>if(isNaN(age)) {</a:t>
            </a:r>
            <a:br>
              <a:rPr lang="en-US" sz="2400" dirty="0"/>
            </a:br>
            <a:r>
              <a:rPr lang="en-US" sz="2400" dirty="0"/>
              <a:t>	alert("That's not a valid number.");</a:t>
            </a:r>
            <a:br>
              <a:rPr lang="en-US" sz="2400" dirty="0"/>
            </a:br>
            <a:r>
              <a:rPr lang="en-US" sz="2400" dirty="0"/>
              <a:t>}//end if</a:t>
            </a:r>
            <a:r>
              <a:rPr lang="en-US" dirty="0"/>
              <a:t/>
            </a:r>
            <a:br>
              <a:rPr lang="en-US" dirty="0"/>
            </a:br>
            <a:endParaRPr lang="en-US" dirty="0"/>
          </a:p>
        </p:txBody>
      </p:sp>
    </p:spTree>
    <p:extLst>
      <p:ext uri="{BB962C8B-B14F-4D97-AF65-F5344CB8AC3E}">
        <p14:creationId xmlns:p14="http://schemas.microsoft.com/office/powerpoint/2010/main" val="156619768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0"/>
          </p:nvPr>
        </p:nvSpPr>
        <p:spPr/>
        <p:txBody>
          <a:bodyPr/>
          <a:lstStyle/>
          <a:p>
            <a:r>
              <a:rPr lang="en-US" dirty="0"/>
              <a:t>See Murach pages 276-7 for more bizarre, </a:t>
            </a:r>
            <a:r>
              <a:rPr lang="en-US" i="1" dirty="0"/>
              <a:t>special value</a:t>
            </a:r>
            <a:r>
              <a:rPr lang="en-US" dirty="0"/>
              <a:t> comparisons.</a:t>
            </a:r>
            <a:br>
              <a:rPr lang="en-US" dirty="0"/>
            </a:br>
            <a:endParaRPr lang="en-US" dirty="0"/>
          </a:p>
        </p:txBody>
      </p:sp>
    </p:spTree>
    <p:extLst>
      <p:ext uri="{BB962C8B-B14F-4D97-AF65-F5344CB8AC3E}">
        <p14:creationId xmlns:p14="http://schemas.microsoft.com/office/powerpoint/2010/main" val="4094745604"/>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0"/>
          </p:nvPr>
        </p:nvSpPr>
        <p:spPr/>
        <p:txBody>
          <a:bodyPr/>
          <a:lstStyle/>
          <a:p>
            <a:pPr lvl="1"/>
            <a:r>
              <a:rPr lang="en-US" sz="2000" dirty="0"/>
              <a:t>isDate(String)</a:t>
            </a:r>
          </a:p>
          <a:p>
            <a:pPr lvl="2"/>
            <a:r>
              <a:rPr lang="en-US" sz="1800" b="1" dirty="0"/>
              <a:t>There is no isDate function built in to JavaScript </a:t>
            </a:r>
            <a:endParaRPr lang="en-US" sz="1800" dirty="0"/>
          </a:p>
          <a:p>
            <a:pPr lvl="2"/>
            <a:r>
              <a:rPr lang="en-US" sz="1800" dirty="0"/>
              <a:t>Here is a simple function that does the job</a:t>
            </a:r>
            <a:br>
              <a:rPr lang="en-US" sz="1800" dirty="0"/>
            </a:br>
            <a:endParaRPr lang="en-US" sz="1800" dirty="0"/>
          </a:p>
          <a:p>
            <a:r>
              <a:rPr lang="en-US" sz="2400" dirty="0"/>
              <a:t>function isDate(strDate) {</a:t>
            </a:r>
            <a:endParaRPr lang="en-US" sz="3600" dirty="0"/>
          </a:p>
          <a:p>
            <a:r>
              <a:rPr lang="en-US" sz="2400" dirty="0"/>
              <a:t>aDate = new Date(strDate)  //Try to convert to Date class</a:t>
            </a:r>
            <a:endParaRPr lang="en-US" sz="3600" dirty="0"/>
          </a:p>
          <a:p>
            <a:r>
              <a:rPr lang="en-US" sz="2400" dirty="0"/>
              <a:t> </a:t>
            </a:r>
            <a:endParaRPr lang="en-US" sz="3600" dirty="0"/>
          </a:p>
          <a:p>
            <a:r>
              <a:rPr lang="en-US" sz="2400" dirty="0"/>
              <a:t>return aDate!="NaN" &amp;&amp; aDate!="Invalid Date"; //Return T or F</a:t>
            </a:r>
            <a:endParaRPr lang="en-US" sz="3600" dirty="0"/>
          </a:p>
          <a:p>
            <a:r>
              <a:rPr lang="en-US" sz="2400" dirty="0"/>
              <a:t>			//Errors that may occur</a:t>
            </a:r>
            <a:endParaRPr lang="en-US" sz="3600" dirty="0"/>
          </a:p>
          <a:p>
            <a:r>
              <a:rPr lang="en-US" sz="2400" dirty="0"/>
              <a:t>}//end isDate</a:t>
            </a:r>
            <a:endParaRPr lang="en-US" sz="3600" dirty="0"/>
          </a:p>
          <a:p>
            <a:endParaRPr lang="en-US" dirty="0"/>
          </a:p>
        </p:txBody>
      </p:sp>
    </p:spTree>
    <p:extLst>
      <p:ext uri="{BB962C8B-B14F-4D97-AF65-F5344CB8AC3E}">
        <p14:creationId xmlns:p14="http://schemas.microsoft.com/office/powerpoint/2010/main" val="377209962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0"/>
          </p:nvPr>
        </p:nvSpPr>
        <p:spPr/>
        <p:txBody>
          <a:bodyPr/>
          <a:lstStyle/>
          <a:p>
            <a:pPr lvl="2"/>
            <a:r>
              <a:rPr lang="en-US" dirty="0"/>
              <a:t>Note the Date constructor returns one of two </a:t>
            </a:r>
            <a:r>
              <a:rPr lang="en-US" b="1" dirty="0"/>
              <a:t>Strings</a:t>
            </a:r>
            <a:r>
              <a:rPr lang="en-US" dirty="0"/>
              <a:t> if it is given an input it cannot convert to a date (parse):  </a:t>
            </a:r>
            <a:r>
              <a:rPr lang="en-US" i="1" dirty="0"/>
              <a:t>NaN</a:t>
            </a:r>
            <a:r>
              <a:rPr lang="en-US" dirty="0"/>
              <a:t> or </a:t>
            </a:r>
            <a:r>
              <a:rPr lang="en-US" i="1" dirty="0"/>
              <a:t>Invalid Date</a:t>
            </a:r>
            <a:endParaRPr lang="en-US" dirty="0"/>
          </a:p>
          <a:p>
            <a:pPr lvl="3"/>
            <a:r>
              <a:rPr lang="en-US" dirty="0"/>
              <a:t>Unlike parseInt, </a:t>
            </a:r>
            <a:r>
              <a:rPr lang="en-US" i="1" dirty="0"/>
              <a:t>NaN</a:t>
            </a:r>
            <a:r>
              <a:rPr lang="en-US" dirty="0"/>
              <a:t> here </a:t>
            </a:r>
            <a:r>
              <a:rPr lang="en-US" b="1" dirty="0"/>
              <a:t>is a String</a:t>
            </a:r>
            <a:r>
              <a:rPr lang="en-US" dirty="0"/>
              <a:t> and can be used in a </a:t>
            </a:r>
            <a:r>
              <a:rPr lang="en-US" dirty="0" smtClean="0"/>
              <a:t>comparison </a:t>
            </a:r>
            <a:endParaRPr lang="en-US" dirty="0"/>
          </a:p>
          <a:p>
            <a:pPr lvl="2"/>
            <a:r>
              <a:rPr lang="en-US" dirty="0"/>
              <a:t>Another note: the constructor doesn’t like dates with dashes (2011-10-24  or 10-24-2011)</a:t>
            </a:r>
          </a:p>
          <a:p>
            <a:pPr lvl="3"/>
            <a:r>
              <a:rPr lang="en-US" dirty="0"/>
              <a:t>Replace with /</a:t>
            </a:r>
          </a:p>
          <a:p>
            <a:pPr lvl="3"/>
            <a:r>
              <a:rPr lang="en-US" dirty="0"/>
              <a:t>strDate = strDate.replace(/-/g,"/");</a:t>
            </a:r>
            <a:endParaRPr lang="en-US" sz="3200" dirty="0"/>
          </a:p>
          <a:p>
            <a:pPr lvl="3"/>
            <a:r>
              <a:rPr lang="en-US" dirty="0"/>
              <a:t>Uses regular expression to replace all dashes with slashes</a:t>
            </a:r>
          </a:p>
          <a:p>
            <a:endParaRPr lang="en-US" dirty="0"/>
          </a:p>
        </p:txBody>
      </p:sp>
    </p:spTree>
    <p:extLst>
      <p:ext uri="{BB962C8B-B14F-4D97-AF65-F5344CB8AC3E}">
        <p14:creationId xmlns:p14="http://schemas.microsoft.com/office/powerpoint/2010/main" val="179298830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0"/>
          </p:nvPr>
        </p:nvSpPr>
        <p:spPr/>
        <p:txBody>
          <a:bodyPr/>
          <a:lstStyle/>
          <a:p>
            <a:r>
              <a:rPr lang="en-US" dirty="0">
                <a:solidFill>
                  <a:srgbClr val="7030A0"/>
                </a:solidFill>
              </a:rPr>
              <a:t>In eval Form check to see if name contains a valid date.</a:t>
            </a:r>
          </a:p>
        </p:txBody>
      </p:sp>
    </p:spTree>
    <p:extLst>
      <p:ext uri="{BB962C8B-B14F-4D97-AF65-F5344CB8AC3E}">
        <p14:creationId xmlns:p14="http://schemas.microsoft.com/office/powerpoint/2010/main" val="2902054713"/>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363777676"/>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39921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string methods</a:t>
            </a:r>
          </a:p>
        </p:txBody>
      </p:sp>
      <p:sp>
        <p:nvSpPr>
          <p:cNvPr id="3" name="Text Placeholder 2"/>
          <p:cNvSpPr>
            <a:spLocks noGrp="1"/>
          </p:cNvSpPr>
          <p:nvPr>
            <p:ph type="body" sz="quarter" idx="10"/>
          </p:nvPr>
        </p:nvSpPr>
        <p:spPr/>
        <p:txBody>
          <a:bodyPr anchor="t"/>
          <a:lstStyle/>
          <a:p>
            <a:r>
              <a:rPr lang="en-US" dirty="0"/>
              <a:t>charAt</a:t>
            </a:r>
          </a:p>
          <a:p>
            <a:r>
              <a:rPr lang="en-US" dirty="0"/>
              <a:t>concat</a:t>
            </a:r>
          </a:p>
          <a:p>
            <a:r>
              <a:rPr lang="en-US" dirty="0"/>
              <a:t>indexOf</a:t>
            </a:r>
          </a:p>
          <a:p>
            <a:r>
              <a:rPr lang="en-US" dirty="0"/>
              <a:t>lastIndexOf</a:t>
            </a:r>
          </a:p>
          <a:p>
            <a:r>
              <a:rPr lang="en-US" dirty="0"/>
              <a:t>replace</a:t>
            </a:r>
          </a:p>
          <a:p>
            <a:r>
              <a:rPr lang="en-US" dirty="0"/>
              <a:t>search</a:t>
            </a:r>
          </a:p>
          <a:p>
            <a:r>
              <a:rPr lang="en-US" dirty="0"/>
              <a:t>substring</a:t>
            </a:r>
          </a:p>
          <a:p>
            <a:r>
              <a:rPr lang="en-US" dirty="0"/>
              <a:t>toUpperCase</a:t>
            </a:r>
          </a:p>
        </p:txBody>
      </p:sp>
    </p:spTree>
    <p:extLst>
      <p:ext uri="{BB962C8B-B14F-4D97-AF65-F5344CB8AC3E}">
        <p14:creationId xmlns:p14="http://schemas.microsoft.com/office/powerpoint/2010/main" val="1785217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booleans</a:t>
            </a:r>
          </a:p>
        </p:txBody>
      </p:sp>
      <p:sp>
        <p:nvSpPr>
          <p:cNvPr id="3" name="Text Placeholder 2"/>
          <p:cNvSpPr>
            <a:spLocks noGrp="1"/>
          </p:cNvSpPr>
          <p:nvPr>
            <p:ph type="body" sz="quarter" idx="10"/>
          </p:nvPr>
        </p:nvSpPr>
        <p:spPr/>
        <p:txBody>
          <a:bodyPr anchor="t"/>
          <a:lstStyle/>
          <a:p>
            <a:r>
              <a:rPr lang="en-US" dirty="0"/>
              <a:t>true</a:t>
            </a:r>
          </a:p>
          <a:p>
            <a:r>
              <a:rPr lang="en-US" dirty="0"/>
              <a:t>false</a:t>
            </a:r>
          </a:p>
          <a:p>
            <a:endParaRPr lang="en-US" dirty="0"/>
          </a:p>
          <a:p>
            <a:r>
              <a:rPr lang="en-US" dirty="0"/>
              <a:t>function</a:t>
            </a:r>
          </a:p>
          <a:p>
            <a:pPr lvl="1"/>
            <a:r>
              <a:rPr lang="en-US" dirty="0"/>
              <a:t>returns true if truthy</a:t>
            </a:r>
          </a:p>
          <a:p>
            <a:pPr lvl="1"/>
            <a:r>
              <a:rPr lang="en-US" dirty="0"/>
              <a:t>returns false if falsy</a:t>
            </a:r>
          </a:p>
          <a:p>
            <a:pPr lvl="1"/>
            <a:r>
              <a:rPr lang="en-US" dirty="0"/>
              <a:t>similar to !! prefix operator</a:t>
            </a:r>
          </a:p>
        </p:txBody>
      </p:sp>
      <p:pic>
        <p:nvPicPr>
          <p:cNvPr id="4" name="Picture 3"/>
          <p:cNvPicPr>
            <a:picLocks noChangeAspect="1"/>
          </p:cNvPicPr>
          <p:nvPr/>
        </p:nvPicPr>
        <p:blipFill>
          <a:blip r:embed="rId3"/>
          <a:stretch>
            <a:fillRect/>
          </a:stretch>
        </p:blipFill>
        <p:spPr>
          <a:xfrm>
            <a:off x="4689223" y="3028852"/>
            <a:ext cx="4098277" cy="2458035"/>
          </a:xfrm>
          <a:prstGeom prst="rect">
            <a:avLst/>
          </a:prstGeom>
        </p:spPr>
      </p:pic>
    </p:spTree>
    <p:extLst>
      <p:ext uri="{BB962C8B-B14F-4D97-AF65-F5344CB8AC3E}">
        <p14:creationId xmlns:p14="http://schemas.microsoft.com/office/powerpoint/2010/main" val="3342281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undefined</a:t>
            </a:r>
          </a:p>
        </p:txBody>
      </p:sp>
      <p:sp>
        <p:nvSpPr>
          <p:cNvPr id="3" name="Text Placeholder 2"/>
          <p:cNvSpPr>
            <a:spLocks noGrp="1"/>
          </p:cNvSpPr>
          <p:nvPr>
            <p:ph type="body" sz="quarter" idx="10"/>
          </p:nvPr>
        </p:nvSpPr>
        <p:spPr>
          <a:xfrm>
            <a:off x="228600" y="2209800"/>
            <a:ext cx="5979782" cy="4419600"/>
          </a:xfrm>
        </p:spPr>
        <p:txBody>
          <a:bodyPr anchor="t"/>
          <a:lstStyle/>
          <a:p>
            <a:r>
              <a:rPr lang="en-US" dirty="0"/>
              <a:t>a value that isn't even that</a:t>
            </a:r>
          </a:p>
          <a:p>
            <a:r>
              <a:rPr lang="en-US" dirty="0"/>
              <a:t>the default value for variables and parameters</a:t>
            </a:r>
          </a:p>
          <a:p>
            <a:r>
              <a:rPr lang="en-US" dirty="0"/>
              <a:t>the value of missing members in objects</a:t>
            </a:r>
          </a:p>
          <a:p>
            <a:pPr lvl="1"/>
            <a:r>
              <a:rPr lang="en-US" dirty="0"/>
              <a:t>variables that are not initialized</a:t>
            </a:r>
          </a:p>
          <a:p>
            <a:r>
              <a:rPr lang="en-US" dirty="0"/>
              <a:t>can be defined with a value of undefined</a:t>
            </a:r>
          </a:p>
        </p:txBody>
      </p:sp>
      <p:pic>
        <p:nvPicPr>
          <p:cNvPr id="4" name="Picture 3" descr="Image"/>
          <p:cNvPicPr>
            <a:picLocks noChangeAspect="1"/>
          </p:cNvPicPr>
          <p:nvPr/>
        </p:nvPicPr>
        <p:blipFill>
          <a:blip r:embed="rId3"/>
          <a:stretch>
            <a:fillRect/>
          </a:stretch>
        </p:blipFill>
        <p:spPr>
          <a:xfrm rot="900000">
            <a:off x="6135750" y="4868107"/>
            <a:ext cx="2743200" cy="470452"/>
          </a:xfrm>
          <a:prstGeom prst="rect">
            <a:avLst/>
          </a:prstGeom>
        </p:spPr>
      </p:pic>
    </p:spTree>
    <p:extLst>
      <p:ext uri="{BB962C8B-B14F-4D97-AF65-F5344CB8AC3E}">
        <p14:creationId xmlns:p14="http://schemas.microsoft.com/office/powerpoint/2010/main" val="2104724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falsy values</a:t>
            </a:r>
          </a:p>
        </p:txBody>
      </p:sp>
      <p:sp>
        <p:nvSpPr>
          <p:cNvPr id="3" name="Text Placeholder 2"/>
          <p:cNvSpPr>
            <a:spLocks noGrp="1"/>
          </p:cNvSpPr>
          <p:nvPr>
            <p:ph type="body" sz="quarter" idx="10"/>
          </p:nvPr>
        </p:nvSpPr>
        <p:spPr/>
        <p:txBody>
          <a:bodyPr anchor="t"/>
          <a:lstStyle/>
          <a:p>
            <a:r>
              <a:rPr lang="en-US" sz="2800" dirty="0"/>
              <a:t>false</a:t>
            </a:r>
          </a:p>
          <a:p>
            <a:r>
              <a:rPr lang="en-US" sz="2800" dirty="0"/>
              <a:t>null</a:t>
            </a:r>
          </a:p>
          <a:p>
            <a:r>
              <a:rPr lang="en-US" sz="2800" dirty="0"/>
              <a:t>undefined</a:t>
            </a:r>
          </a:p>
          <a:p>
            <a:r>
              <a:rPr lang="en-US" sz="2800" dirty="0"/>
              <a:t>""  (empty string)</a:t>
            </a:r>
          </a:p>
          <a:p>
            <a:r>
              <a:rPr lang="en-US" sz="2800" dirty="0"/>
              <a:t>0</a:t>
            </a:r>
          </a:p>
          <a:p>
            <a:r>
              <a:rPr lang="en-US" sz="2800" dirty="0"/>
              <a:t>NaN</a:t>
            </a:r>
          </a:p>
          <a:p>
            <a:r>
              <a:rPr lang="en-US" sz="2800" dirty="0"/>
              <a:t>all other values (including all objects) are truthy</a:t>
            </a:r>
          </a:p>
          <a:p>
            <a:r>
              <a:rPr lang="en-US" sz="2800" dirty="0"/>
              <a:t>beware of....</a:t>
            </a:r>
          </a:p>
          <a:p>
            <a:pPr lvl="1"/>
            <a:r>
              <a:rPr lang="en-US" sz="2400" dirty="0"/>
              <a:t>"0" string and "false" string which are truthy </a:t>
            </a:r>
          </a:p>
        </p:txBody>
      </p:sp>
      <p:pic>
        <p:nvPicPr>
          <p:cNvPr id="4" name="Picture 3"/>
          <p:cNvPicPr>
            <a:picLocks noChangeAspect="1"/>
          </p:cNvPicPr>
          <p:nvPr/>
        </p:nvPicPr>
        <p:blipFill>
          <a:blip r:embed="rId3"/>
          <a:stretch>
            <a:fillRect/>
          </a:stretch>
        </p:blipFill>
        <p:spPr>
          <a:xfrm>
            <a:off x="5866389" y="2787636"/>
            <a:ext cx="2114550" cy="2162175"/>
          </a:xfrm>
          <a:prstGeom prst="rect">
            <a:avLst/>
          </a:prstGeom>
        </p:spPr>
      </p:pic>
    </p:spTree>
    <p:extLst>
      <p:ext uri="{BB962C8B-B14F-4D97-AF65-F5344CB8AC3E}">
        <p14:creationId xmlns:p14="http://schemas.microsoft.com/office/powerpoint/2010/main" val="775369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sensitivity</a:t>
            </a:r>
          </a:p>
        </p:txBody>
      </p:sp>
      <p:sp>
        <p:nvSpPr>
          <p:cNvPr id="3" name="Text Placeholder 2"/>
          <p:cNvSpPr>
            <a:spLocks noGrp="1"/>
          </p:cNvSpPr>
          <p:nvPr>
            <p:ph type="body" sz="quarter" idx="10"/>
          </p:nvPr>
        </p:nvSpPr>
        <p:spPr>
          <a:xfrm>
            <a:off x="228600" y="2209800"/>
            <a:ext cx="5810598" cy="4419600"/>
          </a:xfrm>
        </p:spPr>
        <p:txBody>
          <a:bodyPr anchor="t"/>
          <a:lstStyle/>
          <a:p>
            <a:r>
              <a:rPr lang="en-US" dirty="0"/>
              <a:t>case sensitive</a:t>
            </a:r>
          </a:p>
          <a:p>
            <a:r>
              <a:rPr lang="en-US" dirty="0"/>
              <a:t>all keywords are lower case</a:t>
            </a:r>
          </a:p>
          <a:p>
            <a:endParaRPr lang="en-US" dirty="0"/>
          </a:p>
          <a:p>
            <a:endParaRPr lang="en-US" dirty="0"/>
          </a:p>
          <a:p>
            <a:r>
              <a:rPr lang="en-US" dirty="0"/>
              <a:t>everything else in the language is objects</a:t>
            </a:r>
          </a:p>
        </p:txBody>
      </p:sp>
      <p:pic>
        <p:nvPicPr>
          <p:cNvPr id="4" name="Picture 3"/>
          <p:cNvPicPr>
            <a:picLocks noChangeAspect="1"/>
          </p:cNvPicPr>
          <p:nvPr/>
        </p:nvPicPr>
        <p:blipFill>
          <a:blip r:embed="rId3"/>
          <a:srcRect l="2891" t="6845" r="4491" b="3291"/>
          <a:stretch>
            <a:fillRect/>
          </a:stretch>
        </p:blipFill>
        <p:spPr>
          <a:xfrm>
            <a:off x="5772150" y="2452688"/>
            <a:ext cx="3377463" cy="3381928"/>
          </a:xfrm>
          <a:prstGeom prst="rect">
            <a:avLst/>
          </a:prstGeom>
        </p:spPr>
      </p:pic>
    </p:spTree>
    <p:extLst>
      <p:ext uri="{BB962C8B-B14F-4D97-AF65-F5344CB8AC3E}">
        <p14:creationId xmlns:p14="http://schemas.microsoft.com/office/powerpoint/2010/main" val="2309528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objects</a:t>
            </a:r>
          </a:p>
        </p:txBody>
      </p:sp>
      <p:sp>
        <p:nvSpPr>
          <p:cNvPr id="3" name="Text Placeholder 2"/>
          <p:cNvSpPr>
            <a:spLocks noGrp="1"/>
          </p:cNvSpPr>
          <p:nvPr>
            <p:ph type="body" sz="quarter" idx="10"/>
          </p:nvPr>
        </p:nvSpPr>
        <p:spPr>
          <a:xfrm>
            <a:off x="228600" y="2209800"/>
            <a:ext cx="6090023" cy="4419600"/>
          </a:xfrm>
        </p:spPr>
        <p:txBody>
          <a:bodyPr anchor="t"/>
          <a:lstStyle/>
          <a:p>
            <a:r>
              <a:rPr lang="en-US" sz="2800" dirty="0"/>
              <a:t>unification of object and hashtable</a:t>
            </a:r>
          </a:p>
          <a:p>
            <a:r>
              <a:rPr lang="en-US" sz="2800" dirty="0"/>
              <a:t>new Object() produces an empty container of name/value pairs</a:t>
            </a:r>
          </a:p>
          <a:p>
            <a:r>
              <a:rPr lang="en-US" sz="2800" dirty="0"/>
              <a:t>a name can be any string, a value can be any value except undefined</a:t>
            </a:r>
          </a:p>
          <a:p>
            <a:r>
              <a:rPr lang="en-US" sz="2800" dirty="0"/>
              <a:t>members can be accessed with dot notation or subscript notation</a:t>
            </a:r>
          </a:p>
          <a:p>
            <a:r>
              <a:rPr lang="en-US" sz="2800" dirty="0"/>
              <a:t>no hash nature is visible (no hash codes or rehash methods)</a:t>
            </a:r>
          </a:p>
        </p:txBody>
      </p:sp>
      <p:pic>
        <p:nvPicPr>
          <p:cNvPr id="6" name="Picture 5"/>
          <p:cNvPicPr>
            <a:picLocks noChangeAspect="1"/>
          </p:cNvPicPr>
          <p:nvPr/>
        </p:nvPicPr>
        <p:blipFill>
          <a:blip r:embed="rId3"/>
          <a:stretch>
            <a:fillRect/>
          </a:stretch>
        </p:blipFill>
        <p:spPr>
          <a:xfrm>
            <a:off x="6355690" y="2527576"/>
            <a:ext cx="2743200" cy="2631558"/>
          </a:xfrm>
          <a:prstGeom prst="rect">
            <a:avLst/>
          </a:prstGeom>
        </p:spPr>
      </p:pic>
    </p:spTree>
    <p:extLst>
      <p:ext uri="{BB962C8B-B14F-4D97-AF65-F5344CB8AC3E}">
        <p14:creationId xmlns:p14="http://schemas.microsoft.com/office/powerpoint/2010/main" val="1968812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loosely </a:t>
            </a:r>
            <a:r>
              <a:rPr lang="en-US" dirty="0"/>
              <a:t>typed</a:t>
            </a:r>
          </a:p>
        </p:txBody>
      </p:sp>
      <p:sp>
        <p:nvSpPr>
          <p:cNvPr id="3" name="Text Placeholder 2"/>
          <p:cNvSpPr>
            <a:spLocks noGrp="1"/>
          </p:cNvSpPr>
          <p:nvPr>
            <p:ph type="body" sz="quarter" idx="10"/>
          </p:nvPr>
        </p:nvSpPr>
        <p:spPr/>
        <p:txBody>
          <a:bodyPr anchor="t"/>
          <a:lstStyle/>
          <a:p>
            <a:r>
              <a:rPr lang="en-US" dirty="0"/>
              <a:t>any of these types can be stored in a variable, or passed as a parameter to any function</a:t>
            </a:r>
          </a:p>
          <a:p>
            <a:endParaRPr lang="en-US" dirty="0"/>
          </a:p>
          <a:p>
            <a:r>
              <a:rPr lang="en-US" dirty="0"/>
              <a:t>the language is not "untyped"</a:t>
            </a:r>
          </a:p>
          <a:p>
            <a:r>
              <a:rPr lang="en-US" dirty="0"/>
              <a:t> </a:t>
            </a:r>
          </a:p>
        </p:txBody>
      </p:sp>
    </p:spTree>
    <p:extLst>
      <p:ext uri="{BB962C8B-B14F-4D97-AF65-F5344CB8AC3E}">
        <p14:creationId xmlns:p14="http://schemas.microsoft.com/office/powerpoint/2010/main" val="862693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p>
        </p:txBody>
      </p:sp>
      <p:sp>
        <p:nvSpPr>
          <p:cNvPr id="3" name="Text Placeholder 2"/>
          <p:cNvSpPr>
            <a:spLocks noGrp="1"/>
          </p:cNvSpPr>
          <p:nvPr>
            <p:ph type="body" sz="quarter" idx="10"/>
          </p:nvPr>
        </p:nvSpPr>
        <p:spPr/>
        <p:txBody>
          <a:bodyPr anchor="t"/>
          <a:lstStyle/>
          <a:p>
            <a:r>
              <a:rPr lang="en-US" dirty="0"/>
              <a:t>JavaScript is syntactically  C family language</a:t>
            </a:r>
          </a:p>
          <a:p>
            <a:pPr lvl="1"/>
            <a:r>
              <a:rPr lang="en-US" dirty="0"/>
              <a:t>many similarities to C#</a:t>
            </a:r>
          </a:p>
          <a:p>
            <a:r>
              <a:rPr lang="en-US" dirty="0"/>
              <a:t>it differs from C mainly in it's type system</a:t>
            </a:r>
          </a:p>
          <a:p>
            <a:pPr lvl="1"/>
            <a:r>
              <a:rPr lang="en-US" dirty="0"/>
              <a:t>allows functions to be values</a:t>
            </a:r>
          </a:p>
          <a:p>
            <a:endParaRPr lang="en-US" dirty="0"/>
          </a:p>
        </p:txBody>
      </p:sp>
    </p:spTree>
    <p:extLst>
      <p:ext uri="{BB962C8B-B14F-4D97-AF65-F5344CB8AC3E}">
        <p14:creationId xmlns:p14="http://schemas.microsoft.com/office/powerpoint/2010/main" val="1741471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identifiers</a:t>
            </a:r>
          </a:p>
        </p:txBody>
      </p:sp>
      <p:sp>
        <p:nvSpPr>
          <p:cNvPr id="3" name="Text Placeholder 2"/>
          <p:cNvSpPr>
            <a:spLocks noGrp="1"/>
          </p:cNvSpPr>
          <p:nvPr>
            <p:ph type="body" sz="quarter" idx="10"/>
          </p:nvPr>
        </p:nvSpPr>
        <p:spPr/>
        <p:txBody>
          <a:bodyPr anchor="t"/>
          <a:lstStyle/>
          <a:p>
            <a:r>
              <a:rPr lang="en-US" sz="2800" dirty="0"/>
              <a:t>starts with a letter or _ or $</a:t>
            </a:r>
          </a:p>
          <a:p>
            <a:r>
              <a:rPr lang="en-US" sz="2800" dirty="0"/>
              <a:t>followed by a </a:t>
            </a:r>
            <a:r>
              <a:rPr lang="en-US" sz="2800" dirty="0" smtClean="0"/>
              <a:t>zero </a:t>
            </a:r>
            <a:r>
              <a:rPr lang="en-US" sz="2800" dirty="0"/>
              <a:t>or more letters, digits _ or $</a:t>
            </a:r>
          </a:p>
          <a:p>
            <a:r>
              <a:rPr lang="en-US" sz="2800" dirty="0"/>
              <a:t>by convention- all variables, parameters, members, and function names start with lower case</a:t>
            </a:r>
          </a:p>
          <a:p>
            <a:pPr lvl="1"/>
            <a:r>
              <a:rPr lang="en-US" sz="2400" dirty="0"/>
              <a:t>constructors start with upper case</a:t>
            </a:r>
          </a:p>
          <a:p>
            <a:r>
              <a:rPr lang="en-US" sz="2800" dirty="0"/>
              <a:t>Initial _ should be reserved for implementations</a:t>
            </a:r>
          </a:p>
          <a:p>
            <a:r>
              <a:rPr lang="en-US" sz="2800" dirty="0"/>
              <a:t>$ should be reserved for machines</a:t>
            </a:r>
          </a:p>
          <a:p>
            <a:pPr lvl="1"/>
            <a:r>
              <a:rPr lang="en-US" sz="2400" dirty="0"/>
              <a:t>program generators, macro processors</a:t>
            </a:r>
          </a:p>
          <a:p>
            <a:pPr lvl="1"/>
            <a:r>
              <a:rPr lang="en-US" sz="2400" dirty="0"/>
              <a:t>ajax seems to use them </a:t>
            </a:r>
            <a:r>
              <a:rPr lang="en-US" sz="2400" dirty="0" smtClean="0"/>
              <a:t>extensively</a:t>
            </a:r>
            <a:endParaRPr lang="en-US" sz="2400" dirty="0"/>
          </a:p>
        </p:txBody>
      </p:sp>
    </p:spTree>
    <p:extLst>
      <p:ext uri="{BB962C8B-B14F-4D97-AF65-F5344CB8AC3E}">
        <p14:creationId xmlns:p14="http://schemas.microsoft.com/office/powerpoint/2010/main" val="1522159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Assigned Reading</a:t>
            </a:r>
            <a:endParaRPr lang="en-US" dirty="0"/>
          </a:p>
        </p:txBody>
      </p:sp>
      <p:sp>
        <p:nvSpPr>
          <p:cNvPr id="3" name="Text Placeholder 2"/>
          <p:cNvSpPr>
            <a:spLocks noGrp="1"/>
          </p:cNvSpPr>
          <p:nvPr>
            <p:ph type="body" sz="quarter" idx="10"/>
          </p:nvPr>
        </p:nvSpPr>
        <p:spPr/>
        <p:txBody>
          <a:bodyPr anchor="t"/>
          <a:lstStyle/>
          <a:p>
            <a:pPr marL="0" indent="0">
              <a:buNone/>
            </a:pPr>
            <a:r>
              <a:rPr lang="en-US" dirty="0"/>
              <a:t>pages 50-75</a:t>
            </a:r>
          </a:p>
          <a:p>
            <a:pPr marL="0" indent="0">
              <a:buNone/>
            </a:pPr>
            <a:r>
              <a:rPr lang="en-US" dirty="0"/>
              <a:t>224-227</a:t>
            </a:r>
          </a:p>
          <a:p>
            <a:pPr marL="0" indent="0">
              <a:buNone/>
            </a:pPr>
            <a:r>
              <a:rPr lang="en-US" dirty="0"/>
              <a:t>250-271</a:t>
            </a:r>
          </a:p>
          <a:p>
            <a:pPr marL="0" indent="0">
              <a:buNone/>
            </a:pPr>
            <a:r>
              <a:rPr lang="en-US" dirty="0"/>
              <a:t>276-309</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996217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JavaScript </a:t>
            </a:r>
            <a:r>
              <a:rPr lang="en-US" dirty="0"/>
              <a:t>reserved words</a:t>
            </a:r>
          </a:p>
        </p:txBody>
      </p:sp>
      <p:sp>
        <p:nvSpPr>
          <p:cNvPr id="3" name="Text Placeholder 2"/>
          <p:cNvSpPr>
            <a:spLocks noGrp="1"/>
          </p:cNvSpPr>
          <p:nvPr>
            <p:ph type="body" sz="quarter" idx="10"/>
          </p:nvPr>
        </p:nvSpPr>
        <p:spPr/>
        <p:txBody>
          <a:bodyPr anchor="t"/>
          <a:lstStyle/>
          <a:p>
            <a:r>
              <a:rPr lang="en-US" dirty="0"/>
              <a:t>some are reserved, but not currently used</a:t>
            </a:r>
          </a:p>
          <a:p>
            <a:r>
              <a:rPr lang="en-US" dirty="0">
                <a:latin typeface="Arial" charset="0"/>
                <a:hlinkClick r:id="rId3"/>
              </a:rPr>
              <a:t>http://javascript.about.com/library/blreserved.htm</a:t>
            </a:r>
            <a:endParaRPr lang="en-US" dirty="0">
              <a:latin typeface="Arial" charset="0"/>
            </a:endParaRPr>
          </a:p>
          <a:p>
            <a:endParaRPr lang="en-US" dirty="0">
              <a:latin typeface="Arial" charset="0"/>
            </a:endParaRPr>
          </a:p>
          <a:p>
            <a:endParaRPr lang="en-US" dirty="0">
              <a:latin typeface="Arial" charset="0"/>
            </a:endParaRPr>
          </a:p>
        </p:txBody>
      </p:sp>
    </p:spTree>
    <p:extLst>
      <p:ext uri="{BB962C8B-B14F-4D97-AF65-F5344CB8AC3E}">
        <p14:creationId xmlns:p14="http://schemas.microsoft.com/office/powerpoint/2010/main" val="1816150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calculations</a:t>
            </a:r>
            <a:endParaRPr lang="en-US" dirty="0"/>
          </a:p>
        </p:txBody>
      </p:sp>
      <p:sp>
        <p:nvSpPr>
          <p:cNvPr id="3" name="Text Placeholder 2"/>
          <p:cNvSpPr>
            <a:spLocks noGrp="1"/>
          </p:cNvSpPr>
          <p:nvPr>
            <p:ph type="body" sz="quarter" idx="10"/>
          </p:nvPr>
        </p:nvSpPr>
        <p:spPr/>
        <p:txBody>
          <a:bodyPr/>
          <a:lstStyle/>
          <a:p>
            <a:pPr lvl="1"/>
            <a:r>
              <a:rPr lang="en-US" dirty="0"/>
              <a:t>Mathematical operators</a:t>
            </a:r>
          </a:p>
          <a:p>
            <a:pPr lvl="2"/>
            <a:r>
              <a:rPr lang="en-US" dirty="0"/>
              <a:t>+  -  /  *  %  </a:t>
            </a:r>
          </a:p>
          <a:p>
            <a:pPr lvl="3"/>
            <a:r>
              <a:rPr lang="en-US" dirty="0"/>
              <a:t>% is modulus operator</a:t>
            </a:r>
          </a:p>
          <a:p>
            <a:pPr lvl="3"/>
            <a:r>
              <a:rPr lang="en-US" dirty="0"/>
              <a:t>No integer division</a:t>
            </a:r>
          </a:p>
          <a:p>
            <a:pPr lvl="4"/>
            <a:r>
              <a:rPr lang="en-US" dirty="0"/>
              <a:t>Unlike Java (int / int </a:t>
            </a:r>
            <a:r>
              <a:rPr lang="en-US" dirty="0">
                <a:sym typeface="Wingdings" panose="05000000000000000000" pitchFamily="2" charset="2"/>
              </a:rPr>
              <a:t></a:t>
            </a:r>
            <a:r>
              <a:rPr lang="en-US" dirty="0"/>
              <a:t> int), all division in JavaScript results in a Double</a:t>
            </a:r>
          </a:p>
          <a:p>
            <a:pPr lvl="4"/>
            <a:r>
              <a:rPr lang="en-US" dirty="0"/>
              <a:t>Use parseInt to simulate integer </a:t>
            </a:r>
            <a:r>
              <a:rPr lang="en-US" dirty="0" smtClean="0"/>
              <a:t>division because there are no types so you cant cast them</a:t>
            </a:r>
            <a:r>
              <a:rPr lang="en-US" dirty="0"/>
              <a:t/>
            </a:r>
            <a:br>
              <a:rPr lang="en-US" dirty="0"/>
            </a:br>
            <a:r>
              <a:rPr lang="en-US" sz="1400" dirty="0"/>
              <a:t>intResult = parseInt(var1 / var2); </a:t>
            </a:r>
            <a:r>
              <a:rPr lang="en-US" dirty="0"/>
              <a:t>(no rounding)</a:t>
            </a:r>
          </a:p>
          <a:p>
            <a:pPr lvl="4"/>
            <a:r>
              <a:rPr lang="en-US" dirty="0"/>
              <a:t>Or use </a:t>
            </a:r>
            <a:r>
              <a:rPr lang="en-US" sz="1400" dirty="0"/>
              <a:t>Math.floor</a:t>
            </a:r>
            <a:r>
              <a:rPr lang="en-US" dirty="0"/>
              <a:t> (round down)</a:t>
            </a:r>
            <a:br>
              <a:rPr lang="en-US" dirty="0"/>
            </a:br>
            <a:r>
              <a:rPr lang="en-US" dirty="0"/>
              <a:t>       </a:t>
            </a:r>
            <a:r>
              <a:rPr lang="en-US" sz="1400" dirty="0"/>
              <a:t>Math.ceil </a:t>
            </a:r>
            <a:r>
              <a:rPr lang="en-US" dirty="0"/>
              <a:t>(round up)</a:t>
            </a:r>
            <a:br>
              <a:rPr lang="en-US" dirty="0"/>
            </a:br>
            <a:r>
              <a:rPr lang="en-US" dirty="0"/>
              <a:t>       </a:t>
            </a:r>
            <a:r>
              <a:rPr lang="en-US" sz="1400" dirty="0" smtClean="0"/>
              <a:t>Math.round (round to certain number of decimal places)</a:t>
            </a:r>
            <a:endParaRPr lang="en-US" dirty="0"/>
          </a:p>
          <a:p>
            <a:endParaRPr lang="en-US" dirty="0"/>
          </a:p>
        </p:txBody>
      </p:sp>
    </p:spTree>
    <p:extLst>
      <p:ext uri="{BB962C8B-B14F-4D97-AF65-F5344CB8AC3E}">
        <p14:creationId xmlns:p14="http://schemas.microsoft.com/office/powerpoint/2010/main" val="2318206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calculations</a:t>
            </a:r>
            <a:endParaRPr lang="en-US" dirty="0"/>
          </a:p>
        </p:txBody>
      </p:sp>
      <p:sp>
        <p:nvSpPr>
          <p:cNvPr id="3" name="Text Placeholder 2"/>
          <p:cNvSpPr>
            <a:spLocks noGrp="1"/>
          </p:cNvSpPr>
          <p:nvPr>
            <p:ph type="body" sz="quarter" idx="10"/>
          </p:nvPr>
        </p:nvSpPr>
        <p:spPr/>
        <p:txBody>
          <a:bodyPr/>
          <a:lstStyle/>
          <a:p>
            <a:pPr lvl="2"/>
            <a:r>
              <a:rPr lang="en-US" dirty="0"/>
              <a:t>++  --</a:t>
            </a:r>
          </a:p>
          <a:p>
            <a:pPr lvl="3"/>
            <a:r>
              <a:rPr lang="en-US" dirty="0"/>
              <a:t>var++;  is the same as var = var + 1;</a:t>
            </a:r>
          </a:p>
          <a:p>
            <a:pPr lvl="3"/>
            <a:r>
              <a:rPr lang="en-US" dirty="0"/>
              <a:t>var--; is the same as var = var – 1;</a:t>
            </a:r>
          </a:p>
          <a:p>
            <a:pPr lvl="3"/>
            <a:r>
              <a:rPr lang="en-US" dirty="0"/>
              <a:t>DO NOT embed in other statements (except for loops)</a:t>
            </a:r>
          </a:p>
          <a:p>
            <a:pPr lvl="2"/>
            <a:r>
              <a:rPr lang="en-US" dirty="0"/>
              <a:t>+=  -=  *=  /=  </a:t>
            </a:r>
          </a:p>
          <a:p>
            <a:pPr lvl="3"/>
            <a:r>
              <a:rPr lang="en-US" dirty="0"/>
              <a:t>Same as C</a:t>
            </a:r>
            <a:r>
              <a:rPr lang="en-US" dirty="0" smtClean="0"/>
              <a:t>#</a:t>
            </a:r>
          </a:p>
          <a:p>
            <a:pPr lvl="2"/>
            <a:r>
              <a:rPr lang="en-US" dirty="0" smtClean="0"/>
              <a:t>String operator</a:t>
            </a:r>
          </a:p>
          <a:p>
            <a:pPr marL="914400" lvl="2" indent="0">
              <a:buNone/>
            </a:pPr>
            <a:r>
              <a:rPr lang="en-US" dirty="0" smtClean="0"/>
              <a:t>     + for concatenation</a:t>
            </a:r>
            <a:r>
              <a:rPr lang="en-US" dirty="0"/>
              <a:t/>
            </a:r>
            <a:br>
              <a:rPr lang="en-US" dirty="0"/>
            </a:br>
            <a:endParaRPr lang="en-US" dirty="0"/>
          </a:p>
          <a:p>
            <a:endParaRPr lang="en-US" dirty="0"/>
          </a:p>
        </p:txBody>
      </p:sp>
    </p:spTree>
    <p:extLst>
      <p:ext uri="{BB962C8B-B14F-4D97-AF65-F5344CB8AC3E}">
        <p14:creationId xmlns:p14="http://schemas.microsoft.com/office/powerpoint/2010/main" val="36879265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 of precedence</a:t>
            </a:r>
            <a:endParaRPr lang="en-US" dirty="0"/>
          </a:p>
        </p:txBody>
      </p:sp>
      <p:sp>
        <p:nvSpPr>
          <p:cNvPr id="3" name="Text Placeholder 2"/>
          <p:cNvSpPr>
            <a:spLocks noGrp="1"/>
          </p:cNvSpPr>
          <p:nvPr>
            <p:ph type="body" sz="quarter" idx="10"/>
          </p:nvPr>
        </p:nvSpPr>
        <p:spPr/>
        <p:txBody>
          <a:bodyPr/>
          <a:lstStyle/>
          <a:p>
            <a:r>
              <a:rPr lang="en-US" sz="2800" dirty="0"/>
              <a:t>!  ++  --   - (unary)    </a:t>
            </a:r>
          </a:p>
          <a:p>
            <a:r>
              <a:rPr lang="en-US" sz="2800" dirty="0"/>
              <a:t>* / %</a:t>
            </a:r>
          </a:p>
          <a:p>
            <a:r>
              <a:rPr lang="en-US" sz="2800" dirty="0"/>
              <a:t>+  -</a:t>
            </a:r>
          </a:p>
          <a:p>
            <a:r>
              <a:rPr lang="en-US" sz="2800" dirty="0"/>
              <a:t>&lt;  &lt;= &gt;  &gt;=  </a:t>
            </a:r>
          </a:p>
          <a:p>
            <a:r>
              <a:rPr lang="en-US" sz="2800" dirty="0"/>
              <a:t>==  !=</a:t>
            </a:r>
          </a:p>
          <a:p>
            <a:r>
              <a:rPr lang="en-US" sz="2800" dirty="0"/>
              <a:t>&amp;&amp;  </a:t>
            </a:r>
          </a:p>
          <a:p>
            <a:r>
              <a:rPr lang="en-US" sz="2800" dirty="0"/>
              <a:t>||</a:t>
            </a:r>
          </a:p>
          <a:p>
            <a:r>
              <a:rPr lang="en-US" sz="2800" dirty="0" smtClean="0"/>
              <a:t>?:  - inline if statement</a:t>
            </a:r>
            <a:endParaRPr lang="en-US" sz="2800" dirty="0"/>
          </a:p>
          <a:p>
            <a:r>
              <a:rPr lang="en-US" sz="2800" dirty="0"/>
              <a:t>=  +=  -=  *=  /=</a:t>
            </a:r>
          </a:p>
          <a:p>
            <a:endParaRPr lang="en-US" dirty="0"/>
          </a:p>
        </p:txBody>
      </p:sp>
    </p:spTree>
    <p:extLst>
      <p:ext uri="{BB962C8B-B14F-4D97-AF65-F5344CB8AC3E}">
        <p14:creationId xmlns:p14="http://schemas.microsoft.com/office/powerpoint/2010/main" val="1782211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functions</a:t>
            </a:r>
            <a:endParaRPr lang="en-US" dirty="0"/>
          </a:p>
        </p:txBody>
      </p:sp>
      <p:sp>
        <p:nvSpPr>
          <p:cNvPr id="3" name="Text Placeholder 2"/>
          <p:cNvSpPr>
            <a:spLocks noGrp="1"/>
          </p:cNvSpPr>
          <p:nvPr>
            <p:ph type="body" sz="quarter" idx="10"/>
          </p:nvPr>
        </p:nvSpPr>
        <p:spPr/>
        <p:txBody>
          <a:bodyPr/>
          <a:lstStyle/>
          <a:p>
            <a:pPr lvl="1"/>
            <a:r>
              <a:rPr lang="en-US" dirty="0"/>
              <a:t>Note that JavaScript doesn’t include an exponentiation operator (^ in VB  2</a:t>
            </a:r>
            <a:r>
              <a:rPr lang="en-US" baseline="30000" dirty="0"/>
              <a:t>3</a:t>
            </a:r>
            <a:r>
              <a:rPr lang="en-US" dirty="0"/>
              <a:t> </a:t>
            </a:r>
            <a:r>
              <a:rPr lang="en-US" dirty="0">
                <a:sym typeface="Wingdings" panose="05000000000000000000" pitchFamily="2" charset="2"/>
              </a:rPr>
              <a:t></a:t>
            </a:r>
            <a:r>
              <a:rPr lang="en-US" dirty="0"/>
              <a:t> 2 ^3)</a:t>
            </a:r>
          </a:p>
          <a:p>
            <a:pPr lvl="1"/>
            <a:r>
              <a:rPr lang="en-US" dirty="0"/>
              <a:t>JavaScript (like C#) does include a built in Math class that includes many methods.</a:t>
            </a:r>
          </a:p>
          <a:p>
            <a:pPr lvl="1"/>
            <a:r>
              <a:rPr lang="en-US" dirty="0"/>
              <a:t>total = Math.pow(2, 3);  //</a:t>
            </a:r>
            <a:r>
              <a:rPr lang="en-US" sz="4000" dirty="0"/>
              <a:t>2</a:t>
            </a:r>
            <a:r>
              <a:rPr lang="en-US" sz="4000" baseline="30000" dirty="0"/>
              <a:t>3</a:t>
            </a:r>
            <a:endParaRPr lang="en-US" sz="4000" dirty="0"/>
          </a:p>
          <a:p>
            <a:pPr lvl="1"/>
            <a:r>
              <a:rPr lang="en-US" dirty="0"/>
              <a:t>newValue = Math.random();</a:t>
            </a:r>
            <a:endParaRPr lang="en-US" sz="4000" dirty="0"/>
          </a:p>
          <a:p>
            <a:endParaRPr lang="en-US" dirty="0"/>
          </a:p>
        </p:txBody>
      </p:sp>
    </p:spTree>
    <p:extLst>
      <p:ext uri="{BB962C8B-B14F-4D97-AF65-F5344CB8AC3E}">
        <p14:creationId xmlns:p14="http://schemas.microsoft.com/office/powerpoint/2010/main" val="11149261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operators</a:t>
            </a:r>
          </a:p>
        </p:txBody>
      </p:sp>
      <p:sp>
        <p:nvSpPr>
          <p:cNvPr id="3" name="Text Placeholder 2"/>
          <p:cNvSpPr>
            <a:spLocks noGrp="1"/>
          </p:cNvSpPr>
          <p:nvPr>
            <p:ph type="body" sz="quarter" idx="10"/>
          </p:nvPr>
        </p:nvSpPr>
        <p:spPr/>
        <p:txBody>
          <a:bodyPr anchor="t"/>
          <a:lstStyle/>
          <a:p>
            <a:r>
              <a:rPr lang="en-US" sz="2400" dirty="0"/>
              <a:t>arithmetic </a:t>
            </a:r>
          </a:p>
          <a:p>
            <a:pPr lvl="1"/>
            <a:r>
              <a:rPr lang="en-US" sz="2000" dirty="0"/>
              <a:t>+ - * / %</a:t>
            </a:r>
          </a:p>
          <a:p>
            <a:r>
              <a:rPr lang="en-US" sz="2400" dirty="0"/>
              <a:t>comparison</a:t>
            </a:r>
          </a:p>
          <a:p>
            <a:pPr lvl="1"/>
            <a:r>
              <a:rPr lang="en-US" sz="2000" dirty="0"/>
              <a:t>== !=  &lt;  &gt;  &lt;=  &gt;=</a:t>
            </a:r>
          </a:p>
          <a:p>
            <a:r>
              <a:rPr lang="en-US" sz="2400" dirty="0"/>
              <a:t>logical</a:t>
            </a:r>
          </a:p>
          <a:p>
            <a:pPr lvl="1"/>
            <a:r>
              <a:rPr lang="en-US" sz="2000" dirty="0"/>
              <a:t>&amp;&amp;  ||  !</a:t>
            </a:r>
          </a:p>
          <a:p>
            <a:r>
              <a:rPr lang="en-US" sz="2400" dirty="0"/>
              <a:t>bitwise</a:t>
            </a:r>
          </a:p>
          <a:p>
            <a:pPr lvl="1"/>
            <a:r>
              <a:rPr lang="en-US" sz="2000" dirty="0"/>
              <a:t>&amp; | ^ &gt;&gt; &gt;&gt;&gt;  &lt;&lt;</a:t>
            </a:r>
          </a:p>
          <a:p>
            <a:r>
              <a:rPr lang="en-US" sz="2400" dirty="0"/>
              <a:t>ternary</a:t>
            </a:r>
          </a:p>
          <a:p>
            <a:pPr lvl="1"/>
            <a:r>
              <a:rPr lang="en-US" sz="2000" dirty="0"/>
              <a:t>?:</a:t>
            </a:r>
          </a:p>
          <a:p>
            <a:endParaRPr lang="en-US" dirty="0"/>
          </a:p>
          <a:p>
            <a:endParaRPr lang="en-US" dirty="0"/>
          </a:p>
        </p:txBody>
      </p:sp>
    </p:spTree>
    <p:extLst>
      <p:ext uri="{BB962C8B-B14F-4D97-AF65-F5344CB8AC3E}">
        <p14:creationId xmlns:p14="http://schemas.microsoft.com/office/powerpoint/2010/main" val="18065168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Text Placeholder 2"/>
          <p:cNvSpPr>
            <a:spLocks noGrp="1"/>
          </p:cNvSpPr>
          <p:nvPr>
            <p:ph type="body" sz="quarter" idx="10"/>
          </p:nvPr>
        </p:nvSpPr>
        <p:spPr/>
        <p:txBody>
          <a:bodyPr anchor="t"/>
          <a:lstStyle/>
          <a:p>
            <a:r>
              <a:rPr lang="en-US" dirty="0"/>
              <a:t>used for addition and </a:t>
            </a:r>
            <a:r>
              <a:rPr lang="en-US" dirty="0" smtClean="0"/>
              <a:t>concatenation</a:t>
            </a:r>
            <a:endParaRPr lang="en-US" dirty="0"/>
          </a:p>
          <a:p>
            <a:pPr lvl="1"/>
            <a:r>
              <a:rPr lang="en-US" dirty="0"/>
              <a:t>if both are numbers, </a:t>
            </a:r>
          </a:p>
          <a:p>
            <a:pPr lvl="2"/>
            <a:r>
              <a:rPr lang="en-US" dirty="0"/>
              <a:t>then add them</a:t>
            </a:r>
          </a:p>
          <a:p>
            <a:pPr lvl="1"/>
            <a:r>
              <a:rPr lang="en-US" dirty="0"/>
              <a:t>else</a:t>
            </a:r>
          </a:p>
          <a:p>
            <a:pPr lvl="2"/>
            <a:r>
              <a:rPr lang="en-US" dirty="0"/>
              <a:t>convert them both to strings</a:t>
            </a:r>
          </a:p>
          <a:p>
            <a:pPr lvl="2"/>
            <a:r>
              <a:rPr lang="en-US" dirty="0"/>
              <a:t>concatenate them</a:t>
            </a:r>
          </a:p>
          <a:p>
            <a:pPr lvl="2"/>
            <a:endParaRPr lang="en-US" dirty="0"/>
          </a:p>
          <a:p>
            <a:pPr lvl="1"/>
            <a:r>
              <a:rPr lang="en-US" dirty="0"/>
              <a:t>'$' + 8 + 9 =  '$89'</a:t>
            </a:r>
          </a:p>
          <a:p>
            <a:pPr lvl="1"/>
            <a:r>
              <a:rPr lang="en-US" dirty="0"/>
              <a:t>Many mistakes from this type of problem</a:t>
            </a:r>
          </a:p>
        </p:txBody>
      </p:sp>
    </p:spTree>
    <p:extLst>
      <p:ext uri="{BB962C8B-B14F-4D97-AF65-F5344CB8AC3E}">
        <p14:creationId xmlns:p14="http://schemas.microsoft.com/office/powerpoint/2010/main" val="38145014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Text Placeholder 2"/>
          <p:cNvSpPr>
            <a:spLocks noGrp="1"/>
          </p:cNvSpPr>
          <p:nvPr>
            <p:ph type="body" sz="quarter" idx="10"/>
          </p:nvPr>
        </p:nvSpPr>
        <p:spPr/>
        <p:txBody>
          <a:bodyPr anchor="t"/>
          <a:lstStyle/>
          <a:p>
            <a:r>
              <a:rPr lang="en-US" dirty="0"/>
              <a:t>unary operator can convert strings to numbers</a:t>
            </a:r>
          </a:p>
          <a:p>
            <a:pPr lvl="1"/>
            <a:r>
              <a:rPr lang="en-US" dirty="0"/>
              <a:t>+"42" = 42</a:t>
            </a:r>
          </a:p>
          <a:p>
            <a:r>
              <a:rPr lang="en-US" dirty="0"/>
              <a:t>also</a:t>
            </a:r>
          </a:p>
          <a:p>
            <a:pPr lvl="1"/>
            <a:r>
              <a:rPr lang="en-US" dirty="0"/>
              <a:t>Number("42") = 42</a:t>
            </a:r>
          </a:p>
          <a:p>
            <a:pPr lvl="1"/>
            <a:r>
              <a:rPr lang="en-US" dirty="0"/>
              <a:t>parseInt("42", 10) = </a:t>
            </a:r>
          </a:p>
          <a:p>
            <a:pPr lvl="1"/>
            <a:endParaRPr lang="en-US" dirty="0"/>
          </a:p>
          <a:p>
            <a:pPr lvl="1"/>
            <a:r>
              <a:rPr lang="en-US" dirty="0"/>
              <a:t>+"3" + (+"4") = 7</a:t>
            </a:r>
          </a:p>
        </p:txBody>
      </p:sp>
    </p:spTree>
    <p:extLst>
      <p:ext uri="{BB962C8B-B14F-4D97-AF65-F5344CB8AC3E}">
        <p14:creationId xmlns:p14="http://schemas.microsoft.com/office/powerpoint/2010/main" val="2270342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Text Placeholder 2"/>
          <p:cNvSpPr>
            <a:spLocks noGrp="1"/>
          </p:cNvSpPr>
          <p:nvPr>
            <p:ph type="body" sz="quarter" idx="10"/>
          </p:nvPr>
        </p:nvSpPr>
        <p:spPr/>
        <p:txBody>
          <a:bodyPr anchor="t"/>
          <a:lstStyle/>
          <a:p>
            <a:r>
              <a:rPr lang="en-US" dirty="0"/>
              <a:t>division of two integers can produce a non-integer result</a:t>
            </a:r>
          </a:p>
          <a:p>
            <a:pPr lvl="1"/>
            <a:r>
              <a:rPr lang="en-US" dirty="0"/>
              <a:t>10/3 = 3.33333333333335</a:t>
            </a:r>
          </a:p>
          <a:p>
            <a:endParaRPr lang="en-US" dirty="0"/>
          </a:p>
          <a:p>
            <a:r>
              <a:rPr lang="en-US" sz="2800" dirty="0"/>
              <a:t>Floating division reference</a:t>
            </a:r>
            <a:r>
              <a:rPr lang="en-US" dirty="0"/>
              <a:t> </a:t>
            </a:r>
          </a:p>
          <a:p>
            <a:pPr lvl="1"/>
            <a:r>
              <a:rPr lang="en-US" dirty="0">
                <a:latin typeface="Arial" charset="0"/>
                <a:hlinkClick r:id="rId3"/>
              </a:rPr>
              <a:t>http://floating-point-gui.de/basic/</a:t>
            </a:r>
            <a:endParaRPr lang="en-US" dirty="0">
              <a:latin typeface="Arial" charset="0"/>
            </a:endParaRPr>
          </a:p>
          <a:p>
            <a:pPr lvl="1"/>
            <a:r>
              <a:rPr lang="en-US" dirty="0">
                <a:latin typeface="Arial" charset="0"/>
                <a:hlinkClick r:id="rId4"/>
              </a:rPr>
              <a:t>http://docs.oracle.com/cd/E19957-01/806-3568/ncg_goldberg.html</a:t>
            </a:r>
            <a:endParaRPr lang="en-US" dirty="0">
              <a:latin typeface="Arial" charset="0"/>
            </a:endParaRPr>
          </a:p>
          <a:p>
            <a:endParaRPr lang="en-US" dirty="0">
              <a:latin typeface="Arial" charset="0"/>
            </a:endParaRPr>
          </a:p>
        </p:txBody>
      </p:sp>
    </p:spTree>
    <p:extLst>
      <p:ext uri="{BB962C8B-B14F-4D97-AF65-F5344CB8AC3E}">
        <p14:creationId xmlns:p14="http://schemas.microsoft.com/office/powerpoint/2010/main" val="6654880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floating point division</a:t>
            </a:r>
          </a:p>
        </p:txBody>
      </p:sp>
      <p:sp>
        <p:nvSpPr>
          <p:cNvPr id="3" name="Text Placeholder 2"/>
          <p:cNvSpPr>
            <a:spLocks noGrp="1"/>
          </p:cNvSpPr>
          <p:nvPr>
            <p:ph type="body" sz="quarter" idx="10"/>
          </p:nvPr>
        </p:nvSpPr>
        <p:spPr/>
        <p:txBody>
          <a:bodyPr anchor="t"/>
          <a:lstStyle/>
          <a:p>
            <a:r>
              <a:rPr lang="en-US" sz="2800" dirty="0">
                <a:latin typeface="Arial" charset="0"/>
              </a:rPr>
              <a:t>programmers are often confused on what causes floating point accuracy problems so we are going to discuss this now</a:t>
            </a:r>
          </a:p>
          <a:p>
            <a:r>
              <a:rPr lang="en-US" sz="2800" dirty="0">
                <a:latin typeface="Arial" charset="0"/>
              </a:rPr>
              <a:t>When you convert .1 or 1/10 to base 2 (binary) you get a repeating pattern after the decimal point, just like trying to represent 1/3 in base 10. The value is not exact, and therefore you can't do exact math with it using normal floating point methods.</a:t>
            </a:r>
          </a:p>
          <a:p>
            <a:endParaRPr lang="en-US" sz="2800" dirty="0">
              <a:latin typeface="Arial" charset="0"/>
            </a:endParaRPr>
          </a:p>
          <a:p>
            <a:endParaRPr lang="en-US" dirty="0">
              <a:latin typeface="Arial" charset="0"/>
            </a:endParaRPr>
          </a:p>
        </p:txBody>
      </p:sp>
    </p:spTree>
    <p:extLst>
      <p:ext uri="{BB962C8B-B14F-4D97-AF65-F5344CB8AC3E}">
        <p14:creationId xmlns:p14="http://schemas.microsoft.com/office/powerpoint/2010/main" val="2432162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JavaScript </a:t>
            </a:r>
            <a:r>
              <a:rPr lang="en-US" dirty="0"/>
              <a:t>overview</a:t>
            </a:r>
          </a:p>
        </p:txBody>
      </p:sp>
      <p:sp>
        <p:nvSpPr>
          <p:cNvPr id="3" name="Text Placeholder 2"/>
          <p:cNvSpPr>
            <a:spLocks noGrp="1"/>
          </p:cNvSpPr>
          <p:nvPr>
            <p:ph type="body" sz="quarter" idx="10"/>
          </p:nvPr>
        </p:nvSpPr>
        <p:spPr>
          <a:xfrm>
            <a:off x="228600" y="2209800"/>
            <a:ext cx="6336747" cy="4419600"/>
          </a:xfrm>
        </p:spPr>
        <p:txBody>
          <a:bodyPr anchor="t"/>
          <a:lstStyle/>
          <a:p>
            <a:r>
              <a:rPr lang="en-US" dirty="0"/>
              <a:t>java - not like java</a:t>
            </a:r>
          </a:p>
          <a:p>
            <a:r>
              <a:rPr lang="en-US" dirty="0"/>
              <a:t>script- implies it's not a full language</a:t>
            </a:r>
          </a:p>
          <a:p>
            <a:r>
              <a:rPr lang="en-US" dirty="0"/>
              <a:t>used mostly in browsers</a:t>
            </a:r>
          </a:p>
          <a:p>
            <a:r>
              <a:rPr lang="en-US" dirty="0"/>
              <a:t>gets a bad reputation</a:t>
            </a:r>
          </a:p>
          <a:p>
            <a:r>
              <a:rPr lang="en-US" dirty="0"/>
              <a:t>functional language</a:t>
            </a:r>
          </a:p>
          <a:p>
            <a:endParaRPr lang="en-US" dirty="0"/>
          </a:p>
        </p:txBody>
      </p:sp>
      <p:pic>
        <p:nvPicPr>
          <p:cNvPr id="4" name="Picture 3"/>
          <p:cNvPicPr>
            <a:picLocks noChangeAspect="1"/>
          </p:cNvPicPr>
          <p:nvPr/>
        </p:nvPicPr>
        <p:blipFill>
          <a:blip r:embed="rId3"/>
          <a:srcRect l="-151" t="-71" r="151" b="6454"/>
          <a:stretch>
            <a:fillRect/>
          </a:stretch>
        </p:blipFill>
        <p:spPr>
          <a:xfrm>
            <a:off x="6404497" y="2313846"/>
            <a:ext cx="2709570" cy="3852153"/>
          </a:xfrm>
          <a:prstGeom prst="rect">
            <a:avLst/>
          </a:prstGeom>
        </p:spPr>
      </p:pic>
    </p:spTree>
    <p:extLst>
      <p:ext uri="{BB962C8B-B14F-4D97-AF65-F5344CB8AC3E}">
        <p14:creationId xmlns:p14="http://schemas.microsoft.com/office/powerpoint/2010/main" val="28121587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floating point division</a:t>
            </a:r>
          </a:p>
        </p:txBody>
      </p:sp>
      <p:sp>
        <p:nvSpPr>
          <p:cNvPr id="3" name="Text Placeholder 2"/>
          <p:cNvSpPr>
            <a:spLocks noGrp="1"/>
          </p:cNvSpPr>
          <p:nvPr>
            <p:ph type="body" sz="quarter" idx="10"/>
          </p:nvPr>
        </p:nvSpPr>
        <p:spPr/>
        <p:txBody>
          <a:bodyPr anchor="t"/>
          <a:lstStyle/>
          <a:p>
            <a:r>
              <a:rPr lang="en-US" sz="2800" dirty="0">
                <a:latin typeface="Arial" charset="0"/>
              </a:rPr>
              <a:t>pizza example-- 1/10 or 1/3 of a pizza</a:t>
            </a:r>
          </a:p>
          <a:p>
            <a:pPr lvl="1"/>
            <a:r>
              <a:rPr lang="en-US" sz="2400" dirty="0">
                <a:latin typeface="Arial" charset="0"/>
              </a:rPr>
              <a:t>cut a pizza exactly in half to get fractions</a:t>
            </a:r>
          </a:p>
          <a:p>
            <a:pPr lvl="2"/>
            <a:r>
              <a:rPr lang="en-US" sz="2000" dirty="0">
                <a:latin typeface="Arial" charset="0"/>
              </a:rPr>
              <a:t>easy.... 1/2, 1/4, 1/8</a:t>
            </a:r>
          </a:p>
          <a:p>
            <a:pPr lvl="2"/>
            <a:r>
              <a:rPr lang="en-US" sz="2000" dirty="0">
                <a:latin typeface="Arial" charset="0"/>
              </a:rPr>
              <a:t>difficult.... 1/3, 1/5, 1/10</a:t>
            </a:r>
          </a:p>
          <a:p>
            <a:endParaRPr lang="en-US" sz="2800" dirty="0">
              <a:latin typeface="Arial" charset="0"/>
            </a:endParaRPr>
          </a:p>
          <a:p>
            <a:r>
              <a:rPr lang="en-US" sz="2800" dirty="0">
                <a:latin typeface="Arial" charset="0"/>
              </a:rPr>
              <a:t>A more complete discussion of this issue</a:t>
            </a:r>
          </a:p>
          <a:p>
            <a:r>
              <a:rPr lang="en-US" sz="2800" dirty="0">
                <a:latin typeface="Arial" charset="0"/>
                <a:hlinkClick r:id="rId3"/>
              </a:rPr>
              <a:t>http://stackoverflow.com/questions/588004/is-floating-point-math-broken</a:t>
            </a:r>
            <a:endParaRPr lang="en-US" sz="2800" dirty="0">
              <a:latin typeface="Arial" charset="0"/>
            </a:endParaRPr>
          </a:p>
          <a:p>
            <a:endParaRPr lang="en-US" dirty="0">
              <a:latin typeface="Arial" charset="0"/>
            </a:endParaRPr>
          </a:p>
        </p:txBody>
      </p:sp>
    </p:spTree>
    <p:extLst>
      <p:ext uri="{BB962C8B-B14F-4D97-AF65-F5344CB8AC3E}">
        <p14:creationId xmlns:p14="http://schemas.microsoft.com/office/powerpoint/2010/main" val="23871499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Floating point programming problem</a:t>
            </a:r>
            <a:endParaRPr lang="en-US" sz="3200" dirty="0"/>
          </a:p>
        </p:txBody>
      </p:sp>
      <p:sp>
        <p:nvSpPr>
          <p:cNvPr id="3" name="Text Placeholder 2"/>
          <p:cNvSpPr>
            <a:spLocks noGrp="1"/>
          </p:cNvSpPr>
          <p:nvPr>
            <p:ph type="body" sz="quarter" idx="10"/>
          </p:nvPr>
        </p:nvSpPr>
        <p:spPr>
          <a:xfrm>
            <a:off x="228600" y="2209800"/>
            <a:ext cx="3276600" cy="4419600"/>
          </a:xfrm>
        </p:spPr>
        <p:txBody>
          <a:bodyPr/>
          <a:lstStyle/>
          <a:p>
            <a:r>
              <a:rPr lang="en-US" dirty="0" smtClean="0"/>
              <a:t>Floating point and the problem with decimal</a:t>
            </a:r>
          </a:p>
          <a:p>
            <a:r>
              <a:rPr lang="en-US" dirty="0">
                <a:hlinkClick r:id="rId3"/>
              </a:rPr>
              <a:t>https://</a:t>
            </a:r>
            <a:r>
              <a:rPr lang="en-US" dirty="0" smtClean="0">
                <a:hlinkClick r:id="rId3"/>
              </a:rPr>
              <a:t>www.youtube.com/watch?v=KMcUWgIAu1c</a:t>
            </a:r>
            <a:endParaRPr lang="en-US" dirty="0" smtClean="0"/>
          </a:p>
          <a:p>
            <a:r>
              <a:rPr lang="en-US" dirty="0" smtClean="0"/>
              <a:t> </a:t>
            </a:r>
            <a:endParaRPr lang="en-US" dirty="0"/>
          </a:p>
        </p:txBody>
      </p:sp>
      <p:pic>
        <p:nvPicPr>
          <p:cNvPr id="18436" name="Picture 4" descr="http://www.technologyuk.net/mathematics/number_systems/images/binary_numb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4121" y="2209800"/>
            <a:ext cx="5689879"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373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and !=</a:t>
            </a:r>
          </a:p>
        </p:txBody>
      </p:sp>
      <p:sp>
        <p:nvSpPr>
          <p:cNvPr id="3" name="Text Placeholder 2"/>
          <p:cNvSpPr>
            <a:spLocks noGrp="1"/>
          </p:cNvSpPr>
          <p:nvPr>
            <p:ph type="body" sz="quarter" idx="10"/>
          </p:nvPr>
        </p:nvSpPr>
        <p:spPr/>
        <p:txBody>
          <a:bodyPr anchor="t"/>
          <a:lstStyle/>
          <a:p>
            <a:r>
              <a:rPr lang="en-US" dirty="0"/>
              <a:t>equal and not equal</a:t>
            </a:r>
          </a:p>
          <a:p>
            <a:r>
              <a:rPr lang="en-US" dirty="0"/>
              <a:t>these operators can do type coercion</a:t>
            </a:r>
          </a:p>
          <a:p>
            <a:pPr lvl="1"/>
            <a:endParaRPr lang="en-US" dirty="0"/>
          </a:p>
          <a:p>
            <a:r>
              <a:rPr lang="en-US" dirty="0"/>
              <a:t>better to use === and !== which do not do type coercion</a:t>
            </a:r>
          </a:p>
          <a:p>
            <a:endParaRPr lang="en-US" dirty="0"/>
          </a:p>
        </p:txBody>
      </p:sp>
    </p:spTree>
    <p:extLst>
      <p:ext uri="{BB962C8B-B14F-4D97-AF65-F5344CB8AC3E}">
        <p14:creationId xmlns:p14="http://schemas.microsoft.com/office/powerpoint/2010/main" val="24474799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coercion</a:t>
            </a:r>
          </a:p>
        </p:txBody>
      </p:sp>
      <p:sp>
        <p:nvSpPr>
          <p:cNvPr id="3" name="Text Placeholder 2"/>
          <p:cNvSpPr>
            <a:spLocks noGrp="1"/>
          </p:cNvSpPr>
          <p:nvPr>
            <p:ph type="body" sz="quarter" idx="10"/>
          </p:nvPr>
        </p:nvSpPr>
        <p:spPr/>
        <p:txBody>
          <a:bodyPr anchor="t"/>
          <a:lstStyle/>
          <a:p>
            <a:r>
              <a:rPr lang="en-US" sz="2400" dirty="0">
                <a:latin typeface="Arial" charset="0"/>
              </a:rPr>
              <a:t>Type coercion means that when the operands of an operator are different types, one of them will be converted to an "equivalent" value of the other operand's type. for ex: </a:t>
            </a:r>
          </a:p>
          <a:p>
            <a:r>
              <a:rPr lang="en-US" sz="2400" dirty="0">
                <a:latin typeface="Arial" charset="0"/>
              </a:rPr>
              <a:t>boolean == integer</a:t>
            </a:r>
          </a:p>
          <a:p>
            <a:pPr lvl="1"/>
            <a:r>
              <a:rPr lang="en-US" sz="2000" dirty="0">
                <a:latin typeface="Arial" charset="0"/>
              </a:rPr>
              <a:t>the boolean operand will be converted to an integer: false becomes 0, true becomes 1. Then the two values are compared.</a:t>
            </a:r>
          </a:p>
          <a:p>
            <a:r>
              <a:rPr lang="en-US" sz="2400" dirty="0">
                <a:latin typeface="Arial" charset="0"/>
              </a:rPr>
              <a:t>However, if you use the non-converting comparison operator ===, no such conversion occurs. </a:t>
            </a:r>
          </a:p>
        </p:txBody>
      </p:sp>
    </p:spTree>
    <p:extLst>
      <p:ext uri="{BB962C8B-B14F-4D97-AF65-F5344CB8AC3E}">
        <p14:creationId xmlns:p14="http://schemas.microsoft.com/office/powerpoint/2010/main" val="32725650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difference between == and </a:t>
            </a:r>
            <a:r>
              <a:rPr lang="en-US" sz="2800" dirty="0" smtClean="0"/>
              <a:t>===</a:t>
            </a:r>
            <a:endParaRPr lang="en-US" dirty="0"/>
          </a:p>
        </p:txBody>
      </p:sp>
      <p:pic>
        <p:nvPicPr>
          <p:cNvPr id="5" name="Picture 4" descr="Screen Shot 2015-10-25 at 2.13.38 PM.png"/>
          <p:cNvPicPr>
            <a:picLocks noChangeAspect="1"/>
          </p:cNvPicPr>
          <p:nvPr/>
        </p:nvPicPr>
        <p:blipFill>
          <a:blip r:embed="rId3"/>
          <a:stretch>
            <a:fillRect/>
          </a:stretch>
        </p:blipFill>
        <p:spPr>
          <a:xfrm>
            <a:off x="195263" y="2366818"/>
            <a:ext cx="8561387" cy="4480070"/>
          </a:xfrm>
          <a:prstGeom prst="rect">
            <a:avLst/>
          </a:prstGeom>
        </p:spPr>
      </p:pic>
    </p:spTree>
    <p:extLst>
      <p:ext uri="{BB962C8B-B14F-4D97-AF65-F5344CB8AC3E}">
        <p14:creationId xmlns:p14="http://schemas.microsoft.com/office/powerpoint/2010/main" val="41126974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&amp;&amp;</a:t>
            </a:r>
          </a:p>
        </p:txBody>
      </p:sp>
      <p:sp>
        <p:nvSpPr>
          <p:cNvPr id="3" name="Text Placeholder 2"/>
          <p:cNvSpPr>
            <a:spLocks noGrp="1"/>
          </p:cNvSpPr>
          <p:nvPr>
            <p:ph type="body" sz="quarter" idx="10"/>
          </p:nvPr>
        </p:nvSpPr>
        <p:spPr/>
        <p:txBody>
          <a:bodyPr anchor="t"/>
          <a:lstStyle/>
          <a:p>
            <a:r>
              <a:rPr lang="en-US" dirty="0"/>
              <a:t>the guard operator, aka logical and</a:t>
            </a:r>
          </a:p>
          <a:p>
            <a:r>
              <a:rPr lang="en-US" dirty="0"/>
              <a:t>if the first operand is truthy</a:t>
            </a:r>
          </a:p>
          <a:p>
            <a:pPr lvl="1"/>
            <a:r>
              <a:rPr lang="en-US" dirty="0"/>
              <a:t>then result is second operand</a:t>
            </a:r>
          </a:p>
          <a:p>
            <a:pPr lvl="1"/>
            <a:r>
              <a:rPr lang="en-US" dirty="0"/>
              <a:t>else result is first operand</a:t>
            </a:r>
          </a:p>
          <a:p>
            <a:r>
              <a:rPr lang="en-US" dirty="0"/>
              <a:t>can be used to avoid null references</a:t>
            </a:r>
          </a:p>
          <a:p>
            <a:pPr marL="457200" lvl="1" indent="0">
              <a:buNone/>
            </a:pPr>
            <a:r>
              <a:rPr lang="en-US" dirty="0"/>
              <a:t>if(a) {</a:t>
            </a:r>
          </a:p>
          <a:p>
            <a:pPr marL="914400" lvl="2" indent="0">
              <a:buNone/>
            </a:pPr>
            <a:r>
              <a:rPr lang="en-US" dirty="0"/>
              <a:t>return a.member;}</a:t>
            </a:r>
          </a:p>
          <a:p>
            <a:pPr marL="457200" lvl="1" indent="0">
              <a:buNone/>
            </a:pPr>
            <a:r>
              <a:rPr lang="en-US" dirty="0"/>
              <a:t>else{ return a;}</a:t>
            </a:r>
          </a:p>
          <a:p>
            <a:endParaRPr lang="en-US" dirty="0"/>
          </a:p>
        </p:txBody>
      </p:sp>
      <p:sp>
        <p:nvSpPr>
          <p:cNvPr id="4" name="TextBox 3"/>
          <p:cNvSpPr txBox="1"/>
          <p:nvPr/>
        </p:nvSpPr>
        <p:spPr>
          <a:xfrm>
            <a:off x="5023395" y="5300663"/>
            <a:ext cx="3350668" cy="461665"/>
          </a:xfrm>
          <a:prstGeom prst="rect">
            <a:avLst/>
          </a:prstGeom>
        </p:spPr>
        <p:txBody>
          <a:bodyPr rtlCol="0">
            <a:spAutoFit/>
          </a:bodyPr>
          <a:lstStyle/>
          <a:p>
            <a:pPr algn="ctr"/>
            <a:r>
              <a:rPr lang="en-US" sz="2400" dirty="0"/>
              <a:t>return a &amp;&amp;a.member;</a:t>
            </a:r>
          </a:p>
        </p:txBody>
      </p:sp>
      <p:sp>
        <p:nvSpPr>
          <p:cNvPr id="5" name="Right Arrow 4"/>
          <p:cNvSpPr/>
          <p:nvPr/>
        </p:nvSpPr>
        <p:spPr>
          <a:xfrm>
            <a:off x="4074652" y="5489323"/>
            <a:ext cx="978408" cy="48463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00572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Text Placeholder 2"/>
          <p:cNvSpPr>
            <a:spLocks noGrp="1"/>
          </p:cNvSpPr>
          <p:nvPr>
            <p:ph type="body" sz="quarter" idx="10"/>
          </p:nvPr>
        </p:nvSpPr>
        <p:spPr/>
        <p:txBody>
          <a:bodyPr anchor="t"/>
          <a:lstStyle/>
          <a:p>
            <a:r>
              <a:rPr lang="en-US" dirty="0"/>
              <a:t>the default operator, aka logical or</a:t>
            </a:r>
          </a:p>
          <a:p>
            <a:r>
              <a:rPr lang="en-US" dirty="0"/>
              <a:t>if first operand is truthy</a:t>
            </a:r>
          </a:p>
          <a:p>
            <a:pPr lvl="1"/>
            <a:r>
              <a:rPr lang="en-US" dirty="0"/>
              <a:t>then result is first operand</a:t>
            </a:r>
          </a:p>
          <a:p>
            <a:pPr lvl="1"/>
            <a:r>
              <a:rPr lang="en-US" dirty="0"/>
              <a:t>else result is second operand</a:t>
            </a:r>
          </a:p>
          <a:p>
            <a:r>
              <a:rPr lang="en-US" dirty="0"/>
              <a:t>can be used to fill in default values</a:t>
            </a:r>
          </a:p>
          <a:p>
            <a:pPr lvl="1"/>
            <a:r>
              <a:rPr lang="en-US" dirty="0"/>
              <a:t>var last =input || nr_items;</a:t>
            </a:r>
          </a:p>
          <a:p>
            <a:pPr lvl="1"/>
            <a:r>
              <a:rPr lang="en-US" dirty="0"/>
              <a:t>(if input is truthy, then last is input, otherwise set last to nr_items)</a:t>
            </a:r>
          </a:p>
        </p:txBody>
      </p:sp>
    </p:spTree>
    <p:extLst>
      <p:ext uri="{BB962C8B-B14F-4D97-AF65-F5344CB8AC3E}">
        <p14:creationId xmlns:p14="http://schemas.microsoft.com/office/powerpoint/2010/main" val="3679378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Text Placeholder 2"/>
          <p:cNvSpPr>
            <a:spLocks noGrp="1"/>
          </p:cNvSpPr>
          <p:nvPr>
            <p:ph type="body" sz="quarter" idx="10"/>
          </p:nvPr>
        </p:nvSpPr>
        <p:spPr/>
        <p:txBody>
          <a:bodyPr anchor="t"/>
          <a:lstStyle/>
          <a:p>
            <a:r>
              <a:rPr lang="en-US" dirty="0"/>
              <a:t>prefix logical not operator</a:t>
            </a:r>
          </a:p>
          <a:p>
            <a:r>
              <a:rPr lang="en-US" dirty="0"/>
              <a:t>if the operand is truthy, the result is false.</a:t>
            </a:r>
          </a:p>
          <a:p>
            <a:pPr lvl="1"/>
            <a:r>
              <a:rPr lang="en-US" dirty="0"/>
              <a:t>otherwise the result is true</a:t>
            </a:r>
          </a:p>
          <a:p>
            <a:pPr lvl="1"/>
            <a:endParaRPr lang="en-US" dirty="0"/>
          </a:p>
          <a:p>
            <a:r>
              <a:rPr lang="en-US" dirty="0"/>
              <a:t>!! produces booleans</a:t>
            </a:r>
          </a:p>
          <a:p>
            <a:pPr lvl="1"/>
            <a:endParaRPr lang="en-US" dirty="0"/>
          </a:p>
          <a:p>
            <a:endParaRPr lang="en-US" dirty="0"/>
          </a:p>
        </p:txBody>
      </p:sp>
    </p:spTree>
    <p:extLst>
      <p:ext uri="{BB962C8B-B14F-4D97-AF65-F5344CB8AC3E}">
        <p14:creationId xmlns:p14="http://schemas.microsoft.com/office/powerpoint/2010/main" val="32841141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bitwise operators</a:t>
            </a:r>
          </a:p>
        </p:txBody>
      </p:sp>
      <p:sp>
        <p:nvSpPr>
          <p:cNvPr id="3" name="Text Placeholder 2"/>
          <p:cNvSpPr>
            <a:spLocks noGrp="1"/>
          </p:cNvSpPr>
          <p:nvPr>
            <p:ph type="body" sz="quarter" idx="10"/>
          </p:nvPr>
        </p:nvSpPr>
        <p:spPr>
          <a:xfrm>
            <a:off x="228600" y="2209800"/>
            <a:ext cx="4390959" cy="4419600"/>
          </a:xfrm>
        </p:spPr>
        <p:txBody>
          <a:bodyPr anchor="t"/>
          <a:lstStyle/>
          <a:p>
            <a:pPr marL="0" indent="0">
              <a:buNone/>
            </a:pPr>
            <a:r>
              <a:rPr lang="en-US" sz="2800" dirty="0"/>
              <a:t>&amp;    |    ^    &gt;&gt;     &gt;&gt;&gt;    &lt;&lt;</a:t>
            </a:r>
          </a:p>
          <a:p>
            <a:pPr marL="0" indent="0">
              <a:buNone/>
            </a:pPr>
            <a:endParaRPr lang="en-US" sz="2800" dirty="0"/>
          </a:p>
          <a:p>
            <a:pPr marL="0" indent="0">
              <a:buNone/>
            </a:pPr>
            <a:r>
              <a:rPr lang="en-US" sz="2800" dirty="0"/>
              <a:t>bitwise operators convert the operand to a 32 bit signed integer, and turn the result back into a 64 bit floating point</a:t>
            </a:r>
          </a:p>
          <a:p>
            <a:pPr marL="0" indent="0">
              <a:buNone/>
            </a:pPr>
            <a:r>
              <a:rPr lang="en-US" sz="2000" dirty="0">
                <a:latin typeface="Arial" charset="0"/>
                <a:hlinkClick r:id="rId3"/>
              </a:rPr>
              <a:t>https://developer.mozilla.org/en-US/docs/Web/JavaScript/Reference/Operators/Bitwise_Operators</a:t>
            </a:r>
            <a:endParaRPr lang="en-US" sz="2000" dirty="0">
              <a:latin typeface="Arial" charset="0"/>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4"/>
          <a:stretch>
            <a:fillRect/>
          </a:stretch>
        </p:blipFill>
        <p:spPr>
          <a:xfrm>
            <a:off x="4666755" y="2659063"/>
            <a:ext cx="4426445" cy="3617934"/>
          </a:xfrm>
          <a:prstGeom prst="rect">
            <a:avLst/>
          </a:prstGeom>
        </p:spPr>
      </p:pic>
    </p:spTree>
    <p:extLst>
      <p:ext uri="{BB962C8B-B14F-4D97-AF65-F5344CB8AC3E}">
        <p14:creationId xmlns:p14="http://schemas.microsoft.com/office/powerpoint/2010/main" val="21314371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 statement</a:t>
            </a:r>
          </a:p>
        </p:txBody>
      </p:sp>
      <p:sp>
        <p:nvSpPr>
          <p:cNvPr id="3" name="Text Placeholder 2"/>
          <p:cNvSpPr>
            <a:spLocks noGrp="1"/>
          </p:cNvSpPr>
          <p:nvPr>
            <p:ph type="body" sz="quarter" idx="10"/>
          </p:nvPr>
        </p:nvSpPr>
        <p:spPr/>
        <p:txBody>
          <a:bodyPr anchor="t"/>
          <a:lstStyle/>
          <a:p>
            <a:r>
              <a:rPr lang="en-US" sz="2800" dirty="0"/>
              <a:t>statements can have labels</a:t>
            </a:r>
          </a:p>
          <a:p>
            <a:r>
              <a:rPr lang="en-US" sz="2800" dirty="0"/>
              <a:t>break statements can refer to those labels</a:t>
            </a:r>
          </a:p>
          <a:p>
            <a:pPr lvl="1"/>
            <a:r>
              <a:rPr lang="en-US" sz="2400" dirty="0"/>
              <a:t>can break out of middle of the nested loops and move to the bottom</a:t>
            </a:r>
          </a:p>
          <a:p>
            <a:r>
              <a:rPr lang="en-US" sz="2400" dirty="0"/>
              <a:t>loop: for(;;) {</a:t>
            </a:r>
          </a:p>
          <a:p>
            <a:pPr marL="457200" lvl="1" indent="0">
              <a:buNone/>
            </a:pPr>
            <a:r>
              <a:rPr lang="en-US" sz="2000" dirty="0"/>
              <a:t>----</a:t>
            </a:r>
          </a:p>
          <a:p>
            <a:pPr marL="457200" lvl="1" indent="0">
              <a:buNone/>
            </a:pPr>
            <a:r>
              <a:rPr lang="en-US" sz="2000" dirty="0"/>
              <a:t>if(…) {</a:t>
            </a:r>
          </a:p>
          <a:p>
            <a:pPr marL="457200" lvl="1" indent="0">
              <a:buNone/>
            </a:pPr>
            <a:r>
              <a:rPr lang="en-US" sz="2000" dirty="0"/>
              <a:t>break loop;</a:t>
            </a:r>
          </a:p>
          <a:p>
            <a:pPr marL="457200" lvl="1" indent="0">
              <a:buNone/>
            </a:pPr>
            <a:r>
              <a:rPr lang="en-US" sz="2000" dirty="0"/>
              <a:t>}</a:t>
            </a:r>
          </a:p>
          <a:p>
            <a:pPr marL="457200" lvl="1" indent="0">
              <a:buNone/>
            </a:pPr>
            <a:r>
              <a:rPr lang="en-US" sz="2000" dirty="0"/>
              <a:t>----</a:t>
            </a:r>
          </a:p>
          <a:p>
            <a:pPr marL="457200" lvl="1" indent="0">
              <a:buNone/>
            </a:pPr>
            <a:r>
              <a:rPr lang="en-US" sz="2000" dirty="0"/>
              <a:t>}</a:t>
            </a:r>
          </a:p>
        </p:txBody>
      </p:sp>
      <p:sp>
        <p:nvSpPr>
          <p:cNvPr id="4" name="Curved Left Arrow 3"/>
          <p:cNvSpPr/>
          <p:nvPr/>
        </p:nvSpPr>
        <p:spPr>
          <a:xfrm>
            <a:off x="2031223" y="5435600"/>
            <a:ext cx="684990" cy="1119410"/>
          </a:xfrm>
          <a:prstGeom prst="curved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962580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JavaScript </a:t>
            </a:r>
            <a:r>
              <a:rPr lang="en-US" dirty="0"/>
              <a:t>overview</a:t>
            </a:r>
          </a:p>
        </p:txBody>
      </p:sp>
      <p:sp>
        <p:nvSpPr>
          <p:cNvPr id="3" name="Text Placeholder 2"/>
          <p:cNvSpPr>
            <a:spLocks noGrp="1"/>
          </p:cNvSpPr>
          <p:nvPr>
            <p:ph type="body" sz="quarter" idx="10"/>
          </p:nvPr>
        </p:nvSpPr>
        <p:spPr/>
        <p:txBody>
          <a:bodyPr anchor="t"/>
          <a:lstStyle/>
          <a:p>
            <a:r>
              <a:rPr lang="en-US" dirty="0"/>
              <a:t>java - not like java</a:t>
            </a:r>
          </a:p>
          <a:p>
            <a:r>
              <a:rPr lang="en-US" dirty="0"/>
              <a:t>script- implies it's not a full language</a:t>
            </a:r>
          </a:p>
          <a:p>
            <a:r>
              <a:rPr lang="en-US" dirty="0"/>
              <a:t>used mostly in browsers</a:t>
            </a:r>
          </a:p>
          <a:p>
            <a:r>
              <a:rPr lang="en-US" dirty="0"/>
              <a:t>gets a bad reputation</a:t>
            </a:r>
          </a:p>
          <a:p>
            <a:r>
              <a:rPr lang="en-US" dirty="0"/>
              <a:t>functional language</a:t>
            </a:r>
          </a:p>
          <a:p>
            <a:r>
              <a:rPr lang="en-US" dirty="0"/>
              <a:t>reference</a:t>
            </a:r>
          </a:p>
          <a:p>
            <a:pPr lvl="1"/>
            <a:r>
              <a:rPr lang="en-US" sz="2400" dirty="0">
                <a:latin typeface="Arial" charset="0"/>
                <a:hlinkClick r:id="rId3"/>
              </a:rPr>
              <a:t>https://www.youtube.com/watch?v=v2ifWcnQs6M&amp;list=PL62E185BB8577B63D&amp;index=1</a:t>
            </a:r>
            <a:endParaRPr lang="en-US" sz="2400" dirty="0">
              <a:latin typeface="Arial" charset="0"/>
            </a:endParaRPr>
          </a:p>
          <a:p>
            <a:endParaRPr lang="en-US" dirty="0"/>
          </a:p>
          <a:p>
            <a:endParaRPr lang="en-US" dirty="0"/>
          </a:p>
        </p:txBody>
      </p:sp>
    </p:spTree>
    <p:extLst>
      <p:ext uri="{BB962C8B-B14F-4D97-AF65-F5344CB8AC3E}">
        <p14:creationId xmlns:p14="http://schemas.microsoft.com/office/powerpoint/2010/main" val="1117208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statement</a:t>
            </a:r>
          </a:p>
        </p:txBody>
      </p:sp>
      <p:sp>
        <p:nvSpPr>
          <p:cNvPr id="3" name="Text Placeholder 2"/>
          <p:cNvSpPr>
            <a:spLocks noGrp="1"/>
          </p:cNvSpPr>
          <p:nvPr>
            <p:ph type="body" sz="quarter" idx="10"/>
          </p:nvPr>
        </p:nvSpPr>
        <p:spPr/>
        <p:txBody>
          <a:bodyPr anchor="t"/>
          <a:lstStyle/>
          <a:p>
            <a:r>
              <a:rPr lang="en-US" dirty="0"/>
              <a:t>iterate through all the elements of an array</a:t>
            </a:r>
          </a:p>
          <a:p>
            <a:pPr marL="0" indent="0">
              <a:buNone/>
            </a:pPr>
            <a:r>
              <a:rPr lang="en-US" dirty="0"/>
              <a:t>for(var I=0 I&lt; array.length I+=1)</a:t>
            </a:r>
          </a:p>
          <a:p>
            <a:endParaRPr lang="en-US" dirty="0"/>
          </a:p>
          <a:p>
            <a:pPr marL="0" indent="0">
              <a:buNone/>
            </a:pPr>
            <a:r>
              <a:rPr lang="en-US" dirty="0"/>
              <a:t>I is the index of the current member</a:t>
            </a:r>
          </a:p>
          <a:p>
            <a:pPr marL="0" indent="0">
              <a:buNone/>
            </a:pPr>
            <a:r>
              <a:rPr lang="en-US" dirty="0"/>
              <a:t>array[i] is the current element</a:t>
            </a:r>
          </a:p>
          <a:p>
            <a:endParaRPr lang="en-US" dirty="0"/>
          </a:p>
        </p:txBody>
      </p:sp>
    </p:spTree>
    <p:extLst>
      <p:ext uri="{BB962C8B-B14F-4D97-AF65-F5344CB8AC3E}">
        <p14:creationId xmlns:p14="http://schemas.microsoft.com/office/powerpoint/2010/main" val="13729453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statement with objects</a:t>
            </a:r>
          </a:p>
        </p:txBody>
      </p:sp>
      <p:sp>
        <p:nvSpPr>
          <p:cNvPr id="3" name="Text Placeholder 2"/>
          <p:cNvSpPr>
            <a:spLocks noGrp="1"/>
          </p:cNvSpPr>
          <p:nvPr>
            <p:ph type="body" sz="quarter" idx="10"/>
          </p:nvPr>
        </p:nvSpPr>
        <p:spPr/>
        <p:txBody>
          <a:bodyPr anchor="t"/>
          <a:lstStyle/>
          <a:p>
            <a:r>
              <a:rPr lang="en-US" sz="2800" dirty="0"/>
              <a:t>iterate through all of the members of an object</a:t>
            </a:r>
          </a:p>
          <a:p>
            <a:pPr marL="0" indent="0">
              <a:buNone/>
            </a:pPr>
            <a:r>
              <a:rPr lang="en-US" dirty="0"/>
              <a:t>for(var name in object){</a:t>
            </a:r>
          </a:p>
          <a:p>
            <a:pPr marL="457200" lvl="1" indent="0">
              <a:buNone/>
            </a:pPr>
            <a:r>
              <a:rPr lang="en-US" dirty="0"/>
              <a:t>if (object.hasOwnProperty(name)){</a:t>
            </a:r>
          </a:p>
          <a:p>
            <a:pPr marL="457200" lvl="1" indent="0">
              <a:buNone/>
            </a:pPr>
            <a:r>
              <a:rPr lang="en-US" dirty="0"/>
              <a:t> …..</a:t>
            </a:r>
          </a:p>
          <a:p>
            <a:pPr marL="457200" lvl="1" indent="0">
              <a:buNone/>
            </a:pPr>
            <a:r>
              <a:rPr lang="en-US" dirty="0"/>
              <a:t>name is the key of the current member</a:t>
            </a:r>
          </a:p>
          <a:p>
            <a:pPr marL="457200" lvl="1" indent="0">
              <a:buNone/>
            </a:pPr>
            <a:r>
              <a:rPr lang="en-US" dirty="0"/>
              <a:t>object[name] is the current value</a:t>
            </a:r>
          </a:p>
          <a:p>
            <a:pPr marL="457200" lvl="1" indent="0">
              <a:buNone/>
            </a:pPr>
            <a:r>
              <a:rPr lang="en-US" dirty="0"/>
              <a:t>}</a:t>
            </a:r>
          </a:p>
          <a:p>
            <a:pPr marL="0" indent="0">
              <a:buNone/>
            </a:pPr>
            <a:r>
              <a:rPr lang="en-US" dirty="0"/>
              <a:t>}</a:t>
            </a:r>
          </a:p>
          <a:p>
            <a:pPr marL="0" indent="0">
              <a:buNone/>
            </a:pPr>
            <a:endParaRPr lang="en-US" dirty="0"/>
          </a:p>
        </p:txBody>
      </p:sp>
    </p:spTree>
    <p:extLst>
      <p:ext uri="{BB962C8B-B14F-4D97-AF65-F5344CB8AC3E}">
        <p14:creationId xmlns:p14="http://schemas.microsoft.com/office/powerpoint/2010/main" val="9912609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statement with objects</a:t>
            </a:r>
          </a:p>
        </p:txBody>
      </p:sp>
      <p:sp>
        <p:nvSpPr>
          <p:cNvPr id="3" name="Text Placeholder 2"/>
          <p:cNvSpPr>
            <a:spLocks noGrp="1"/>
          </p:cNvSpPr>
          <p:nvPr>
            <p:ph type="body" sz="quarter" idx="10"/>
          </p:nvPr>
        </p:nvSpPr>
        <p:spPr/>
        <p:txBody>
          <a:bodyPr anchor="t"/>
          <a:lstStyle/>
          <a:p>
            <a:pPr marL="0" indent="0">
              <a:buNone/>
            </a:pPr>
            <a:r>
              <a:rPr lang="en-US" dirty="0"/>
              <a:t>also goes through the keys from all the objects this inherits from, so that is why we have to check hasOwnProperty</a:t>
            </a:r>
          </a:p>
          <a:p>
            <a:pPr marL="0" indent="0">
              <a:buNone/>
            </a:pPr>
            <a:endParaRPr lang="en-US" dirty="0"/>
          </a:p>
        </p:txBody>
      </p:sp>
      <p:pic>
        <p:nvPicPr>
          <p:cNvPr id="4" name="Picture 3"/>
          <p:cNvPicPr>
            <a:picLocks noChangeAspect="1"/>
          </p:cNvPicPr>
          <p:nvPr/>
        </p:nvPicPr>
        <p:blipFill>
          <a:blip r:embed="rId3"/>
          <a:stretch>
            <a:fillRect/>
          </a:stretch>
        </p:blipFill>
        <p:spPr>
          <a:xfrm>
            <a:off x="898148" y="3773488"/>
            <a:ext cx="7380187" cy="2979737"/>
          </a:xfrm>
          <a:prstGeom prst="rect">
            <a:avLst/>
          </a:prstGeom>
        </p:spPr>
      </p:pic>
    </p:spTree>
    <p:extLst>
      <p:ext uri="{BB962C8B-B14F-4D97-AF65-F5344CB8AC3E}">
        <p14:creationId xmlns:p14="http://schemas.microsoft.com/office/powerpoint/2010/main" val="11818666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switch statement</a:t>
            </a:r>
          </a:p>
        </p:txBody>
      </p:sp>
      <p:sp>
        <p:nvSpPr>
          <p:cNvPr id="3" name="Text Placeholder 2"/>
          <p:cNvSpPr>
            <a:spLocks noGrp="1"/>
          </p:cNvSpPr>
          <p:nvPr>
            <p:ph type="body" sz="quarter" idx="10"/>
          </p:nvPr>
        </p:nvSpPr>
        <p:spPr>
          <a:xfrm>
            <a:off x="228600" y="2209800"/>
            <a:ext cx="3828447" cy="4419600"/>
          </a:xfrm>
        </p:spPr>
        <p:txBody>
          <a:bodyPr anchor="t"/>
          <a:lstStyle/>
          <a:p>
            <a:r>
              <a:rPr lang="en-US" dirty="0"/>
              <a:t>multiway branch</a:t>
            </a:r>
          </a:p>
          <a:p>
            <a:r>
              <a:rPr lang="en-US" dirty="0"/>
              <a:t>switch value can be a string</a:t>
            </a:r>
          </a:p>
          <a:p>
            <a:r>
              <a:rPr lang="en-US" dirty="0"/>
              <a:t>case value can be expressions</a:t>
            </a:r>
          </a:p>
          <a:p>
            <a:pPr marL="914400" lvl="2" indent="0">
              <a:buNone/>
            </a:pPr>
            <a:endParaRPr lang="en-US" dirty="0"/>
          </a:p>
        </p:txBody>
      </p:sp>
      <p:pic>
        <p:nvPicPr>
          <p:cNvPr id="4" name="Picture 3"/>
          <p:cNvPicPr>
            <a:picLocks noChangeAspect="1"/>
          </p:cNvPicPr>
          <p:nvPr/>
        </p:nvPicPr>
        <p:blipFill>
          <a:blip r:embed="rId3"/>
          <a:stretch>
            <a:fillRect/>
          </a:stretch>
        </p:blipFill>
        <p:spPr>
          <a:xfrm>
            <a:off x="5255231" y="2244913"/>
            <a:ext cx="3864017" cy="4596435"/>
          </a:xfrm>
          <a:prstGeom prst="rect">
            <a:avLst/>
          </a:prstGeom>
        </p:spPr>
      </p:pic>
    </p:spTree>
    <p:extLst>
      <p:ext uri="{BB962C8B-B14F-4D97-AF65-F5344CB8AC3E}">
        <p14:creationId xmlns:p14="http://schemas.microsoft.com/office/powerpoint/2010/main" val="28056767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switch example</a:t>
            </a:r>
          </a:p>
        </p:txBody>
      </p:sp>
      <p:pic>
        <p:nvPicPr>
          <p:cNvPr id="5" name="Picture 4"/>
          <p:cNvPicPr>
            <a:picLocks noChangeAspect="1"/>
          </p:cNvPicPr>
          <p:nvPr/>
        </p:nvPicPr>
        <p:blipFill>
          <a:blip r:embed="rId3"/>
          <a:stretch>
            <a:fillRect/>
          </a:stretch>
        </p:blipFill>
        <p:spPr>
          <a:xfrm>
            <a:off x="338138" y="2201863"/>
            <a:ext cx="8626752" cy="4602162"/>
          </a:xfrm>
          <a:prstGeom prst="rect">
            <a:avLst/>
          </a:prstGeom>
        </p:spPr>
      </p:pic>
    </p:spTree>
    <p:extLst>
      <p:ext uri="{BB962C8B-B14F-4D97-AF65-F5344CB8AC3E}">
        <p14:creationId xmlns:p14="http://schemas.microsoft.com/office/powerpoint/2010/main" val="11818644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throw statement</a:t>
            </a:r>
          </a:p>
        </p:txBody>
      </p:sp>
      <p:sp>
        <p:nvSpPr>
          <p:cNvPr id="3" name="Text Placeholder 2"/>
          <p:cNvSpPr>
            <a:spLocks noGrp="1"/>
          </p:cNvSpPr>
          <p:nvPr>
            <p:ph type="body" sz="quarter" idx="10"/>
          </p:nvPr>
        </p:nvSpPr>
        <p:spPr/>
        <p:txBody>
          <a:bodyPr anchor="t"/>
          <a:lstStyle/>
          <a:p>
            <a:r>
              <a:rPr lang="en-US" dirty="0"/>
              <a:t>thows a user- defined exception.  Execution stops and control is passed to the first catch block in the call stack</a:t>
            </a:r>
          </a:p>
          <a:p>
            <a:pPr marL="0" indent="0">
              <a:buNone/>
            </a:pPr>
            <a:r>
              <a:rPr lang="en-US" sz="2800" dirty="0"/>
              <a:t>throw new Error(reason);</a:t>
            </a:r>
          </a:p>
          <a:p>
            <a:endParaRPr lang="en-US" dirty="0"/>
          </a:p>
          <a:p>
            <a:pPr marL="0" indent="0">
              <a:buNone/>
            </a:pPr>
            <a:r>
              <a:rPr lang="en-US" sz="2800" dirty="0"/>
              <a:t>throw{</a:t>
            </a:r>
          </a:p>
          <a:p>
            <a:pPr marL="457200" lvl="1" indent="0">
              <a:buNone/>
            </a:pPr>
            <a:r>
              <a:rPr lang="en-US" sz="2400" dirty="0"/>
              <a:t>name: exceptionName,</a:t>
            </a:r>
          </a:p>
          <a:p>
            <a:pPr marL="457200" lvl="1" indent="0">
              <a:buNone/>
            </a:pPr>
            <a:r>
              <a:rPr lang="en-US" sz="2400" dirty="0"/>
              <a:t>message: reason</a:t>
            </a:r>
          </a:p>
          <a:p>
            <a:pPr marL="0" indent="0">
              <a:buNone/>
            </a:pPr>
            <a:r>
              <a:rPr lang="en-US" sz="2800" dirty="0"/>
              <a:t>};</a:t>
            </a:r>
          </a:p>
        </p:txBody>
      </p:sp>
      <p:pic>
        <p:nvPicPr>
          <p:cNvPr id="4" name="Picture 3" descr="Capture.PNG"/>
          <p:cNvPicPr>
            <a:picLocks noChangeAspect="1"/>
          </p:cNvPicPr>
          <p:nvPr/>
        </p:nvPicPr>
        <p:blipFill>
          <a:blip r:embed="rId3"/>
          <a:stretch>
            <a:fillRect/>
          </a:stretch>
        </p:blipFill>
        <p:spPr>
          <a:xfrm>
            <a:off x="4293912" y="4521081"/>
            <a:ext cx="4457055" cy="806271"/>
          </a:xfrm>
          <a:prstGeom prst="rect">
            <a:avLst/>
          </a:prstGeom>
        </p:spPr>
      </p:pic>
    </p:spTree>
    <p:extLst>
      <p:ext uri="{BB962C8B-B14F-4D97-AF65-F5344CB8AC3E}">
        <p14:creationId xmlns:p14="http://schemas.microsoft.com/office/powerpoint/2010/main" val="20413091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try - catch- finally  statement</a:t>
            </a:r>
          </a:p>
        </p:txBody>
      </p:sp>
      <p:sp>
        <p:nvSpPr>
          <p:cNvPr id="3" name="Text Placeholder 2"/>
          <p:cNvSpPr>
            <a:spLocks noGrp="1"/>
          </p:cNvSpPr>
          <p:nvPr>
            <p:ph type="body" sz="quarter" idx="10"/>
          </p:nvPr>
        </p:nvSpPr>
        <p:spPr/>
        <p:txBody>
          <a:bodyPr anchor="t"/>
          <a:lstStyle/>
          <a:p>
            <a:pPr marL="0" indent="0">
              <a:buNone/>
            </a:pPr>
            <a:r>
              <a:rPr lang="en-US" sz="2400" dirty="0"/>
              <a:t>try{ … }</a:t>
            </a:r>
          </a:p>
          <a:p>
            <a:pPr marL="0" indent="0">
              <a:buNone/>
            </a:pPr>
            <a:r>
              <a:rPr lang="en-US" sz="2400" dirty="0"/>
              <a:t>catch (e) {</a:t>
            </a:r>
          </a:p>
          <a:p>
            <a:pPr marL="0" indent="0">
              <a:buNone/>
            </a:pPr>
            <a:r>
              <a:rPr lang="en-US" sz="2400" dirty="0"/>
              <a:t>    switch (e.name) {</a:t>
            </a:r>
          </a:p>
          <a:p>
            <a:pPr marL="0" indent="0">
              <a:buNone/>
            </a:pPr>
            <a:r>
              <a:rPr lang="en-US" sz="2400" dirty="0"/>
              <a:t>    case 'Error': </a:t>
            </a:r>
          </a:p>
          <a:p>
            <a:pPr marL="0" indent="0">
              <a:buNone/>
            </a:pPr>
            <a:r>
              <a:rPr lang="en-US" sz="2400" dirty="0"/>
              <a:t>        …</a:t>
            </a:r>
          </a:p>
          <a:p>
            <a:pPr marL="0" indent="0">
              <a:buNone/>
            </a:pPr>
            <a:r>
              <a:rPr lang="en-US" sz="2400" dirty="0"/>
              <a:t>        break;</a:t>
            </a:r>
          </a:p>
          <a:p>
            <a:pPr marL="0" indent="0">
              <a:buNone/>
            </a:pPr>
            <a:r>
              <a:rPr lang="en-US" sz="2400" dirty="0"/>
              <a:t>    default:</a:t>
            </a:r>
          </a:p>
          <a:p>
            <a:pPr marL="0" indent="0">
              <a:buNone/>
            </a:pPr>
            <a:r>
              <a:rPr lang="en-US" sz="2400" dirty="0"/>
              <a:t>        throw e;</a:t>
            </a:r>
          </a:p>
          <a:p>
            <a:pPr marL="0" indent="0">
              <a:buNone/>
            </a:pPr>
            <a:r>
              <a:rPr lang="en-US" sz="2400" dirty="0"/>
              <a:t>    }</a:t>
            </a:r>
          </a:p>
          <a:p>
            <a:pPr marL="0" indent="0">
              <a:buNone/>
            </a:pPr>
            <a:r>
              <a:rPr lang="en-US" sz="2400" dirty="0"/>
              <a:t>}</a:t>
            </a:r>
          </a:p>
          <a:p>
            <a:pPr marL="0" indent="0">
              <a:buNone/>
            </a:pPr>
            <a:endParaRPr lang="en-US" dirty="0"/>
          </a:p>
        </p:txBody>
      </p:sp>
      <p:sp>
        <p:nvSpPr>
          <p:cNvPr id="4" name="TextBox 3"/>
          <p:cNvSpPr txBox="1"/>
          <p:nvPr/>
        </p:nvSpPr>
        <p:spPr>
          <a:xfrm>
            <a:off x="3424238" y="3013075"/>
            <a:ext cx="5236140" cy="2954655"/>
          </a:xfrm>
          <a:prstGeom prst="rect">
            <a:avLst/>
          </a:prstGeom>
        </p:spPr>
        <p:txBody>
          <a:bodyPr wrap="square" rtlCol="0" anchor="t">
            <a:spAutoFit/>
          </a:bodyPr>
          <a:lstStyle/>
          <a:p>
            <a:pPr algn="ctr"/>
            <a:r>
              <a:rPr lang="en-US" sz="2800" dirty="0">
                <a:solidFill>
                  <a:srgbClr val="00B050"/>
                </a:solidFill>
              </a:rPr>
              <a:t>Because we have no classes, there is only one catch clause.  </a:t>
            </a:r>
          </a:p>
          <a:p>
            <a:pPr algn="ctr"/>
            <a:endParaRPr lang="en-US" dirty="0">
              <a:solidFill>
                <a:srgbClr val="00B050"/>
              </a:solidFill>
            </a:endParaRPr>
          </a:p>
          <a:p>
            <a:pPr algn="ctr"/>
            <a:r>
              <a:rPr lang="en-US" sz="2800" dirty="0">
                <a:solidFill>
                  <a:srgbClr val="00B050"/>
                </a:solidFill>
              </a:rPr>
              <a:t>You wont have one per exception class.  Determine what type of exception and if it is to be handled or </a:t>
            </a:r>
            <a:r>
              <a:rPr lang="en-US" sz="2800" dirty="0" smtClean="0">
                <a:solidFill>
                  <a:srgbClr val="00B050"/>
                </a:solidFill>
              </a:rPr>
              <a:t>thrown </a:t>
            </a:r>
            <a:r>
              <a:rPr lang="en-US" sz="2800" dirty="0">
                <a:solidFill>
                  <a:srgbClr val="00B050"/>
                </a:solidFill>
              </a:rPr>
              <a:t>on  </a:t>
            </a:r>
            <a:r>
              <a:rPr lang="en-US" dirty="0">
                <a:solidFill>
                  <a:srgbClr val="00B050"/>
                </a:solidFill>
              </a:rPr>
              <a:t> </a:t>
            </a:r>
          </a:p>
        </p:txBody>
      </p:sp>
    </p:spTree>
    <p:extLst>
      <p:ext uri="{BB962C8B-B14F-4D97-AF65-F5344CB8AC3E}">
        <p14:creationId xmlns:p14="http://schemas.microsoft.com/office/powerpoint/2010/main" val="32044446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with statement</a:t>
            </a:r>
          </a:p>
        </p:txBody>
      </p:sp>
      <p:sp>
        <p:nvSpPr>
          <p:cNvPr id="3" name="Text Placeholder 2"/>
          <p:cNvSpPr>
            <a:spLocks noGrp="1"/>
          </p:cNvSpPr>
          <p:nvPr>
            <p:ph type="body" sz="quarter" idx="10"/>
          </p:nvPr>
        </p:nvSpPr>
        <p:spPr/>
        <p:txBody>
          <a:bodyPr anchor="t"/>
          <a:lstStyle/>
          <a:p>
            <a:r>
              <a:rPr lang="en-US" dirty="0"/>
              <a:t>has been deprecated, but you may see it in old code.  Example of it's use</a:t>
            </a:r>
          </a:p>
          <a:p>
            <a:endParaRPr lang="en-US" dirty="0"/>
          </a:p>
          <a:p>
            <a:endParaRPr lang="en-US" dirty="0"/>
          </a:p>
        </p:txBody>
      </p:sp>
      <p:pic>
        <p:nvPicPr>
          <p:cNvPr id="4" name="Picture 3"/>
          <p:cNvPicPr>
            <a:picLocks noChangeAspect="1"/>
          </p:cNvPicPr>
          <p:nvPr/>
        </p:nvPicPr>
        <p:blipFill>
          <a:blip r:embed="rId3"/>
          <a:stretch>
            <a:fillRect/>
          </a:stretch>
        </p:blipFill>
        <p:spPr>
          <a:xfrm>
            <a:off x="643382" y="3403267"/>
            <a:ext cx="7235269" cy="2942532"/>
          </a:xfrm>
          <a:prstGeom prst="rect">
            <a:avLst/>
          </a:prstGeom>
        </p:spPr>
      </p:pic>
    </p:spTree>
    <p:extLst>
      <p:ext uri="{BB962C8B-B14F-4D97-AF65-F5344CB8AC3E}">
        <p14:creationId xmlns:p14="http://schemas.microsoft.com/office/powerpoint/2010/main" val="39219281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Declaring variables</a:t>
            </a:r>
            <a:endParaRPr lang="en-US" dirty="0"/>
          </a:p>
        </p:txBody>
      </p:sp>
      <p:sp>
        <p:nvSpPr>
          <p:cNvPr id="3" name="Text Placeholder 2"/>
          <p:cNvSpPr>
            <a:spLocks noGrp="1"/>
          </p:cNvSpPr>
          <p:nvPr>
            <p:ph type="body" sz="quarter" idx="10"/>
          </p:nvPr>
        </p:nvSpPr>
        <p:spPr>
          <a:xfrm>
            <a:off x="228600" y="2209800"/>
            <a:ext cx="4238812" cy="4419600"/>
          </a:xfrm>
        </p:spPr>
        <p:txBody>
          <a:bodyPr anchor="t"/>
          <a:lstStyle/>
          <a:p>
            <a:r>
              <a:rPr lang="en-US" sz="2000" dirty="0"/>
              <a:t>var </a:t>
            </a:r>
            <a:r>
              <a:rPr lang="en-US" sz="2000" i="1" dirty="0"/>
              <a:t>variableName;  </a:t>
            </a:r>
            <a:r>
              <a:rPr lang="en-US" sz="2000" dirty="0"/>
              <a:t>//Variable description</a:t>
            </a:r>
          </a:p>
          <a:p>
            <a:endParaRPr lang="en-US" sz="2000" dirty="0"/>
          </a:p>
          <a:p>
            <a:r>
              <a:rPr lang="en-US" sz="2000" dirty="0"/>
              <a:t>JavaScript variables are automatically typed</a:t>
            </a:r>
          </a:p>
          <a:p>
            <a:pPr lvl="1"/>
            <a:r>
              <a:rPr lang="en-US" sz="2000" dirty="0"/>
              <a:t>Type based on data stored in variable</a:t>
            </a:r>
          </a:p>
          <a:p>
            <a:pPr lvl="1"/>
            <a:r>
              <a:rPr lang="en-US" sz="2000" dirty="0"/>
              <a:t>Type can change as code executes (not a good idea)</a:t>
            </a:r>
          </a:p>
          <a:p>
            <a:pPr lvl="2"/>
            <a:r>
              <a:rPr lang="en-US" sz="1800" dirty="0"/>
              <a:t>Can be number, then text, then number in the same execution</a:t>
            </a:r>
          </a:p>
        </p:txBody>
      </p:sp>
      <p:pic>
        <p:nvPicPr>
          <p:cNvPr id="4" name="Picture 3"/>
          <p:cNvPicPr>
            <a:picLocks noChangeAspect="1"/>
          </p:cNvPicPr>
          <p:nvPr/>
        </p:nvPicPr>
        <p:blipFill>
          <a:blip r:embed="rId3"/>
          <a:stretch>
            <a:fillRect/>
          </a:stretch>
        </p:blipFill>
        <p:spPr>
          <a:xfrm>
            <a:off x="6319239" y="2492107"/>
            <a:ext cx="1993567" cy="835743"/>
          </a:xfrm>
          <a:prstGeom prst="rect">
            <a:avLst/>
          </a:prstGeom>
        </p:spPr>
      </p:pic>
      <p:pic>
        <p:nvPicPr>
          <p:cNvPr id="5" name="Picture 4"/>
          <p:cNvPicPr>
            <a:picLocks noChangeAspect="1"/>
          </p:cNvPicPr>
          <p:nvPr/>
        </p:nvPicPr>
        <p:blipFill>
          <a:blip r:embed="rId4"/>
          <a:stretch>
            <a:fillRect/>
          </a:stretch>
        </p:blipFill>
        <p:spPr>
          <a:xfrm>
            <a:off x="4421371" y="3860212"/>
            <a:ext cx="4707493" cy="2201520"/>
          </a:xfrm>
          <a:prstGeom prst="rect">
            <a:avLst/>
          </a:prstGeom>
        </p:spPr>
      </p:pic>
    </p:spTree>
    <p:extLst>
      <p:ext uri="{BB962C8B-B14F-4D97-AF65-F5344CB8AC3E}">
        <p14:creationId xmlns:p14="http://schemas.microsoft.com/office/powerpoint/2010/main" val="22448625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Declaring variables</a:t>
            </a:r>
            <a:endParaRPr lang="en-US" dirty="0"/>
          </a:p>
        </p:txBody>
      </p:sp>
      <p:sp>
        <p:nvSpPr>
          <p:cNvPr id="3" name="Text Placeholder 2"/>
          <p:cNvSpPr>
            <a:spLocks noGrp="1"/>
          </p:cNvSpPr>
          <p:nvPr>
            <p:ph type="body" sz="quarter" idx="10"/>
          </p:nvPr>
        </p:nvSpPr>
        <p:spPr>
          <a:xfrm>
            <a:off x="228600" y="2209800"/>
            <a:ext cx="6154143" cy="4419600"/>
          </a:xfrm>
        </p:spPr>
        <p:txBody>
          <a:bodyPr anchor="t"/>
          <a:lstStyle/>
          <a:p>
            <a:r>
              <a:rPr lang="en-US" sz="2800" dirty="0" smtClean="0"/>
              <a:t>Naming </a:t>
            </a:r>
            <a:r>
              <a:rPr lang="en-US" sz="2800" dirty="0"/>
              <a:t>rules (also apply to function names)</a:t>
            </a:r>
          </a:p>
          <a:p>
            <a:pPr lvl="1"/>
            <a:r>
              <a:rPr lang="en-US" sz="2400" dirty="0"/>
              <a:t>Letters, digits, underscore, $</a:t>
            </a:r>
          </a:p>
          <a:p>
            <a:pPr lvl="1"/>
            <a:r>
              <a:rPr lang="en-US" sz="2400" dirty="0"/>
              <a:t>Can’t start with a digit</a:t>
            </a:r>
          </a:p>
          <a:p>
            <a:r>
              <a:rPr lang="en-US" sz="2800" dirty="0"/>
              <a:t>Note: Not including </a:t>
            </a:r>
            <a:r>
              <a:rPr lang="en-US" sz="2000" dirty="0"/>
              <a:t>var</a:t>
            </a:r>
            <a:r>
              <a:rPr lang="en-US" sz="2800" dirty="0"/>
              <a:t> creates a global variable (not usually what you want)</a:t>
            </a:r>
          </a:p>
          <a:p>
            <a:pPr lvl="1"/>
            <a:r>
              <a:rPr lang="en-US" sz="2400" dirty="0"/>
              <a:t>Not good programming practice</a:t>
            </a:r>
          </a:p>
          <a:p>
            <a:pPr lvl="1"/>
            <a:r>
              <a:rPr lang="en-US" sz="2400" dirty="0"/>
              <a:t>Can cause unexpected </a:t>
            </a:r>
            <a:r>
              <a:rPr lang="en-US" sz="2400" dirty="0" smtClean="0"/>
              <a:t>errors</a:t>
            </a:r>
            <a:endParaRPr lang="en-US" sz="2400" dirty="0"/>
          </a:p>
        </p:txBody>
      </p:sp>
      <p:pic>
        <p:nvPicPr>
          <p:cNvPr id="4" name="Picture 3"/>
          <p:cNvPicPr>
            <a:picLocks noChangeAspect="1"/>
          </p:cNvPicPr>
          <p:nvPr/>
        </p:nvPicPr>
        <p:blipFill>
          <a:blip r:embed="rId3"/>
          <a:stretch>
            <a:fillRect/>
          </a:stretch>
        </p:blipFill>
        <p:spPr>
          <a:xfrm>
            <a:off x="5896466" y="3681923"/>
            <a:ext cx="3250154" cy="2166746"/>
          </a:xfrm>
          <a:prstGeom prst="rect">
            <a:avLst/>
          </a:prstGeom>
        </p:spPr>
      </p:pic>
    </p:spTree>
    <p:extLst>
      <p:ext uri="{BB962C8B-B14F-4D97-AF65-F5344CB8AC3E}">
        <p14:creationId xmlns:p14="http://schemas.microsoft.com/office/powerpoint/2010/main" val="3603095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8600" y="4447277"/>
            <a:ext cx="8610600" cy="2182123"/>
          </a:xfrm>
        </p:spPr>
        <p:txBody>
          <a:bodyPr anchor="t"/>
          <a:lstStyle/>
          <a:p>
            <a:r>
              <a:rPr lang="en-US" sz="2800" dirty="0"/>
              <a:t>history of JavaScript - Douglas Crockford-Yahoo</a:t>
            </a:r>
          </a:p>
          <a:p>
            <a:r>
              <a:rPr lang="en-US" sz="2800" dirty="0">
                <a:latin typeface="Arial" charset="0"/>
                <a:hlinkClick r:id="rId3"/>
              </a:rPr>
              <a:t>https://www.youtube.com/watch?v=t7_5-XYrkqg</a:t>
            </a:r>
            <a:endParaRPr lang="en-US" sz="2800" dirty="0">
              <a:latin typeface="Arial" charset="0"/>
            </a:endParaRPr>
          </a:p>
          <a:p>
            <a:r>
              <a:rPr lang="en-US" sz="2800" dirty="0">
                <a:latin typeface="Arial" charset="0"/>
              </a:rPr>
              <a:t>above image</a:t>
            </a:r>
          </a:p>
          <a:p>
            <a:pPr lvl="1"/>
            <a:r>
              <a:rPr lang="en-US" sz="2400" dirty="0">
                <a:latin typeface="Arial" charset="0"/>
                <a:hlinkClick r:id="rId4"/>
              </a:rPr>
              <a:t>http://cevichejs.com/images/1-javascript/JavaScriptTimeline.jpg</a:t>
            </a:r>
            <a:endParaRPr lang="en-US" sz="2400" dirty="0">
              <a:latin typeface="Arial" charset="0"/>
            </a:endParaRPr>
          </a:p>
          <a:p>
            <a:endParaRPr lang="en-US" dirty="0">
              <a:latin typeface="Arial" charset="0"/>
            </a:endParaRPr>
          </a:p>
        </p:txBody>
      </p:sp>
      <p:pic>
        <p:nvPicPr>
          <p:cNvPr id="4" name="Picture 3" descr="Image"/>
          <p:cNvPicPr>
            <a:picLocks noChangeAspect="1"/>
          </p:cNvPicPr>
          <p:nvPr/>
        </p:nvPicPr>
        <p:blipFill>
          <a:blip r:embed="rId5"/>
          <a:stretch>
            <a:fillRect/>
          </a:stretch>
        </p:blipFill>
        <p:spPr>
          <a:xfrm>
            <a:off x="19050" y="1174750"/>
            <a:ext cx="9109075" cy="2893259"/>
          </a:xfrm>
          <a:prstGeom prst="rect">
            <a:avLst/>
          </a:prstGeom>
        </p:spPr>
      </p:pic>
    </p:spTree>
    <p:extLst>
      <p:ext uri="{BB962C8B-B14F-4D97-AF65-F5344CB8AC3E}">
        <p14:creationId xmlns:p14="http://schemas.microsoft.com/office/powerpoint/2010/main" val="26024729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Use of var to declare variables</a:t>
            </a:r>
            <a:endParaRPr lang="en-US" sz="3200" dirty="0"/>
          </a:p>
        </p:txBody>
      </p:sp>
      <p:sp>
        <p:nvSpPr>
          <p:cNvPr id="3" name="Text Placeholder 2"/>
          <p:cNvSpPr>
            <a:spLocks noGrp="1"/>
          </p:cNvSpPr>
          <p:nvPr>
            <p:ph type="body" sz="quarter" idx="10"/>
          </p:nvPr>
        </p:nvSpPr>
        <p:spPr>
          <a:xfrm>
            <a:off x="228600" y="2209800"/>
            <a:ext cx="6593031" cy="4419600"/>
          </a:xfrm>
        </p:spPr>
        <p:txBody>
          <a:bodyPr anchor="t"/>
          <a:lstStyle/>
          <a:p>
            <a:r>
              <a:rPr lang="en-US" sz="2400" dirty="0"/>
              <a:t>var x is the same as just x... kind of</a:t>
            </a:r>
          </a:p>
          <a:p>
            <a:pPr lvl="1"/>
            <a:r>
              <a:rPr lang="en-US" sz="2400" dirty="0"/>
              <a:t>In global scope they are the same</a:t>
            </a:r>
          </a:p>
          <a:p>
            <a:pPr lvl="1"/>
            <a:r>
              <a:rPr lang="en-US" sz="2400" dirty="0"/>
              <a:t>In a function var will create a local variable. </a:t>
            </a:r>
          </a:p>
          <a:p>
            <a:pPr lvl="2"/>
            <a:r>
              <a:rPr lang="en-US" sz="2000" dirty="0"/>
              <a:t>If no “var” it will look up the scope chain until it finds the variable or hits the global scope… not finding it, the property will be created</a:t>
            </a:r>
          </a:p>
          <a:p>
            <a:r>
              <a:rPr lang="en-US" sz="2400" dirty="0"/>
              <a:t>Stackoverflow discussion</a:t>
            </a:r>
          </a:p>
          <a:p>
            <a:r>
              <a:rPr lang="en-US" sz="2400" dirty="0">
                <a:hlinkClick r:id="rId3"/>
              </a:rPr>
              <a:t>http://stackoverflow.com/questions/1470488/what-is-the-function-of-the-var-keyword-and-when-to-use-it-or-omit-it</a:t>
            </a:r>
            <a:r>
              <a:rPr lang="en-US" dirty="0"/>
              <a:t> </a:t>
            </a:r>
          </a:p>
        </p:txBody>
      </p:sp>
    </p:spTree>
    <p:extLst>
      <p:ext uri="{BB962C8B-B14F-4D97-AF65-F5344CB8AC3E}">
        <p14:creationId xmlns:p14="http://schemas.microsoft.com/office/powerpoint/2010/main" val="41774964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global variables</a:t>
            </a:r>
            <a:endParaRPr lang="en-US" dirty="0"/>
          </a:p>
        </p:txBody>
      </p:sp>
      <p:pic>
        <p:nvPicPr>
          <p:cNvPr id="4" name="Picture 3"/>
          <p:cNvPicPr>
            <a:picLocks noChangeAspect="1"/>
          </p:cNvPicPr>
          <p:nvPr/>
        </p:nvPicPr>
        <p:blipFill>
          <a:blip r:embed="rId3"/>
          <a:stretch>
            <a:fillRect/>
          </a:stretch>
        </p:blipFill>
        <p:spPr>
          <a:xfrm>
            <a:off x="6350" y="2570163"/>
            <a:ext cx="9277989" cy="2502669"/>
          </a:xfrm>
          <a:prstGeom prst="rect">
            <a:avLst/>
          </a:prstGeom>
        </p:spPr>
      </p:pic>
    </p:spTree>
    <p:extLst>
      <p:ext uri="{BB962C8B-B14F-4D97-AF65-F5344CB8AC3E}">
        <p14:creationId xmlns:p14="http://schemas.microsoft.com/office/powerpoint/2010/main" val="14812468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how one var ruined our launch</a:t>
            </a:r>
            <a:endParaRPr lang="en-US" sz="3600" dirty="0"/>
          </a:p>
        </p:txBody>
      </p:sp>
      <p:sp>
        <p:nvSpPr>
          <p:cNvPr id="3" name="Text Placeholder 2"/>
          <p:cNvSpPr>
            <a:spLocks noGrp="1"/>
          </p:cNvSpPr>
          <p:nvPr>
            <p:ph type="body" sz="quarter" idx="10"/>
          </p:nvPr>
        </p:nvSpPr>
        <p:spPr/>
        <p:txBody>
          <a:bodyPr anchor="t"/>
          <a:lstStyle/>
          <a:p>
            <a:r>
              <a:rPr lang="en-US" dirty="0">
                <a:latin typeface="Arial" charset="0"/>
                <a:hlinkClick r:id="rId3"/>
              </a:rPr>
              <a:t>http://blog.safeshepherd.com/23/how-one-missing-var-ruined-our-launch/</a:t>
            </a:r>
            <a:endParaRPr lang="en-US" dirty="0">
              <a:latin typeface="Arial" charset="0"/>
            </a:endParaRPr>
          </a:p>
          <a:p>
            <a:endParaRPr lang="en-US" dirty="0"/>
          </a:p>
          <a:p>
            <a:endParaRPr lang="en-US" dirty="0"/>
          </a:p>
        </p:txBody>
      </p:sp>
    </p:spTree>
    <p:extLst>
      <p:ext uri="{BB962C8B-B14F-4D97-AF65-F5344CB8AC3E}">
        <p14:creationId xmlns:p14="http://schemas.microsoft.com/office/powerpoint/2010/main" val="16054105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 </a:t>
            </a:r>
          </a:p>
        </p:txBody>
      </p:sp>
      <p:sp>
        <p:nvSpPr>
          <p:cNvPr id="3" name="Text Placeholder 2"/>
          <p:cNvSpPr>
            <a:spLocks noGrp="1"/>
          </p:cNvSpPr>
          <p:nvPr>
            <p:ph type="body" sz="quarter" idx="10"/>
          </p:nvPr>
        </p:nvSpPr>
        <p:spPr/>
        <p:txBody>
          <a:bodyPr anchor="t"/>
          <a:lstStyle/>
          <a:p>
            <a:r>
              <a:rPr lang="en-US" dirty="0"/>
              <a:t>var set to undefined if not initialized</a:t>
            </a:r>
          </a:p>
          <a:p>
            <a:r>
              <a:rPr lang="en-US" dirty="0"/>
              <a:t>scope diagram</a:t>
            </a:r>
          </a:p>
        </p:txBody>
      </p:sp>
      <p:pic>
        <p:nvPicPr>
          <p:cNvPr id="4" name="Picture 3"/>
          <p:cNvPicPr>
            <a:picLocks noChangeAspect="1"/>
          </p:cNvPicPr>
          <p:nvPr/>
        </p:nvPicPr>
        <p:blipFill>
          <a:blip r:embed="rId3"/>
          <a:stretch>
            <a:fillRect/>
          </a:stretch>
        </p:blipFill>
        <p:spPr>
          <a:xfrm>
            <a:off x="610122" y="3523917"/>
            <a:ext cx="7826752" cy="3198368"/>
          </a:xfrm>
          <a:prstGeom prst="rect">
            <a:avLst/>
          </a:prstGeom>
        </p:spPr>
      </p:pic>
    </p:spTree>
    <p:extLst>
      <p:ext uri="{BB962C8B-B14F-4D97-AF65-F5344CB8AC3E}">
        <p14:creationId xmlns:p14="http://schemas.microsoft.com/office/powerpoint/2010/main" val="35702924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a:t>
            </a:r>
          </a:p>
        </p:txBody>
      </p:sp>
      <p:sp>
        <p:nvSpPr>
          <p:cNvPr id="3" name="Text Placeholder 2"/>
          <p:cNvSpPr>
            <a:spLocks noGrp="1"/>
          </p:cNvSpPr>
          <p:nvPr>
            <p:ph type="body" sz="quarter" idx="10"/>
          </p:nvPr>
        </p:nvSpPr>
        <p:spPr>
          <a:xfrm>
            <a:off x="228600" y="2209800"/>
            <a:ext cx="5991758" cy="4419600"/>
          </a:xfrm>
        </p:spPr>
        <p:txBody>
          <a:bodyPr anchor="t"/>
          <a:lstStyle/>
          <a:p>
            <a:r>
              <a:rPr lang="en-US" dirty="0"/>
              <a:t> {blocks} do not have scope</a:t>
            </a:r>
          </a:p>
          <a:p>
            <a:r>
              <a:rPr lang="en-US" dirty="0"/>
              <a:t>only functions have scope</a:t>
            </a:r>
          </a:p>
          <a:p>
            <a:r>
              <a:rPr lang="en-US" dirty="0"/>
              <a:t>vars defined in a function are not visible outside of the function</a:t>
            </a:r>
          </a:p>
          <a:p>
            <a:r>
              <a:rPr lang="en-US" dirty="0"/>
              <a:t>there is only function scope</a:t>
            </a:r>
          </a:p>
          <a:p>
            <a:r>
              <a:rPr lang="en-US" dirty="0"/>
              <a:t>if variable is declared more than once, there is no error</a:t>
            </a:r>
          </a:p>
          <a:p>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3"/>
          <a:stretch>
            <a:fillRect/>
          </a:stretch>
        </p:blipFill>
        <p:spPr>
          <a:xfrm>
            <a:off x="6023684" y="2693988"/>
            <a:ext cx="3094916" cy="2692695"/>
          </a:xfrm>
          <a:prstGeom prst="rect">
            <a:avLst/>
          </a:prstGeom>
        </p:spPr>
      </p:pic>
    </p:spTree>
    <p:extLst>
      <p:ext uri="{BB962C8B-B14F-4D97-AF65-F5344CB8AC3E}">
        <p14:creationId xmlns:p14="http://schemas.microsoft.com/office/powerpoint/2010/main" val="24474721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 statement</a:t>
            </a:r>
            <a:br>
              <a:rPr lang="en-US" dirty="0"/>
            </a:br>
            <a:endParaRPr lang="en-US" dirty="0"/>
          </a:p>
        </p:txBody>
      </p:sp>
      <p:sp>
        <p:nvSpPr>
          <p:cNvPr id="3" name="Text Placeholder 2"/>
          <p:cNvSpPr>
            <a:spLocks noGrp="1"/>
          </p:cNvSpPr>
          <p:nvPr>
            <p:ph type="body" sz="quarter" idx="10"/>
          </p:nvPr>
        </p:nvSpPr>
        <p:spPr>
          <a:xfrm>
            <a:off x="-75134" y="2209800"/>
            <a:ext cx="8610600" cy="4419600"/>
          </a:xfrm>
        </p:spPr>
        <p:txBody>
          <a:bodyPr anchor="t"/>
          <a:lstStyle/>
          <a:p>
            <a:pPr marL="0" indent="0">
              <a:buNone/>
            </a:pPr>
            <a:r>
              <a:rPr lang="en-US" dirty="0"/>
              <a:t>return expression;</a:t>
            </a:r>
          </a:p>
          <a:p>
            <a:r>
              <a:rPr lang="en-US" dirty="0"/>
              <a:t>or </a:t>
            </a:r>
          </a:p>
          <a:p>
            <a:pPr marL="0" indent="0">
              <a:buNone/>
            </a:pPr>
            <a:r>
              <a:rPr lang="en-US" dirty="0"/>
              <a:t>return;</a:t>
            </a:r>
          </a:p>
          <a:p>
            <a:endParaRPr lang="en-US" dirty="0"/>
          </a:p>
          <a:p>
            <a:r>
              <a:rPr lang="en-US" dirty="0"/>
              <a:t>if there is no expression, the return value is undefined</a:t>
            </a:r>
          </a:p>
          <a:p>
            <a:r>
              <a:rPr lang="en-US" dirty="0"/>
              <a:t>except for constructors, whose default value is </a:t>
            </a:r>
            <a:r>
              <a:rPr lang="en-US" i="1" dirty="0"/>
              <a:t>this</a:t>
            </a:r>
          </a:p>
        </p:txBody>
      </p:sp>
      <p:pic>
        <p:nvPicPr>
          <p:cNvPr id="4" name="Picture 3"/>
          <p:cNvPicPr>
            <a:picLocks noChangeAspect="1"/>
          </p:cNvPicPr>
          <p:nvPr/>
        </p:nvPicPr>
        <p:blipFill>
          <a:blip r:embed="rId3"/>
          <a:stretch>
            <a:fillRect/>
          </a:stretch>
        </p:blipFill>
        <p:spPr>
          <a:xfrm>
            <a:off x="3849206" y="2219098"/>
            <a:ext cx="2743200" cy="2450599"/>
          </a:xfrm>
          <a:prstGeom prst="rect">
            <a:avLst/>
          </a:prstGeom>
        </p:spPr>
      </p:pic>
    </p:spTree>
    <p:extLst>
      <p:ext uri="{BB962C8B-B14F-4D97-AF65-F5344CB8AC3E}">
        <p14:creationId xmlns:p14="http://schemas.microsoft.com/office/powerpoint/2010/main" val="6166252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objects</a:t>
            </a:r>
          </a:p>
        </p:txBody>
      </p:sp>
      <p:sp>
        <p:nvSpPr>
          <p:cNvPr id="3" name="Text Placeholder 2"/>
          <p:cNvSpPr>
            <a:spLocks noGrp="1"/>
          </p:cNvSpPr>
          <p:nvPr>
            <p:ph type="body" sz="quarter" idx="10"/>
          </p:nvPr>
        </p:nvSpPr>
        <p:spPr>
          <a:xfrm>
            <a:off x="228600" y="2209800"/>
            <a:ext cx="6574449" cy="4419600"/>
          </a:xfrm>
        </p:spPr>
        <p:txBody>
          <a:bodyPr anchor="t"/>
          <a:lstStyle/>
          <a:p>
            <a:r>
              <a:rPr lang="en-US" sz="2800" dirty="0"/>
              <a:t>can inherit from other objects</a:t>
            </a:r>
          </a:p>
          <a:p>
            <a:r>
              <a:rPr lang="en-US" sz="2800" dirty="0"/>
              <a:t>an object is an unordered collection of name/value pairs</a:t>
            </a:r>
          </a:p>
          <a:p>
            <a:r>
              <a:rPr lang="en-US" sz="2800" dirty="0"/>
              <a:t>names are strings</a:t>
            </a:r>
          </a:p>
          <a:p>
            <a:r>
              <a:rPr lang="en-US" sz="2800" dirty="0"/>
              <a:t>values are any type, including other objects</a:t>
            </a:r>
          </a:p>
          <a:p>
            <a:r>
              <a:rPr lang="en-US" sz="2800" dirty="0"/>
              <a:t>good for representing records and tree</a:t>
            </a:r>
          </a:p>
          <a:p>
            <a:r>
              <a:rPr lang="en-US" sz="2800" dirty="0"/>
              <a:t>every object is a little database</a:t>
            </a:r>
          </a:p>
        </p:txBody>
      </p:sp>
      <p:pic>
        <p:nvPicPr>
          <p:cNvPr id="4" name="Picture 3"/>
          <p:cNvPicPr>
            <a:picLocks noChangeAspect="1"/>
          </p:cNvPicPr>
          <p:nvPr/>
        </p:nvPicPr>
        <p:blipFill>
          <a:blip r:embed="rId3"/>
          <a:stretch>
            <a:fillRect/>
          </a:stretch>
        </p:blipFill>
        <p:spPr>
          <a:xfrm>
            <a:off x="6376049" y="2496827"/>
            <a:ext cx="2743200" cy="1826971"/>
          </a:xfrm>
          <a:prstGeom prst="rect">
            <a:avLst/>
          </a:prstGeom>
        </p:spPr>
      </p:pic>
    </p:spTree>
    <p:extLst>
      <p:ext uri="{BB962C8B-B14F-4D97-AF65-F5344CB8AC3E}">
        <p14:creationId xmlns:p14="http://schemas.microsoft.com/office/powerpoint/2010/main" val="18746800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 literals</a:t>
            </a:r>
          </a:p>
        </p:txBody>
      </p:sp>
      <p:sp>
        <p:nvSpPr>
          <p:cNvPr id="3" name="Text Placeholder 2"/>
          <p:cNvSpPr>
            <a:spLocks noGrp="1"/>
          </p:cNvSpPr>
          <p:nvPr>
            <p:ph type="body" sz="quarter" idx="10"/>
          </p:nvPr>
        </p:nvSpPr>
        <p:spPr>
          <a:xfrm>
            <a:off x="228600" y="2209800"/>
            <a:ext cx="6350286" cy="4419600"/>
          </a:xfrm>
        </p:spPr>
        <p:txBody>
          <a:bodyPr anchor="t"/>
          <a:lstStyle/>
          <a:p>
            <a:r>
              <a:rPr lang="en-US" dirty="0"/>
              <a:t>objects are wrapped in {}</a:t>
            </a:r>
          </a:p>
          <a:p>
            <a:r>
              <a:rPr lang="en-US" dirty="0"/>
              <a:t>names can be names or strings</a:t>
            </a:r>
          </a:p>
          <a:p>
            <a:r>
              <a:rPr lang="en-US" dirty="0"/>
              <a:t>values can be expressions</a:t>
            </a:r>
          </a:p>
          <a:p>
            <a:r>
              <a:rPr lang="en-US" dirty="0"/>
              <a:t>: separates names and values</a:t>
            </a:r>
          </a:p>
          <a:p>
            <a:r>
              <a:rPr lang="en-US" dirty="0"/>
              <a:t>, separates pairs</a:t>
            </a:r>
          </a:p>
          <a:p>
            <a:r>
              <a:rPr lang="en-US" dirty="0"/>
              <a:t>object literals can be used anywhere a value can appear</a:t>
            </a:r>
          </a:p>
        </p:txBody>
      </p:sp>
      <p:pic>
        <p:nvPicPr>
          <p:cNvPr id="4" name="Picture 3"/>
          <p:cNvPicPr>
            <a:picLocks noChangeAspect="1"/>
          </p:cNvPicPr>
          <p:nvPr/>
        </p:nvPicPr>
        <p:blipFill>
          <a:blip r:embed="rId3"/>
          <a:stretch>
            <a:fillRect/>
          </a:stretch>
        </p:blipFill>
        <p:spPr>
          <a:xfrm>
            <a:off x="6093080" y="2309909"/>
            <a:ext cx="3586158" cy="2631196"/>
          </a:xfrm>
          <a:prstGeom prst="rect">
            <a:avLst/>
          </a:prstGeom>
        </p:spPr>
      </p:pic>
    </p:spTree>
    <p:extLst>
      <p:ext uri="{BB962C8B-B14F-4D97-AF65-F5344CB8AC3E}">
        <p14:creationId xmlns:p14="http://schemas.microsoft.com/office/powerpoint/2010/main" val="42796893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572" y="1206945"/>
            <a:ext cx="8610600" cy="990600"/>
          </a:xfrm>
        </p:spPr>
        <p:txBody>
          <a:bodyPr/>
          <a:lstStyle/>
          <a:p>
            <a:r>
              <a:rPr lang="en-US" dirty="0"/>
              <a:t>object literal example</a:t>
            </a:r>
          </a:p>
        </p:txBody>
      </p:sp>
      <p:sp>
        <p:nvSpPr>
          <p:cNvPr id="3" name="Text Placeholder 2"/>
          <p:cNvSpPr>
            <a:spLocks noGrp="1"/>
          </p:cNvSpPr>
          <p:nvPr>
            <p:ph type="body" sz="quarter" idx="10"/>
          </p:nvPr>
        </p:nvSpPr>
        <p:spPr>
          <a:xfrm>
            <a:off x="68074" y="5662557"/>
            <a:ext cx="8610600" cy="1526576"/>
          </a:xfrm>
        </p:spPr>
        <p:txBody>
          <a:bodyPr anchor="t"/>
          <a:lstStyle/>
          <a:p>
            <a:r>
              <a:rPr lang="en-US" dirty="0"/>
              <a:t>think of the object creating this table...</a:t>
            </a:r>
          </a:p>
          <a:p>
            <a:r>
              <a:rPr lang="en-US" dirty="0"/>
              <a:t>in this case "goto" is a key word- so not ok</a:t>
            </a:r>
          </a:p>
        </p:txBody>
      </p:sp>
      <p:pic>
        <p:nvPicPr>
          <p:cNvPr id="4" name="Picture 3" descr="Screen Shot 2015-10-25 at 4.26.24 PM.png"/>
          <p:cNvPicPr>
            <a:picLocks noChangeAspect="1"/>
          </p:cNvPicPr>
          <p:nvPr/>
        </p:nvPicPr>
        <p:blipFill>
          <a:blip r:embed="rId3"/>
          <a:stretch>
            <a:fillRect/>
          </a:stretch>
        </p:blipFill>
        <p:spPr>
          <a:xfrm>
            <a:off x="195030" y="2274244"/>
            <a:ext cx="8849857" cy="1287328"/>
          </a:xfrm>
          <a:prstGeom prst="rect">
            <a:avLst/>
          </a:prstGeom>
        </p:spPr>
      </p:pic>
      <p:graphicFrame>
        <p:nvGraphicFramePr>
          <p:cNvPr id="8" name="Table 7"/>
          <p:cNvGraphicFramePr/>
          <p:nvPr>
            <p:extLst>
              <p:ext uri="{D42A27DB-BD31-4B8C-83A1-F6EECF244321}">
                <p14:modId xmlns:p14="http://schemas.microsoft.com/office/powerpoint/2010/main" val="1464493199"/>
              </p:ext>
            </p:extLst>
          </p:nvPr>
        </p:nvGraphicFramePr>
        <p:xfrm>
          <a:off x="159604" y="3679789"/>
          <a:ext cx="5084064" cy="1854200"/>
        </p:xfrm>
        <a:graphic>
          <a:graphicData uri="http://schemas.openxmlformats.org/drawingml/2006/table">
            <a:tbl>
              <a:tblPr firstRow="1" bandRow="1">
                <a:tableStyleId>{5C22544A-7EE6-4342-B048-85BDC9FD1C3A}</a:tableStyleId>
              </a:tblPr>
              <a:tblGrid>
                <a:gridCol w="2542032">
                  <a:extLst>
                    <a:ext uri="{9D8B030D-6E8A-4147-A177-3AD203B41FA5}">
                      <a16:colId xmlns:a16="http://schemas.microsoft.com/office/drawing/2014/main" val="3453461246"/>
                    </a:ext>
                  </a:extLst>
                </a:gridCol>
                <a:gridCol w="2542032">
                  <a:extLst>
                    <a:ext uri="{9D8B030D-6E8A-4147-A177-3AD203B41FA5}">
                      <a16:colId xmlns:a16="http://schemas.microsoft.com/office/drawing/2014/main" val="1128737350"/>
                    </a:ext>
                  </a:extLst>
                </a:gridCol>
              </a:tblGrid>
              <a:tr h="370840">
                <a:tc>
                  <a:txBody>
                    <a:bodyPr/>
                    <a:lstStyle/>
                    <a:p>
                      <a:r>
                        <a:rPr lang="en-US" dirty="0"/>
                        <a:t>Key</a:t>
                      </a:r>
                    </a:p>
                  </a:txBody>
                  <a:tcPr/>
                </a:tc>
                <a:tc>
                  <a:txBody>
                    <a:bodyPr/>
                    <a:lstStyle/>
                    <a:p>
                      <a:r>
                        <a:rPr lang="en-US" dirty="0"/>
                        <a:t>Value</a:t>
                      </a:r>
                    </a:p>
                  </a:txBody>
                  <a:tcPr/>
                </a:tc>
                <a:extLst>
                  <a:ext uri="{0D108BD9-81ED-4DB2-BD59-A6C34878D82A}">
                    <a16:rowId xmlns:a16="http://schemas.microsoft.com/office/drawing/2014/main" val="3992508689"/>
                  </a:ext>
                </a:extLst>
              </a:tr>
              <a:tr h="370840">
                <a:tc>
                  <a:txBody>
                    <a:bodyPr/>
                    <a:lstStyle/>
                    <a:p>
                      <a:r>
                        <a:rPr lang="en-US" dirty="0"/>
                        <a:t>"name"</a:t>
                      </a:r>
                    </a:p>
                  </a:txBody>
                  <a:tcPr/>
                </a:tc>
                <a:tc>
                  <a:txBody>
                    <a:bodyPr/>
                    <a:lstStyle/>
                    <a:p>
                      <a:r>
                        <a:rPr lang="en-US" dirty="0"/>
                        <a:t>"William Gates"</a:t>
                      </a:r>
                    </a:p>
                  </a:txBody>
                  <a:tcPr/>
                </a:tc>
                <a:extLst>
                  <a:ext uri="{0D108BD9-81ED-4DB2-BD59-A6C34878D82A}">
                    <a16:rowId xmlns:a16="http://schemas.microsoft.com/office/drawing/2014/main" val="1553788080"/>
                  </a:ext>
                </a:extLst>
              </a:tr>
              <a:tr h="370840">
                <a:tc>
                  <a:txBody>
                    <a:bodyPr/>
                    <a:lstStyle/>
                    <a:p>
                      <a:r>
                        <a:rPr lang="en-US" dirty="0"/>
                        <a:t>"goto"</a:t>
                      </a:r>
                    </a:p>
                  </a:txBody>
                  <a:tcPr/>
                </a:tc>
                <a:tc>
                  <a:txBody>
                    <a:bodyPr/>
                    <a:lstStyle/>
                    <a:p>
                      <a:r>
                        <a:rPr lang="en-US" dirty="0"/>
                        <a:t>"Jail"</a:t>
                      </a:r>
                    </a:p>
                  </a:txBody>
                  <a:tcPr/>
                </a:tc>
                <a:extLst>
                  <a:ext uri="{0D108BD9-81ED-4DB2-BD59-A6C34878D82A}">
                    <a16:rowId xmlns:a16="http://schemas.microsoft.com/office/drawing/2014/main" val="2861098615"/>
                  </a:ext>
                </a:extLst>
              </a:tr>
              <a:tr h="370840">
                <a:tc>
                  <a:txBody>
                    <a:bodyPr/>
                    <a:lstStyle/>
                    <a:p>
                      <a:r>
                        <a:rPr lang="en-US" dirty="0"/>
                        <a:t>"grade"</a:t>
                      </a:r>
                    </a:p>
                  </a:txBody>
                  <a:tcPr/>
                </a:tc>
                <a:tc>
                  <a:txBody>
                    <a:bodyPr/>
                    <a:lstStyle/>
                    <a:p>
                      <a:r>
                        <a:rPr lang="en-US" dirty="0"/>
                        <a:t>"A"</a:t>
                      </a:r>
                    </a:p>
                  </a:txBody>
                  <a:tcPr/>
                </a:tc>
                <a:extLst>
                  <a:ext uri="{0D108BD9-81ED-4DB2-BD59-A6C34878D82A}">
                    <a16:rowId xmlns:a16="http://schemas.microsoft.com/office/drawing/2014/main" val="2023724755"/>
                  </a:ext>
                </a:extLst>
              </a:tr>
              <a:tr h="370840">
                <a:tc>
                  <a:txBody>
                    <a:bodyPr/>
                    <a:lstStyle/>
                    <a:p>
                      <a:r>
                        <a:rPr lang="en-US" dirty="0"/>
                        <a:t>"level"</a:t>
                      </a:r>
                    </a:p>
                  </a:txBody>
                  <a:tcPr/>
                </a:tc>
                <a:tc>
                  <a:txBody>
                    <a:bodyPr/>
                    <a:lstStyle/>
                    <a:p>
                      <a:r>
                        <a:rPr lang="en-US" dirty="0"/>
                        <a:t>3</a:t>
                      </a:r>
                    </a:p>
                  </a:txBody>
                  <a:tcPr/>
                </a:tc>
                <a:extLst>
                  <a:ext uri="{0D108BD9-81ED-4DB2-BD59-A6C34878D82A}">
                    <a16:rowId xmlns:a16="http://schemas.microsoft.com/office/drawing/2014/main" val="3128400547"/>
                  </a:ext>
                </a:extLst>
              </a:tr>
            </a:tbl>
          </a:graphicData>
        </a:graphic>
      </p:graphicFrame>
    </p:spTree>
    <p:extLst>
      <p:ext uri="{BB962C8B-B14F-4D97-AF65-F5344CB8AC3E}">
        <p14:creationId xmlns:p14="http://schemas.microsoft.com/office/powerpoint/2010/main" val="36325911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creating object with a maker function</a:t>
            </a:r>
          </a:p>
        </p:txBody>
      </p:sp>
      <p:sp>
        <p:nvSpPr>
          <p:cNvPr id="3" name="Text Placeholder 2"/>
          <p:cNvSpPr>
            <a:spLocks noGrp="1"/>
          </p:cNvSpPr>
          <p:nvPr>
            <p:ph type="body" sz="quarter" idx="10"/>
          </p:nvPr>
        </p:nvSpPr>
        <p:spPr/>
        <p:txBody>
          <a:bodyPr anchor="t"/>
          <a:lstStyle/>
          <a:p>
            <a:pPr marL="0" indent="0">
              <a:buNone/>
            </a:pPr>
            <a:r>
              <a:rPr lang="en-US" dirty="0">
                <a:latin typeface="Arial" charset="0"/>
              </a:rPr>
              <a:t>function maker(name, where, grade, level) {</a:t>
            </a:r>
            <a:br>
              <a:rPr lang="en-US" dirty="0">
                <a:latin typeface="Arial" charset="0"/>
              </a:rPr>
            </a:br>
            <a:r>
              <a:rPr lang="en-US" dirty="0">
                <a:latin typeface="Arial" charset="0"/>
              </a:rPr>
              <a:t>                var it = {};  //making a new empty obj</a:t>
            </a:r>
            <a:br>
              <a:rPr lang="en-US" dirty="0">
                <a:latin typeface="Arial" charset="0"/>
              </a:rPr>
            </a:br>
            <a:r>
              <a:rPr lang="en-US" dirty="0">
                <a:latin typeface="Arial" charset="0"/>
              </a:rPr>
              <a:t>                it.name = name;</a:t>
            </a:r>
            <a:br>
              <a:rPr lang="en-US" dirty="0">
                <a:latin typeface="Arial" charset="0"/>
              </a:rPr>
            </a:br>
            <a:r>
              <a:rPr lang="en-US" dirty="0">
                <a:latin typeface="Arial" charset="0"/>
              </a:rPr>
              <a:t>                it['goto'] = where;</a:t>
            </a:r>
            <a:br>
              <a:rPr lang="en-US" dirty="0">
                <a:latin typeface="Arial" charset="0"/>
              </a:rPr>
            </a:br>
            <a:r>
              <a:rPr lang="en-US" dirty="0">
                <a:latin typeface="Arial" charset="0"/>
              </a:rPr>
              <a:t>                it.grade = grade;</a:t>
            </a:r>
            <a:br>
              <a:rPr lang="en-US" dirty="0">
                <a:latin typeface="Arial" charset="0"/>
              </a:rPr>
            </a:br>
            <a:r>
              <a:rPr lang="en-US" dirty="0">
                <a:latin typeface="Arial" charset="0"/>
              </a:rPr>
              <a:t>                it.level = level;</a:t>
            </a:r>
            <a:br>
              <a:rPr lang="en-US" dirty="0">
                <a:latin typeface="Arial" charset="0"/>
              </a:rPr>
            </a:br>
            <a:r>
              <a:rPr lang="en-US" dirty="0">
                <a:latin typeface="Arial" charset="0"/>
              </a:rPr>
              <a:t>                return it;</a:t>
            </a:r>
            <a:br>
              <a:rPr lang="en-US" dirty="0">
                <a:latin typeface="Arial" charset="0"/>
              </a:rPr>
            </a:br>
            <a:r>
              <a:rPr lang="en-US" dirty="0">
                <a:latin typeface="Arial" charset="0"/>
              </a:rPr>
              <a:t>            }</a:t>
            </a:r>
          </a:p>
          <a:p>
            <a:pPr marL="0" indent="0">
              <a:buNone/>
            </a:pPr>
            <a:r>
              <a:rPr lang="en-US" sz="2800" dirty="0">
                <a:latin typeface="Arial" charset="0"/>
              </a:rPr>
              <a:t>myObject = maker("William Gates", 'Jail', 'A', 3);</a:t>
            </a:r>
          </a:p>
        </p:txBody>
      </p:sp>
    </p:spTree>
    <p:extLst>
      <p:ext uri="{BB962C8B-B14F-4D97-AF65-F5344CB8AC3E}">
        <p14:creationId xmlns:p14="http://schemas.microsoft.com/office/powerpoint/2010/main" val="542344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JavaScript </a:t>
            </a:r>
            <a:r>
              <a:rPr lang="en-US" dirty="0"/>
              <a:t>overview</a:t>
            </a:r>
          </a:p>
        </p:txBody>
      </p:sp>
      <p:sp>
        <p:nvSpPr>
          <p:cNvPr id="3" name="Text Placeholder 2"/>
          <p:cNvSpPr>
            <a:spLocks noGrp="1"/>
          </p:cNvSpPr>
          <p:nvPr>
            <p:ph type="body" sz="quarter" idx="10"/>
          </p:nvPr>
        </p:nvSpPr>
        <p:spPr/>
        <p:txBody>
          <a:bodyPr anchor="t"/>
          <a:lstStyle/>
          <a:p>
            <a:r>
              <a:rPr lang="en-US" dirty="0"/>
              <a:t>it is a real language</a:t>
            </a:r>
          </a:p>
          <a:p>
            <a:r>
              <a:rPr lang="en-US" dirty="0"/>
              <a:t>small, but sophisticated</a:t>
            </a:r>
          </a:p>
          <a:p>
            <a:r>
              <a:rPr lang="en-US" dirty="0"/>
              <a:t>not a subset of java</a:t>
            </a:r>
          </a:p>
          <a:p>
            <a:pPr lvl="1"/>
            <a:endParaRPr lang="en-US" dirty="0"/>
          </a:p>
          <a:p>
            <a:endParaRPr lang="en-US" dirty="0"/>
          </a:p>
        </p:txBody>
      </p:sp>
    </p:spTree>
    <p:extLst>
      <p:ext uri="{BB962C8B-B14F-4D97-AF65-F5344CB8AC3E}">
        <p14:creationId xmlns:p14="http://schemas.microsoft.com/office/powerpoint/2010/main" val="4229008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 literals</a:t>
            </a:r>
          </a:p>
        </p:txBody>
      </p:sp>
      <p:sp>
        <p:nvSpPr>
          <p:cNvPr id="3" name="Text Placeholder 2"/>
          <p:cNvSpPr>
            <a:spLocks noGrp="1"/>
          </p:cNvSpPr>
          <p:nvPr>
            <p:ph type="body" sz="quarter" idx="10"/>
          </p:nvPr>
        </p:nvSpPr>
        <p:spPr>
          <a:xfrm>
            <a:off x="228600" y="4112557"/>
            <a:ext cx="8610600" cy="2516843"/>
          </a:xfrm>
        </p:spPr>
        <p:txBody>
          <a:bodyPr anchor="t"/>
          <a:lstStyle/>
          <a:p>
            <a:r>
              <a:rPr lang="en-US" dirty="0"/>
              <a:t>uses anonymous object in place of previous function</a:t>
            </a:r>
          </a:p>
          <a:p>
            <a:r>
              <a:rPr lang="en-US" dirty="0"/>
              <a:t>can use an object literal anyplace that you'd expect a value</a:t>
            </a:r>
          </a:p>
        </p:txBody>
      </p:sp>
      <p:pic>
        <p:nvPicPr>
          <p:cNvPr id="4" name="Picture 3" descr="Screen Shot 2015-10-25 at 4.47.16 PM.png"/>
          <p:cNvPicPr>
            <a:picLocks noChangeAspect="1"/>
          </p:cNvPicPr>
          <p:nvPr/>
        </p:nvPicPr>
        <p:blipFill>
          <a:blip r:embed="rId3"/>
          <a:stretch>
            <a:fillRect/>
          </a:stretch>
        </p:blipFill>
        <p:spPr>
          <a:xfrm>
            <a:off x="266700" y="2170113"/>
            <a:ext cx="8761413" cy="1799569"/>
          </a:xfrm>
          <a:prstGeom prst="rect">
            <a:avLst/>
          </a:prstGeom>
        </p:spPr>
      </p:pic>
    </p:spTree>
    <p:extLst>
      <p:ext uri="{BB962C8B-B14F-4D97-AF65-F5344CB8AC3E}">
        <p14:creationId xmlns:p14="http://schemas.microsoft.com/office/powerpoint/2010/main" val="33953726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 literals</a:t>
            </a:r>
          </a:p>
        </p:txBody>
      </p:sp>
      <p:sp>
        <p:nvSpPr>
          <p:cNvPr id="3" name="Text Placeholder 2"/>
          <p:cNvSpPr>
            <a:spLocks noGrp="1"/>
          </p:cNvSpPr>
          <p:nvPr>
            <p:ph type="body" sz="quarter" idx="10"/>
          </p:nvPr>
        </p:nvSpPr>
        <p:spPr>
          <a:xfrm>
            <a:off x="228600" y="2209800"/>
            <a:ext cx="4598111" cy="4419600"/>
          </a:xfrm>
        </p:spPr>
        <p:txBody>
          <a:bodyPr anchor="t"/>
          <a:lstStyle/>
          <a:p>
            <a:r>
              <a:rPr lang="en-US" dirty="0"/>
              <a:t>myFunction does not know if this is parameter is  predefined, or if I just defined it.  </a:t>
            </a:r>
          </a:p>
          <a:p>
            <a:r>
              <a:rPr lang="en-US" dirty="0"/>
              <a:t> we can create the error dynamically</a:t>
            </a:r>
          </a:p>
        </p:txBody>
      </p:sp>
      <p:pic>
        <p:nvPicPr>
          <p:cNvPr id="4" name="Picture 3" descr="Screen Shot 2015-10-25 at 4.49.39 PM.png"/>
          <p:cNvPicPr>
            <a:picLocks noChangeAspect="1"/>
          </p:cNvPicPr>
          <p:nvPr/>
        </p:nvPicPr>
        <p:blipFill>
          <a:blip r:embed="rId3"/>
          <a:stretch>
            <a:fillRect/>
          </a:stretch>
        </p:blipFill>
        <p:spPr>
          <a:xfrm>
            <a:off x="4878388" y="2247900"/>
            <a:ext cx="4086225" cy="4343233"/>
          </a:xfrm>
          <a:prstGeom prst="rect">
            <a:avLst/>
          </a:prstGeom>
        </p:spPr>
      </p:pic>
    </p:spTree>
    <p:extLst>
      <p:ext uri="{BB962C8B-B14F-4D97-AF65-F5344CB8AC3E}">
        <p14:creationId xmlns:p14="http://schemas.microsoft.com/office/powerpoint/2010/main" val="27054592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 augmentation</a:t>
            </a:r>
          </a:p>
        </p:txBody>
      </p:sp>
      <p:sp>
        <p:nvSpPr>
          <p:cNvPr id="3" name="Text Placeholder 2"/>
          <p:cNvSpPr>
            <a:spLocks noGrp="1"/>
          </p:cNvSpPr>
          <p:nvPr>
            <p:ph type="body" sz="quarter" idx="10"/>
          </p:nvPr>
        </p:nvSpPr>
        <p:spPr/>
        <p:txBody>
          <a:bodyPr anchor="t"/>
          <a:lstStyle/>
          <a:p>
            <a:r>
              <a:rPr lang="en-US" dirty="0"/>
              <a:t>new members can be added to any object by simple assignment</a:t>
            </a:r>
          </a:p>
          <a:p>
            <a:r>
              <a:rPr lang="en-US" dirty="0"/>
              <a:t>there is no need to define a new class</a:t>
            </a:r>
          </a:p>
          <a:p>
            <a:endParaRPr lang="en-US" dirty="0"/>
          </a:p>
          <a:p>
            <a:pPr marL="0" indent="0">
              <a:buNone/>
            </a:pPr>
            <a:r>
              <a:rPr lang="en-US" dirty="0"/>
              <a:t>myObject[name] = value;</a:t>
            </a:r>
          </a:p>
          <a:p>
            <a:pPr marL="0" indent="0">
              <a:buNone/>
            </a:pPr>
            <a:r>
              <a:rPr lang="en-US" dirty="0"/>
              <a:t>myObject.format.colorModel = 'YcgCb';</a:t>
            </a:r>
          </a:p>
          <a:p>
            <a:pPr marL="0" indent="0">
              <a:buNone/>
            </a:pPr>
            <a:r>
              <a:rPr lang="en-US" dirty="0">
                <a:solidFill>
                  <a:srgbClr val="C00000"/>
                </a:solidFill>
              </a:rPr>
              <a:t>Do you see potential problems with this?</a:t>
            </a:r>
          </a:p>
        </p:txBody>
      </p:sp>
    </p:spTree>
    <p:extLst>
      <p:ext uri="{BB962C8B-B14F-4D97-AF65-F5344CB8AC3E}">
        <p14:creationId xmlns:p14="http://schemas.microsoft.com/office/powerpoint/2010/main" val="21410220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linkage</a:t>
            </a:r>
          </a:p>
        </p:txBody>
      </p:sp>
      <p:sp>
        <p:nvSpPr>
          <p:cNvPr id="3" name="Text Placeholder 2"/>
          <p:cNvSpPr>
            <a:spLocks noGrp="1"/>
          </p:cNvSpPr>
          <p:nvPr>
            <p:ph type="body" sz="quarter" idx="10"/>
          </p:nvPr>
        </p:nvSpPr>
        <p:spPr/>
        <p:txBody>
          <a:bodyPr anchor="t"/>
          <a:lstStyle/>
          <a:p>
            <a:r>
              <a:rPr lang="en-US" sz="2800" dirty="0"/>
              <a:t>objects can be created with a secret link to another object (inheritance in js)</a:t>
            </a:r>
          </a:p>
          <a:p>
            <a:r>
              <a:rPr lang="en-US" sz="2800" dirty="0"/>
              <a:t>if an attempt to access a name fails, the secret linked object will be used (look to the parent)</a:t>
            </a:r>
          </a:p>
          <a:p>
            <a:r>
              <a:rPr lang="en-US" sz="2800" dirty="0"/>
              <a:t>the secret link is not used when storing.  New members are only added to the primary object</a:t>
            </a:r>
          </a:p>
          <a:p>
            <a:endParaRPr lang="en-US" sz="2800" dirty="0"/>
          </a:p>
        </p:txBody>
      </p:sp>
      <p:sp>
        <p:nvSpPr>
          <p:cNvPr id="4" name="Rectangle 3"/>
          <p:cNvSpPr/>
          <p:nvPr/>
        </p:nvSpPr>
        <p:spPr>
          <a:xfrm>
            <a:off x="1318982" y="5139451"/>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270515" y="544778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1963549" y="5457124"/>
            <a:ext cx="2651665" cy="606070"/>
          </a:xfrm>
          <a:prstGeom prst="straightConnector1">
            <a:avLst/>
          </a:prstGeom>
          <a:ln w="57150">
            <a:solidFill>
              <a:srgbClr val="FF0000"/>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8883578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linked object</a:t>
            </a:r>
          </a:p>
        </p:txBody>
      </p:sp>
      <p:sp>
        <p:nvSpPr>
          <p:cNvPr id="3" name="Text Placeholder 2"/>
          <p:cNvSpPr>
            <a:spLocks noGrp="1"/>
          </p:cNvSpPr>
          <p:nvPr>
            <p:ph type="body" sz="quarter" idx="10"/>
          </p:nvPr>
        </p:nvSpPr>
        <p:spPr/>
        <p:txBody>
          <a:bodyPr anchor="t"/>
          <a:lstStyle/>
          <a:p>
            <a:r>
              <a:rPr lang="en-US" dirty="0"/>
              <a:t>var myNewObject = object(myOldObject);</a:t>
            </a:r>
          </a:p>
          <a:p>
            <a:r>
              <a:rPr lang="en-US" dirty="0"/>
              <a:t>new object has a pointer to old object</a:t>
            </a:r>
          </a:p>
          <a:p>
            <a:endParaRPr lang="en-US" dirty="0"/>
          </a:p>
          <a:p>
            <a:endParaRPr lang="en-US" dirty="0"/>
          </a:p>
        </p:txBody>
      </p:sp>
      <p:pic>
        <p:nvPicPr>
          <p:cNvPr id="5" name="Picture 4"/>
          <p:cNvPicPr>
            <a:picLocks noChangeAspect="1"/>
          </p:cNvPicPr>
          <p:nvPr/>
        </p:nvPicPr>
        <p:blipFill>
          <a:blip r:embed="rId3"/>
          <a:srcRect l="4813" t="37738" r="-51" b="4796"/>
          <a:stretch>
            <a:fillRect/>
          </a:stretch>
        </p:blipFill>
        <p:spPr>
          <a:xfrm>
            <a:off x="698915" y="3469256"/>
            <a:ext cx="7354723" cy="3335283"/>
          </a:xfrm>
          <a:prstGeom prst="rect">
            <a:avLst/>
          </a:prstGeom>
        </p:spPr>
      </p:pic>
    </p:spTree>
    <p:extLst>
      <p:ext uri="{BB962C8B-B14F-4D97-AF65-F5344CB8AC3E}">
        <p14:creationId xmlns:p14="http://schemas.microsoft.com/office/powerpoint/2010/main" val="36797082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to the new object</a:t>
            </a:r>
          </a:p>
        </p:txBody>
      </p:sp>
      <p:sp>
        <p:nvSpPr>
          <p:cNvPr id="3" name="Text Placeholder 2"/>
          <p:cNvSpPr>
            <a:spLocks noGrp="1"/>
          </p:cNvSpPr>
          <p:nvPr>
            <p:ph type="body" sz="quarter" idx="10"/>
          </p:nvPr>
        </p:nvSpPr>
        <p:spPr/>
        <p:txBody>
          <a:bodyPr anchor="t"/>
          <a:lstStyle/>
          <a:p>
            <a:r>
              <a:rPr lang="en-US" dirty="0"/>
              <a:t>myNewObject.name = "Tom Piperson";</a:t>
            </a:r>
          </a:p>
          <a:p>
            <a:r>
              <a:rPr lang="en-US" dirty="0"/>
              <a:t>myNewObject.level +=1;</a:t>
            </a:r>
          </a:p>
          <a:p>
            <a:r>
              <a:rPr lang="en-US" dirty="0"/>
              <a:t>myNewObject.crime = 'pignapping';</a:t>
            </a:r>
          </a:p>
        </p:txBody>
      </p:sp>
      <p:pic>
        <p:nvPicPr>
          <p:cNvPr id="4" name="Picture 3"/>
          <p:cNvPicPr>
            <a:picLocks noChangeAspect="1"/>
          </p:cNvPicPr>
          <p:nvPr/>
        </p:nvPicPr>
        <p:blipFill>
          <a:blip r:embed="rId3"/>
          <a:stretch>
            <a:fillRect/>
          </a:stretch>
        </p:blipFill>
        <p:spPr>
          <a:xfrm>
            <a:off x="770459" y="4014677"/>
            <a:ext cx="6643787" cy="2745218"/>
          </a:xfrm>
          <a:prstGeom prst="rect">
            <a:avLst/>
          </a:prstGeom>
        </p:spPr>
      </p:pic>
    </p:spTree>
    <p:extLst>
      <p:ext uri="{BB962C8B-B14F-4D97-AF65-F5344CB8AC3E}">
        <p14:creationId xmlns:p14="http://schemas.microsoft.com/office/powerpoint/2010/main" val="7730222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linkage impact</a:t>
            </a:r>
          </a:p>
        </p:txBody>
      </p:sp>
      <p:sp>
        <p:nvSpPr>
          <p:cNvPr id="3" name="Text Placeholder 2"/>
          <p:cNvSpPr>
            <a:spLocks noGrp="1"/>
          </p:cNvSpPr>
          <p:nvPr>
            <p:ph type="body" sz="quarter" idx="10"/>
          </p:nvPr>
        </p:nvSpPr>
        <p:spPr/>
        <p:txBody>
          <a:bodyPr anchor="t"/>
          <a:lstStyle/>
          <a:p>
            <a:r>
              <a:rPr lang="en-US" dirty="0"/>
              <a:t>1 was added to level in this object to give 4.</a:t>
            </a:r>
          </a:p>
          <a:p>
            <a:pPr lvl="1"/>
            <a:r>
              <a:rPr lang="en-US" dirty="0"/>
              <a:t>since it had no level, the value was pulled from linked object</a:t>
            </a:r>
          </a:p>
        </p:txBody>
      </p:sp>
      <p:pic>
        <p:nvPicPr>
          <p:cNvPr id="5" name="Picture 4"/>
          <p:cNvPicPr>
            <a:picLocks noChangeAspect="1"/>
          </p:cNvPicPr>
          <p:nvPr/>
        </p:nvPicPr>
        <p:blipFill>
          <a:blip r:embed="rId3"/>
          <a:stretch>
            <a:fillRect/>
          </a:stretch>
        </p:blipFill>
        <p:spPr>
          <a:xfrm>
            <a:off x="538163" y="3611563"/>
            <a:ext cx="7442987" cy="3075233"/>
          </a:xfrm>
          <a:prstGeom prst="rect">
            <a:avLst/>
          </a:prstGeom>
        </p:spPr>
      </p:pic>
    </p:spTree>
    <p:extLst>
      <p:ext uri="{BB962C8B-B14F-4D97-AF65-F5344CB8AC3E}">
        <p14:creationId xmlns:p14="http://schemas.microsoft.com/office/powerpoint/2010/main" val="32885832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deletion</a:t>
            </a:r>
          </a:p>
        </p:txBody>
      </p:sp>
      <p:sp>
        <p:nvSpPr>
          <p:cNvPr id="3" name="Text Placeholder 2"/>
          <p:cNvSpPr>
            <a:spLocks noGrp="1"/>
          </p:cNvSpPr>
          <p:nvPr>
            <p:ph type="body" sz="quarter" idx="10"/>
          </p:nvPr>
        </p:nvSpPr>
        <p:spPr>
          <a:xfrm>
            <a:off x="228600" y="2209800"/>
            <a:ext cx="8815884" cy="1840843"/>
          </a:xfrm>
        </p:spPr>
        <p:txBody>
          <a:bodyPr anchor="t"/>
          <a:lstStyle/>
          <a:p>
            <a:r>
              <a:rPr lang="en-US" sz="1800" dirty="0"/>
              <a:t>what happens if you delete level in the new object?  </a:t>
            </a:r>
          </a:p>
          <a:p>
            <a:r>
              <a:rPr lang="en-US" sz="1800" dirty="0"/>
              <a:t>the value is not deleted, but appears to morph to a new value</a:t>
            </a:r>
          </a:p>
          <a:p>
            <a:r>
              <a:rPr lang="en-US" sz="1800" dirty="0"/>
              <a:t>Deleting new object does not eliminate the pointer or the data in the old object</a:t>
            </a:r>
            <a:r>
              <a:rPr lang="en-US" sz="2400" dirty="0"/>
              <a:t> </a:t>
            </a:r>
          </a:p>
        </p:txBody>
      </p:sp>
      <p:pic>
        <p:nvPicPr>
          <p:cNvPr id="4" name="Picture 3"/>
          <p:cNvPicPr>
            <a:picLocks noChangeAspect="1"/>
          </p:cNvPicPr>
          <p:nvPr/>
        </p:nvPicPr>
        <p:blipFill>
          <a:blip r:embed="rId3"/>
          <a:stretch>
            <a:fillRect/>
          </a:stretch>
        </p:blipFill>
        <p:spPr>
          <a:xfrm>
            <a:off x="874713" y="3433763"/>
            <a:ext cx="7365108" cy="3425825"/>
          </a:xfrm>
          <a:prstGeom prst="rect">
            <a:avLst/>
          </a:prstGeom>
        </p:spPr>
      </p:pic>
    </p:spTree>
    <p:extLst>
      <p:ext uri="{BB962C8B-B14F-4D97-AF65-F5344CB8AC3E}">
        <p14:creationId xmlns:p14="http://schemas.microsoft.com/office/powerpoint/2010/main" val="2537082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deletion</a:t>
            </a:r>
          </a:p>
        </p:txBody>
      </p:sp>
      <p:sp>
        <p:nvSpPr>
          <p:cNvPr id="3" name="Text Placeholder 2"/>
          <p:cNvSpPr>
            <a:spLocks noGrp="1"/>
          </p:cNvSpPr>
          <p:nvPr>
            <p:ph type="body" sz="quarter" idx="10"/>
          </p:nvPr>
        </p:nvSpPr>
        <p:spPr>
          <a:xfrm>
            <a:off x="228600" y="2209800"/>
            <a:ext cx="8226959" cy="2084426"/>
          </a:xfrm>
        </p:spPr>
        <p:txBody>
          <a:bodyPr anchor="t"/>
          <a:lstStyle/>
          <a:p>
            <a:r>
              <a:rPr lang="en-US" sz="2400" dirty="0"/>
              <a:t>what happens if you delete level in the new object?  </a:t>
            </a:r>
          </a:p>
          <a:p>
            <a:r>
              <a:rPr lang="en-US" sz="2400" dirty="0"/>
              <a:t>the value is not deleted, but appears to morph to a new value</a:t>
            </a:r>
          </a:p>
          <a:p>
            <a:r>
              <a:rPr lang="en-US" sz="2400" dirty="0"/>
              <a:t>Deleting new object does not eliminate the pointer or the data in the old object </a:t>
            </a:r>
          </a:p>
        </p:txBody>
      </p:sp>
      <p:pic>
        <p:nvPicPr>
          <p:cNvPr id="5" name="Picture 4"/>
          <p:cNvPicPr>
            <a:picLocks noChangeAspect="1"/>
          </p:cNvPicPr>
          <p:nvPr/>
        </p:nvPicPr>
        <p:blipFill>
          <a:blip r:embed="rId3"/>
          <a:stretch>
            <a:fillRect/>
          </a:stretch>
        </p:blipFill>
        <p:spPr>
          <a:xfrm>
            <a:off x="3798033" y="3875185"/>
            <a:ext cx="3639853" cy="2868515"/>
          </a:xfrm>
          <a:prstGeom prst="rect">
            <a:avLst/>
          </a:prstGeom>
        </p:spPr>
      </p:pic>
    </p:spTree>
    <p:extLst>
      <p:ext uri="{BB962C8B-B14F-4D97-AF65-F5344CB8AC3E}">
        <p14:creationId xmlns:p14="http://schemas.microsoft.com/office/powerpoint/2010/main" val="32585677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inheritance</a:t>
            </a:r>
          </a:p>
        </p:txBody>
      </p:sp>
      <p:sp>
        <p:nvSpPr>
          <p:cNvPr id="3" name="Text Placeholder 2"/>
          <p:cNvSpPr>
            <a:spLocks noGrp="1"/>
          </p:cNvSpPr>
          <p:nvPr>
            <p:ph type="body" sz="quarter" idx="10"/>
          </p:nvPr>
        </p:nvSpPr>
        <p:spPr/>
        <p:txBody>
          <a:bodyPr anchor="t"/>
          <a:lstStyle/>
          <a:p>
            <a:r>
              <a:rPr lang="en-US" dirty="0"/>
              <a:t>linkage provides simple inheritance</a:t>
            </a:r>
          </a:p>
          <a:p>
            <a:r>
              <a:rPr lang="en-US" dirty="0"/>
              <a:t>an object can inherit from an older object</a:t>
            </a:r>
          </a:p>
          <a:p>
            <a:endParaRPr lang="en-US" dirty="0"/>
          </a:p>
          <a:p>
            <a:endParaRPr lang="en-US" dirty="0"/>
          </a:p>
        </p:txBody>
      </p:sp>
      <p:cxnSp>
        <p:nvCxnSpPr>
          <p:cNvPr id="4" name="Straight Arrow Connector 3"/>
          <p:cNvCxnSpPr/>
          <p:nvPr/>
        </p:nvCxnSpPr>
        <p:spPr>
          <a:xfrm>
            <a:off x="1397178" y="4083632"/>
            <a:ext cx="2193281" cy="1026302"/>
          </a:xfrm>
          <a:prstGeom prst="straightConnector1">
            <a:avLst/>
          </a:prstGeom>
          <a:ln w="57150">
            <a:headEnd type="none"/>
            <a:tailEnd type="arrow"/>
          </a:ln>
        </p:spPr>
        <p:style>
          <a:lnRef idx="3">
            <a:schemeClr val="accent2"/>
          </a:lnRef>
          <a:fillRef idx="0">
            <a:schemeClr val="accent2"/>
          </a:fillRef>
          <a:effectRef idx="2">
            <a:schemeClr val="accent2"/>
          </a:effectRef>
          <a:fontRef idx="minor">
            <a:schemeClr val="tx1"/>
          </a:fontRef>
        </p:style>
      </p:cxnSp>
      <p:sp>
        <p:nvSpPr>
          <p:cNvPr id="5" name="Oval 4"/>
          <p:cNvSpPr/>
          <p:nvPr/>
        </p:nvSpPr>
        <p:spPr>
          <a:xfrm>
            <a:off x="3738977" y="4826830"/>
            <a:ext cx="914400" cy="9144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3326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JavaScript </a:t>
            </a:r>
            <a:r>
              <a:rPr lang="en-US" dirty="0"/>
              <a:t>overview</a:t>
            </a:r>
          </a:p>
        </p:txBody>
      </p:sp>
      <p:sp>
        <p:nvSpPr>
          <p:cNvPr id="3" name="Text Placeholder 2"/>
          <p:cNvSpPr>
            <a:spLocks noGrp="1"/>
          </p:cNvSpPr>
          <p:nvPr>
            <p:ph type="body" sz="quarter" idx="10"/>
          </p:nvPr>
        </p:nvSpPr>
        <p:spPr>
          <a:xfrm>
            <a:off x="228600" y="2209800"/>
            <a:ext cx="6550528" cy="4419600"/>
          </a:xfrm>
        </p:spPr>
        <p:txBody>
          <a:bodyPr anchor="t"/>
          <a:lstStyle/>
          <a:p>
            <a:r>
              <a:rPr lang="en-US" sz="2800" dirty="0"/>
              <a:t>load and go delivery</a:t>
            </a:r>
          </a:p>
          <a:p>
            <a:pPr lvl="1"/>
            <a:r>
              <a:rPr lang="en-US" sz="2400" dirty="0"/>
              <a:t>delivered to the execution site as source code</a:t>
            </a:r>
          </a:p>
          <a:p>
            <a:pPr lvl="1"/>
            <a:r>
              <a:rPr lang="en-US" sz="2400" dirty="0"/>
              <a:t>was intended to be imbedded into text pages, so it was originally delivered as text</a:t>
            </a:r>
          </a:p>
          <a:p>
            <a:r>
              <a:rPr lang="en-US" sz="2800" dirty="0"/>
              <a:t>loosely typed</a:t>
            </a:r>
          </a:p>
          <a:p>
            <a:pPr lvl="1"/>
            <a:r>
              <a:rPr lang="en-US" sz="2400" dirty="0"/>
              <a:t>current desire- strongly typed so the compiler can check the type</a:t>
            </a:r>
          </a:p>
          <a:p>
            <a:r>
              <a:rPr lang="en-US" sz="2800" dirty="0"/>
              <a:t>objects as general containers</a:t>
            </a:r>
          </a:p>
          <a:p>
            <a:endParaRPr lang="en-US" dirty="0"/>
          </a:p>
        </p:txBody>
      </p:sp>
      <p:pic>
        <p:nvPicPr>
          <p:cNvPr id="4" name="Picture 3"/>
          <p:cNvPicPr>
            <a:picLocks noChangeAspect="1"/>
          </p:cNvPicPr>
          <p:nvPr/>
        </p:nvPicPr>
        <p:blipFill>
          <a:blip r:embed="rId3"/>
          <a:stretch>
            <a:fillRect/>
          </a:stretch>
        </p:blipFill>
        <p:spPr>
          <a:xfrm>
            <a:off x="6213475" y="4972050"/>
            <a:ext cx="2915544" cy="1633838"/>
          </a:xfrm>
          <a:prstGeom prst="rect">
            <a:avLst/>
          </a:prstGeom>
        </p:spPr>
      </p:pic>
      <p:pic>
        <p:nvPicPr>
          <p:cNvPr id="5" name="Picture 4"/>
          <p:cNvPicPr>
            <a:picLocks noChangeAspect="1"/>
          </p:cNvPicPr>
          <p:nvPr/>
        </p:nvPicPr>
        <p:blipFill>
          <a:blip r:embed="rId4"/>
          <a:srcRect l="-53" t="-144" r="53" b="12515"/>
          <a:stretch>
            <a:fillRect/>
          </a:stretch>
        </p:blipFill>
        <p:spPr>
          <a:xfrm>
            <a:off x="6426551" y="2839958"/>
            <a:ext cx="2743200" cy="828050"/>
          </a:xfrm>
          <a:prstGeom prst="rect">
            <a:avLst/>
          </a:prstGeom>
        </p:spPr>
      </p:pic>
    </p:spTree>
    <p:extLst>
      <p:ext uri="{BB962C8B-B14F-4D97-AF65-F5344CB8AC3E}">
        <p14:creationId xmlns:p14="http://schemas.microsoft.com/office/powerpoint/2010/main" val="377494132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prototypal inheritance</a:t>
            </a:r>
          </a:p>
        </p:txBody>
      </p:sp>
      <p:sp>
        <p:nvSpPr>
          <p:cNvPr id="3" name="Text Placeholder 2"/>
          <p:cNvSpPr>
            <a:spLocks noGrp="1"/>
          </p:cNvSpPr>
          <p:nvPr>
            <p:ph type="body" sz="quarter" idx="10"/>
          </p:nvPr>
        </p:nvSpPr>
        <p:spPr/>
        <p:txBody>
          <a:bodyPr anchor="t"/>
          <a:lstStyle/>
          <a:p>
            <a:r>
              <a:rPr lang="en-US" dirty="0"/>
              <a:t>some languages have classes, methods, constructors, and modules</a:t>
            </a:r>
          </a:p>
          <a:p>
            <a:pPr lvl="1"/>
            <a:r>
              <a:rPr lang="en-US" dirty="0"/>
              <a:t>JavaScripts functions do the work of all of these</a:t>
            </a:r>
          </a:p>
          <a:p>
            <a:r>
              <a:rPr lang="en-US" dirty="0"/>
              <a:t>instead of classical inheritance, JavaScript has Prototypal Inheritance</a:t>
            </a:r>
          </a:p>
          <a:p>
            <a:r>
              <a:rPr lang="en-US" dirty="0"/>
              <a:t>it accomplishes the same things, but differently</a:t>
            </a:r>
          </a:p>
          <a:p>
            <a:r>
              <a:rPr lang="en-US" dirty="0"/>
              <a:t>it offers greater expressive power</a:t>
            </a:r>
          </a:p>
          <a:p>
            <a:endParaRPr lang="en-US" dirty="0"/>
          </a:p>
        </p:txBody>
      </p:sp>
    </p:spTree>
    <p:extLst>
      <p:ext uri="{BB962C8B-B14F-4D97-AF65-F5344CB8AC3E}">
        <p14:creationId xmlns:p14="http://schemas.microsoft.com/office/powerpoint/2010/main" val="37796017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prototype inheritance</a:t>
            </a:r>
            <a:endParaRPr lang="en-US" dirty="0"/>
          </a:p>
        </p:txBody>
      </p:sp>
      <p:pic>
        <p:nvPicPr>
          <p:cNvPr id="5" name="Picture 4"/>
          <p:cNvPicPr>
            <a:picLocks noChangeAspect="1"/>
          </p:cNvPicPr>
          <p:nvPr/>
        </p:nvPicPr>
        <p:blipFill>
          <a:blip r:embed="rId3"/>
          <a:stretch>
            <a:fillRect/>
          </a:stretch>
        </p:blipFill>
        <p:spPr>
          <a:xfrm>
            <a:off x="604838" y="2073275"/>
            <a:ext cx="7831930" cy="4643438"/>
          </a:xfrm>
          <a:prstGeom prst="rect">
            <a:avLst/>
          </a:prstGeom>
        </p:spPr>
      </p:pic>
    </p:spTree>
    <p:extLst>
      <p:ext uri="{BB962C8B-B14F-4D97-AF65-F5344CB8AC3E}">
        <p14:creationId xmlns:p14="http://schemas.microsoft.com/office/powerpoint/2010/main" val="40013442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prototype inheritance example</a:t>
            </a:r>
          </a:p>
        </p:txBody>
      </p:sp>
      <p:sp>
        <p:nvSpPr>
          <p:cNvPr id="3" name="Text Placeholder 2"/>
          <p:cNvSpPr>
            <a:spLocks noGrp="1"/>
          </p:cNvSpPr>
          <p:nvPr>
            <p:ph type="body" sz="quarter" idx="10"/>
          </p:nvPr>
        </p:nvSpPr>
        <p:spPr/>
        <p:txBody>
          <a:bodyPr anchor="t"/>
          <a:lstStyle/>
          <a:p>
            <a:r>
              <a:rPr lang="en-US" dirty="0"/>
              <a:t>myLinkobj inherits the properties from myObj</a:t>
            </a:r>
          </a:p>
        </p:txBody>
      </p:sp>
      <p:pic>
        <p:nvPicPr>
          <p:cNvPr id="4" name="Picture 3"/>
          <p:cNvPicPr>
            <a:picLocks noChangeAspect="1"/>
          </p:cNvPicPr>
          <p:nvPr/>
        </p:nvPicPr>
        <p:blipFill>
          <a:blip r:embed="rId3"/>
          <a:srcRect l="65" t="-27" r="56266" b="27"/>
          <a:stretch>
            <a:fillRect/>
          </a:stretch>
        </p:blipFill>
        <p:spPr>
          <a:xfrm>
            <a:off x="1233699" y="2890838"/>
            <a:ext cx="6602978" cy="3779837"/>
          </a:xfrm>
          <a:prstGeom prst="rect">
            <a:avLst/>
          </a:prstGeom>
        </p:spPr>
      </p:pic>
    </p:spTree>
    <p:extLst>
      <p:ext uri="{BB962C8B-B14F-4D97-AF65-F5344CB8AC3E}">
        <p14:creationId xmlns:p14="http://schemas.microsoft.com/office/powerpoint/2010/main" val="12879092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prototype inheritance</a:t>
            </a:r>
          </a:p>
        </p:txBody>
      </p:sp>
      <p:sp>
        <p:nvSpPr>
          <p:cNvPr id="3" name="Text Placeholder 2"/>
          <p:cNvSpPr>
            <a:spLocks noGrp="1"/>
          </p:cNvSpPr>
          <p:nvPr>
            <p:ph type="body" sz="quarter" idx="10"/>
          </p:nvPr>
        </p:nvSpPr>
        <p:spPr>
          <a:xfrm>
            <a:off x="228600" y="2209800"/>
            <a:ext cx="5210753" cy="4419600"/>
          </a:xfrm>
        </p:spPr>
        <p:txBody>
          <a:bodyPr anchor="t"/>
          <a:lstStyle/>
          <a:p>
            <a:r>
              <a:rPr lang="en-US" sz="2400" dirty="0">
                <a:latin typeface="Arial" charset="0"/>
              </a:rPr>
              <a:t>Instead of organizing objects into rigid classes, new objects can be made that are similar to existing objects, and then customized. </a:t>
            </a:r>
          </a:p>
          <a:p>
            <a:r>
              <a:rPr lang="en-US" sz="2400" dirty="0">
                <a:latin typeface="Arial" charset="0"/>
              </a:rPr>
              <a:t> Object customization is a lot less work than making a class, and less overhead, too. </a:t>
            </a:r>
          </a:p>
          <a:p>
            <a:r>
              <a:rPr lang="en-US" sz="2400" dirty="0">
                <a:latin typeface="Arial" charset="0"/>
              </a:rPr>
              <a:t>  The other key is functions</a:t>
            </a:r>
          </a:p>
        </p:txBody>
      </p:sp>
      <p:pic>
        <p:nvPicPr>
          <p:cNvPr id="4" name="Picture 3"/>
          <p:cNvPicPr>
            <a:picLocks noChangeAspect="1"/>
          </p:cNvPicPr>
          <p:nvPr/>
        </p:nvPicPr>
        <p:blipFill>
          <a:blip r:embed="rId3"/>
          <a:stretch>
            <a:fillRect/>
          </a:stretch>
        </p:blipFill>
        <p:spPr>
          <a:xfrm>
            <a:off x="5236262" y="2442492"/>
            <a:ext cx="3882338" cy="3028033"/>
          </a:xfrm>
          <a:prstGeom prst="rect">
            <a:avLst/>
          </a:prstGeom>
        </p:spPr>
      </p:pic>
    </p:spTree>
    <p:extLst>
      <p:ext uri="{BB962C8B-B14F-4D97-AF65-F5344CB8AC3E}">
        <p14:creationId xmlns:p14="http://schemas.microsoft.com/office/powerpoint/2010/main" val="3583870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 methods</a:t>
            </a:r>
          </a:p>
        </p:txBody>
      </p:sp>
      <p:sp>
        <p:nvSpPr>
          <p:cNvPr id="3" name="Text Placeholder 2"/>
          <p:cNvSpPr>
            <a:spLocks noGrp="1"/>
          </p:cNvSpPr>
          <p:nvPr>
            <p:ph type="body" sz="quarter" idx="10"/>
          </p:nvPr>
        </p:nvSpPr>
        <p:spPr/>
        <p:txBody>
          <a:bodyPr anchor="t"/>
          <a:lstStyle/>
          <a:p>
            <a:r>
              <a:rPr lang="en-US" dirty="0">
                <a:latin typeface="Arial" charset="0"/>
              </a:rPr>
              <a:t>All objects are linked directly or indirectly to Object.prototype  (last link in the chain)</a:t>
            </a:r>
          </a:p>
          <a:p>
            <a:r>
              <a:rPr lang="en-US" dirty="0">
                <a:latin typeface="Arial" charset="0"/>
              </a:rPr>
              <a:t>All objects inherit some basic methods.</a:t>
            </a:r>
          </a:p>
          <a:p>
            <a:pPr lvl="1"/>
            <a:r>
              <a:rPr lang="en-US" dirty="0">
                <a:latin typeface="Arial" charset="0"/>
              </a:rPr>
              <a:t>hasOwnProperty(name) is useful</a:t>
            </a:r>
          </a:p>
          <a:p>
            <a:pPr lvl="2"/>
            <a:r>
              <a:rPr lang="en-US" dirty="0">
                <a:latin typeface="Arial" charset="0"/>
              </a:rPr>
              <a:t>Is the name a true member of this object? </a:t>
            </a:r>
          </a:p>
          <a:p>
            <a:r>
              <a:rPr lang="en-US" dirty="0">
                <a:latin typeface="Arial" charset="0"/>
              </a:rPr>
              <a:t> No copy method</a:t>
            </a:r>
          </a:p>
          <a:p>
            <a:r>
              <a:rPr lang="en-US" dirty="0">
                <a:latin typeface="Arial" charset="0"/>
              </a:rPr>
              <a:t> No equals method</a:t>
            </a:r>
          </a:p>
        </p:txBody>
      </p:sp>
      <p:pic>
        <p:nvPicPr>
          <p:cNvPr id="4" name="Picture 3" descr="Image"/>
          <p:cNvPicPr>
            <a:picLocks noChangeAspect="1"/>
          </p:cNvPicPr>
          <p:nvPr/>
        </p:nvPicPr>
        <p:blipFill>
          <a:blip r:embed="rId3"/>
          <a:srcRect l="47640" t="-131" r="-31" b="40443"/>
          <a:stretch>
            <a:fillRect/>
          </a:stretch>
        </p:blipFill>
        <p:spPr>
          <a:xfrm>
            <a:off x="6189238" y="4700453"/>
            <a:ext cx="2716940" cy="2057501"/>
          </a:xfrm>
          <a:prstGeom prst="rect">
            <a:avLst/>
          </a:prstGeom>
        </p:spPr>
      </p:pic>
    </p:spTree>
    <p:extLst>
      <p:ext uri="{BB962C8B-B14F-4D97-AF65-F5344CB8AC3E}">
        <p14:creationId xmlns:p14="http://schemas.microsoft.com/office/powerpoint/2010/main" val="2036574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a new object</a:t>
            </a:r>
          </a:p>
        </p:txBody>
      </p:sp>
      <p:sp>
        <p:nvSpPr>
          <p:cNvPr id="3" name="Text Placeholder 2"/>
          <p:cNvSpPr>
            <a:spLocks noGrp="1"/>
          </p:cNvSpPr>
          <p:nvPr>
            <p:ph type="body" sz="quarter" idx="10"/>
          </p:nvPr>
        </p:nvSpPr>
        <p:spPr/>
        <p:txBody>
          <a:bodyPr anchor="t"/>
          <a:lstStyle/>
          <a:p>
            <a:r>
              <a:rPr lang="en-US" dirty="0">
                <a:latin typeface="Arial" charset="0"/>
              </a:rPr>
              <a:t>All three of these expressions have exactly the same result: </a:t>
            </a:r>
          </a:p>
          <a:p>
            <a:pPr marL="514350" indent="-514350">
              <a:buFont typeface="+mj-lt"/>
              <a:buAutoNum type="arabicPeriod"/>
            </a:pPr>
            <a:r>
              <a:rPr lang="en-US" dirty="0">
                <a:solidFill>
                  <a:srgbClr val="00B050"/>
                </a:solidFill>
                <a:latin typeface="Arial" charset="0"/>
              </a:rPr>
              <a:t>new Object()</a:t>
            </a:r>
            <a:r>
              <a:rPr lang="en-US" dirty="0">
                <a:latin typeface="Arial" charset="0"/>
              </a:rPr>
              <a:t> </a:t>
            </a:r>
          </a:p>
          <a:p>
            <a:pPr marL="514350" indent="-514350">
              <a:buFont typeface="+mj-lt"/>
              <a:buAutoNum type="arabicPeriod"/>
            </a:pPr>
            <a:r>
              <a:rPr lang="en-US" dirty="0">
                <a:solidFill>
                  <a:srgbClr val="00B050"/>
                </a:solidFill>
                <a:latin typeface="Arial" charset="0"/>
              </a:rPr>
              <a:t>{}</a:t>
            </a:r>
            <a:r>
              <a:rPr lang="en-US" dirty="0">
                <a:latin typeface="Arial" charset="0"/>
              </a:rPr>
              <a:t> </a:t>
            </a:r>
          </a:p>
          <a:p>
            <a:pPr marL="514350" indent="-514350">
              <a:buFont typeface="+mj-lt"/>
              <a:buAutoNum type="arabicPeriod"/>
            </a:pPr>
            <a:r>
              <a:rPr lang="en-US" dirty="0">
                <a:solidFill>
                  <a:srgbClr val="00B050"/>
                </a:solidFill>
                <a:latin typeface="Arial" charset="0"/>
              </a:rPr>
              <a:t>object(Object.prototype) </a:t>
            </a:r>
          </a:p>
          <a:p>
            <a:endParaRPr lang="en-US" dirty="0">
              <a:latin typeface="Arial" charset="0"/>
            </a:endParaRPr>
          </a:p>
          <a:p>
            <a:r>
              <a:rPr lang="en-US" dirty="0">
                <a:latin typeface="Arial" charset="0"/>
              </a:rPr>
              <a:t> {} is the preferred form</a:t>
            </a:r>
          </a:p>
        </p:txBody>
      </p:sp>
      <p:pic>
        <p:nvPicPr>
          <p:cNvPr id="4" name="Picture 3"/>
          <p:cNvPicPr>
            <a:picLocks noChangeAspect="1"/>
          </p:cNvPicPr>
          <p:nvPr/>
        </p:nvPicPr>
        <p:blipFill>
          <a:blip r:embed="rId3"/>
          <a:stretch>
            <a:fillRect/>
          </a:stretch>
        </p:blipFill>
        <p:spPr>
          <a:xfrm>
            <a:off x="6205265" y="3280186"/>
            <a:ext cx="2651832" cy="1699239"/>
          </a:xfrm>
          <a:prstGeom prst="rect">
            <a:avLst/>
          </a:prstGeom>
        </p:spPr>
      </p:pic>
    </p:spTree>
    <p:extLst>
      <p:ext uri="{BB962C8B-B14F-4D97-AF65-F5344CB8AC3E}">
        <p14:creationId xmlns:p14="http://schemas.microsoft.com/office/powerpoint/2010/main" val="37106658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a:t>
            </a:r>
          </a:p>
        </p:txBody>
      </p:sp>
      <p:sp>
        <p:nvSpPr>
          <p:cNvPr id="3" name="Text Placeholder 2"/>
          <p:cNvSpPr>
            <a:spLocks noGrp="1"/>
          </p:cNvSpPr>
          <p:nvPr>
            <p:ph type="body" sz="quarter" idx="10"/>
          </p:nvPr>
        </p:nvSpPr>
        <p:spPr>
          <a:xfrm>
            <a:off x="228600" y="2209800"/>
            <a:ext cx="6200844" cy="4419600"/>
          </a:xfrm>
        </p:spPr>
        <p:txBody>
          <a:bodyPr anchor="t"/>
          <a:lstStyle/>
          <a:p>
            <a:r>
              <a:rPr lang="en-US" sz="2800" dirty="0"/>
              <a:t>objects can be passed as arguments to functions, and can be returned by functions</a:t>
            </a:r>
          </a:p>
          <a:p>
            <a:pPr lvl="1"/>
            <a:r>
              <a:rPr lang="en-US" sz="2400" dirty="0"/>
              <a:t>objects are passed by reference</a:t>
            </a:r>
          </a:p>
          <a:p>
            <a:pPr lvl="1"/>
            <a:r>
              <a:rPr lang="en-US" sz="2400" dirty="0"/>
              <a:t>objects are not passed by value</a:t>
            </a:r>
          </a:p>
          <a:p>
            <a:pPr lvl="1"/>
            <a:endParaRPr lang="en-US" dirty="0"/>
          </a:p>
          <a:p>
            <a:r>
              <a:rPr lang="en-US" sz="2800" dirty="0"/>
              <a:t>the === operator compares object references, NOTvalues</a:t>
            </a:r>
          </a:p>
          <a:p>
            <a:pPr lvl="1"/>
            <a:r>
              <a:rPr lang="en-US" sz="2400" dirty="0"/>
              <a:t>true only if both operands are the same object</a:t>
            </a:r>
          </a:p>
        </p:txBody>
      </p:sp>
      <p:pic>
        <p:nvPicPr>
          <p:cNvPr id="4" name="Picture 3"/>
          <p:cNvPicPr>
            <a:picLocks noChangeAspect="1"/>
          </p:cNvPicPr>
          <p:nvPr/>
        </p:nvPicPr>
        <p:blipFill>
          <a:blip r:embed="rId3"/>
          <a:stretch>
            <a:fillRect/>
          </a:stretch>
        </p:blipFill>
        <p:spPr>
          <a:xfrm>
            <a:off x="6376049" y="2060744"/>
            <a:ext cx="2743200" cy="1876926"/>
          </a:xfrm>
          <a:prstGeom prst="rect">
            <a:avLst/>
          </a:prstGeom>
        </p:spPr>
      </p:pic>
      <p:pic>
        <p:nvPicPr>
          <p:cNvPr id="5" name="Picture 4"/>
          <p:cNvPicPr>
            <a:picLocks noChangeAspect="1"/>
          </p:cNvPicPr>
          <p:nvPr/>
        </p:nvPicPr>
        <p:blipFill>
          <a:blip r:embed="rId4"/>
          <a:srcRect l="8785" t="-229" r="23011" b="-204"/>
          <a:stretch>
            <a:fillRect/>
          </a:stretch>
        </p:blipFill>
        <p:spPr>
          <a:xfrm>
            <a:off x="6376032" y="3867150"/>
            <a:ext cx="2737806" cy="2173288"/>
          </a:xfrm>
          <a:prstGeom prst="rect">
            <a:avLst/>
          </a:prstGeom>
        </p:spPr>
      </p:pic>
    </p:spTree>
    <p:extLst>
      <p:ext uri="{BB962C8B-B14F-4D97-AF65-F5344CB8AC3E}">
        <p14:creationId xmlns:p14="http://schemas.microsoft.com/office/powerpoint/2010/main" val="38289504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pass by value vs reference</a:t>
            </a:r>
            <a:endParaRPr lang="en-US" dirty="0"/>
          </a:p>
        </p:txBody>
      </p:sp>
      <p:sp>
        <p:nvSpPr>
          <p:cNvPr id="3" name="Text Placeholder 2"/>
          <p:cNvSpPr>
            <a:spLocks noGrp="1"/>
          </p:cNvSpPr>
          <p:nvPr>
            <p:ph type="body" sz="quarter" idx="10"/>
          </p:nvPr>
        </p:nvSpPr>
        <p:spPr/>
        <p:txBody>
          <a:bodyPr anchor="t"/>
          <a:lstStyle/>
          <a:p>
            <a:r>
              <a:rPr lang="en-US" sz="2400"/>
              <a:t>If I have a url and give it to you, you have access to the website, we can both seee it in real time and edit it.  These changes are seen by both of us.  This is pass by reference.</a:t>
            </a:r>
            <a:endParaRPr lang="en-US" sz="2400" dirty="0"/>
          </a:p>
          <a:p>
            <a:endParaRPr lang="en-US" dirty="0"/>
          </a:p>
          <a:p>
            <a:endParaRPr lang="en-US" dirty="0"/>
          </a:p>
          <a:p>
            <a:r>
              <a:rPr lang="en-US" sz="2400"/>
              <a:t>if I print out a page of the url and give you the printout you only have access to the copy.  No matter what you do to the copy  it does not effect the original  Even if you destroy it you have not destroyed the original, only the copy.  This is pass by value.</a:t>
            </a:r>
            <a:endParaRPr lang="en-US" sz="2400" dirty="0"/>
          </a:p>
        </p:txBody>
      </p:sp>
      <p:pic>
        <p:nvPicPr>
          <p:cNvPr id="4" name="Picture 3"/>
          <p:cNvPicPr>
            <a:picLocks noChangeAspect="1"/>
          </p:cNvPicPr>
          <p:nvPr/>
        </p:nvPicPr>
        <p:blipFill>
          <a:blip r:embed="rId3"/>
          <a:stretch>
            <a:fillRect/>
          </a:stretch>
        </p:blipFill>
        <p:spPr>
          <a:xfrm>
            <a:off x="1350963" y="3416300"/>
            <a:ext cx="6246539" cy="1100138"/>
          </a:xfrm>
          <a:prstGeom prst="rect">
            <a:avLst/>
          </a:prstGeom>
        </p:spPr>
      </p:pic>
    </p:spTree>
    <p:extLst>
      <p:ext uri="{BB962C8B-B14F-4D97-AF65-F5344CB8AC3E}">
        <p14:creationId xmlns:p14="http://schemas.microsoft.com/office/powerpoint/2010/main" val="12852207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delete</a:t>
            </a:r>
          </a:p>
        </p:txBody>
      </p:sp>
      <p:sp>
        <p:nvSpPr>
          <p:cNvPr id="3" name="Text Placeholder 2"/>
          <p:cNvSpPr>
            <a:spLocks noGrp="1"/>
          </p:cNvSpPr>
          <p:nvPr>
            <p:ph type="body" sz="quarter" idx="10"/>
          </p:nvPr>
        </p:nvSpPr>
        <p:spPr/>
        <p:txBody>
          <a:bodyPr anchor="t"/>
          <a:lstStyle/>
          <a:p>
            <a:r>
              <a:rPr lang="en-US" dirty="0"/>
              <a:t>members can be removed from an object  the delete operator</a:t>
            </a:r>
          </a:p>
          <a:p>
            <a:endParaRPr lang="en-US" dirty="0"/>
          </a:p>
          <a:p>
            <a:r>
              <a:rPr lang="en-US" dirty="0"/>
              <a:t>delete myObject[name];</a:t>
            </a:r>
          </a:p>
          <a:p>
            <a:endParaRPr lang="en-US" dirty="0"/>
          </a:p>
          <a:p>
            <a:r>
              <a:rPr lang="en-US" dirty="0"/>
              <a:t>changes the value to undefined</a:t>
            </a:r>
          </a:p>
        </p:txBody>
      </p:sp>
    </p:spTree>
    <p:extLst>
      <p:ext uri="{BB962C8B-B14F-4D97-AF65-F5344CB8AC3E}">
        <p14:creationId xmlns:p14="http://schemas.microsoft.com/office/powerpoint/2010/main" val="142204158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arrays</a:t>
            </a:r>
          </a:p>
        </p:txBody>
      </p:sp>
      <p:sp>
        <p:nvSpPr>
          <p:cNvPr id="3" name="Text Placeholder 2"/>
          <p:cNvSpPr>
            <a:spLocks noGrp="1"/>
          </p:cNvSpPr>
          <p:nvPr>
            <p:ph type="body" sz="quarter" idx="10"/>
          </p:nvPr>
        </p:nvSpPr>
        <p:spPr/>
        <p:txBody>
          <a:bodyPr anchor="t"/>
          <a:lstStyle/>
          <a:p>
            <a:r>
              <a:rPr lang="en-US" sz="2400" dirty="0">
                <a:latin typeface="Arial" charset="0"/>
              </a:rPr>
              <a:t>Array inherits from Object. </a:t>
            </a:r>
          </a:p>
          <a:p>
            <a:r>
              <a:rPr lang="en-US" sz="2400" dirty="0">
                <a:latin typeface="Arial" charset="0"/>
              </a:rPr>
              <a:t> Indexes are converted to strings and used as names for retrieving values. </a:t>
            </a:r>
          </a:p>
          <a:p>
            <a:r>
              <a:rPr lang="en-US" sz="2400" dirty="0">
                <a:latin typeface="Arial" charset="0"/>
              </a:rPr>
              <a:t> Very efficient for sparse arrays. </a:t>
            </a:r>
          </a:p>
          <a:p>
            <a:r>
              <a:rPr lang="en-US" sz="2400" dirty="0">
                <a:latin typeface="Arial" charset="0"/>
              </a:rPr>
              <a:t> Not very efficient in most other cases. </a:t>
            </a:r>
          </a:p>
          <a:p>
            <a:r>
              <a:rPr lang="en-US" sz="2400" dirty="0">
                <a:latin typeface="Arial" charset="0"/>
              </a:rPr>
              <a:t> One advantage: No need to provide a length or type when creating an array.</a:t>
            </a:r>
          </a:p>
          <a:p>
            <a:pPr lvl="1"/>
            <a:r>
              <a:rPr lang="en-US" sz="2000" dirty="0">
                <a:latin typeface="Arial" charset="0"/>
              </a:rPr>
              <a:t>also no need for type</a:t>
            </a:r>
          </a:p>
        </p:txBody>
      </p:sp>
      <p:pic>
        <p:nvPicPr>
          <p:cNvPr id="4" name="Picture 3"/>
          <p:cNvPicPr>
            <a:picLocks noChangeAspect="1"/>
          </p:cNvPicPr>
          <p:nvPr/>
        </p:nvPicPr>
        <p:blipFill>
          <a:blip r:embed="rId3"/>
          <a:stretch>
            <a:fillRect/>
          </a:stretch>
        </p:blipFill>
        <p:spPr>
          <a:xfrm>
            <a:off x="3554871" y="4897438"/>
            <a:ext cx="5601829" cy="1966912"/>
          </a:xfrm>
          <a:prstGeom prst="rect">
            <a:avLst/>
          </a:prstGeom>
        </p:spPr>
      </p:pic>
    </p:spTree>
    <p:extLst>
      <p:ext uri="{BB962C8B-B14F-4D97-AF65-F5344CB8AC3E}">
        <p14:creationId xmlns:p14="http://schemas.microsoft.com/office/powerpoint/2010/main" val="914236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objects as containers</a:t>
            </a:r>
          </a:p>
        </p:txBody>
      </p:sp>
      <p:sp>
        <p:nvSpPr>
          <p:cNvPr id="3" name="Text Placeholder 2"/>
          <p:cNvSpPr>
            <a:spLocks noGrp="1"/>
          </p:cNvSpPr>
          <p:nvPr>
            <p:ph type="body" sz="quarter" idx="10"/>
          </p:nvPr>
        </p:nvSpPr>
        <p:spPr>
          <a:xfrm>
            <a:off x="228600" y="2209800"/>
            <a:ext cx="5363834" cy="4419600"/>
          </a:xfrm>
        </p:spPr>
        <p:txBody>
          <a:bodyPr anchor="t"/>
          <a:lstStyle/>
          <a:p>
            <a:r>
              <a:rPr lang="en-US" sz="2800" dirty="0"/>
              <a:t>Objects as general containers</a:t>
            </a:r>
          </a:p>
          <a:p>
            <a:pPr lvl="1"/>
            <a:r>
              <a:rPr lang="en-US" sz="2400" dirty="0"/>
              <a:t>items can be added to the object at any time</a:t>
            </a:r>
          </a:p>
          <a:p>
            <a:pPr lvl="1"/>
            <a:r>
              <a:rPr lang="en-US" sz="2400" dirty="0"/>
              <a:t>unification of objects and hash tables..</a:t>
            </a:r>
          </a:p>
          <a:p>
            <a:pPr lvl="1"/>
            <a:endParaRPr lang="en-US" dirty="0"/>
          </a:p>
          <a:p>
            <a:r>
              <a:rPr lang="en-US" dirty="0"/>
              <a:t>Hash table = data structure that can map keys to values</a:t>
            </a:r>
          </a:p>
        </p:txBody>
      </p:sp>
      <p:pic>
        <p:nvPicPr>
          <p:cNvPr id="4" name="Picture 3"/>
          <p:cNvPicPr>
            <a:picLocks noChangeAspect="1"/>
          </p:cNvPicPr>
          <p:nvPr/>
        </p:nvPicPr>
        <p:blipFill>
          <a:blip r:embed="rId3"/>
          <a:stretch>
            <a:fillRect/>
          </a:stretch>
        </p:blipFill>
        <p:spPr>
          <a:xfrm>
            <a:off x="5537642" y="2139950"/>
            <a:ext cx="3584133" cy="2403318"/>
          </a:xfrm>
          <a:prstGeom prst="rect">
            <a:avLst/>
          </a:prstGeom>
        </p:spPr>
      </p:pic>
    </p:spTree>
    <p:extLst>
      <p:ext uri="{BB962C8B-B14F-4D97-AF65-F5344CB8AC3E}">
        <p14:creationId xmlns:p14="http://schemas.microsoft.com/office/powerpoint/2010/main" val="279293192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length</a:t>
            </a:r>
          </a:p>
        </p:txBody>
      </p:sp>
      <p:sp>
        <p:nvSpPr>
          <p:cNvPr id="3" name="Text Placeholder 2"/>
          <p:cNvSpPr>
            <a:spLocks noGrp="1"/>
          </p:cNvSpPr>
          <p:nvPr>
            <p:ph type="body" sz="quarter" idx="10"/>
          </p:nvPr>
        </p:nvSpPr>
        <p:spPr/>
        <p:txBody>
          <a:bodyPr anchor="t"/>
          <a:lstStyle/>
          <a:p>
            <a:r>
              <a:rPr lang="en-US" sz="2800" dirty="0">
                <a:latin typeface="Arial" charset="0"/>
              </a:rPr>
              <a:t>Arrays, unlike objects, have a special length member. </a:t>
            </a:r>
          </a:p>
          <a:p>
            <a:r>
              <a:rPr lang="en-US" sz="2800" dirty="0">
                <a:latin typeface="Arial" charset="0"/>
              </a:rPr>
              <a:t> It is always 1 larger than the highest integer subscript. </a:t>
            </a:r>
          </a:p>
          <a:p>
            <a:r>
              <a:rPr lang="en-US" sz="2800" dirty="0">
                <a:latin typeface="Arial" charset="0"/>
              </a:rPr>
              <a:t>It allows use of the traditional for statement. </a:t>
            </a:r>
          </a:p>
          <a:p>
            <a:pPr marL="0" indent="0">
              <a:buNone/>
            </a:pPr>
            <a:r>
              <a:rPr lang="en-US" sz="2800" dirty="0">
                <a:latin typeface="Arial" charset="0"/>
              </a:rPr>
              <a:t>for (i = 0; i &lt; a.length; i += 1) { ... } </a:t>
            </a:r>
          </a:p>
          <a:p>
            <a:pPr marL="0" indent="0">
              <a:buNone/>
            </a:pPr>
            <a:endParaRPr lang="en-US" dirty="0">
              <a:latin typeface="Arial" charset="0"/>
            </a:endParaRPr>
          </a:p>
          <a:p>
            <a:pPr marL="0" indent="0">
              <a:buNone/>
            </a:pPr>
            <a:r>
              <a:rPr lang="en-US" dirty="0"/>
              <a:t/>
            </a:r>
            <a:br>
              <a:rPr lang="en-US" dirty="0"/>
            </a:br>
            <a:endParaRPr lang="en-US" dirty="0"/>
          </a:p>
        </p:txBody>
      </p:sp>
      <p:pic>
        <p:nvPicPr>
          <p:cNvPr id="4" name="Picture 3"/>
          <p:cNvPicPr>
            <a:picLocks noChangeAspect="1"/>
          </p:cNvPicPr>
          <p:nvPr/>
        </p:nvPicPr>
        <p:blipFill>
          <a:blip r:embed="rId3"/>
          <a:stretch>
            <a:fillRect/>
          </a:stretch>
        </p:blipFill>
        <p:spPr>
          <a:xfrm>
            <a:off x="473075" y="5180013"/>
            <a:ext cx="7619431" cy="1627187"/>
          </a:xfrm>
          <a:prstGeom prst="rect">
            <a:avLst/>
          </a:prstGeom>
        </p:spPr>
      </p:pic>
    </p:spTree>
    <p:extLst>
      <p:ext uri="{BB962C8B-B14F-4D97-AF65-F5344CB8AC3E}">
        <p14:creationId xmlns:p14="http://schemas.microsoft.com/office/powerpoint/2010/main" val="20483319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array literals</a:t>
            </a:r>
          </a:p>
        </p:txBody>
      </p:sp>
      <p:sp>
        <p:nvSpPr>
          <p:cNvPr id="3" name="Text Placeholder 2"/>
          <p:cNvSpPr>
            <a:spLocks noGrp="1"/>
          </p:cNvSpPr>
          <p:nvPr>
            <p:ph type="body" sz="quarter" idx="10"/>
          </p:nvPr>
        </p:nvSpPr>
        <p:spPr/>
        <p:txBody>
          <a:bodyPr anchor="t"/>
          <a:lstStyle/>
          <a:p>
            <a:r>
              <a:rPr lang="en-US" sz="2800" dirty="0">
                <a:latin typeface="Arial" charset="0"/>
              </a:rPr>
              <a:t>An array literal uses [] </a:t>
            </a:r>
          </a:p>
          <a:p>
            <a:r>
              <a:rPr lang="en-US" sz="2800" dirty="0">
                <a:latin typeface="Arial" charset="0"/>
              </a:rPr>
              <a:t> It can contain any number of expressions, separated by commas </a:t>
            </a:r>
          </a:p>
          <a:p>
            <a:pPr marL="0" indent="0">
              <a:buNone/>
            </a:pPr>
            <a:r>
              <a:rPr lang="en-US" sz="2800" b="1" dirty="0">
                <a:solidFill>
                  <a:srgbClr val="7030A0"/>
                </a:solidFill>
                <a:latin typeface="Arial" charset="0"/>
              </a:rPr>
              <a:t>myList = ['oats', 'peas', 'beans']; </a:t>
            </a:r>
          </a:p>
          <a:p>
            <a:pPr marL="0" indent="0">
              <a:buNone/>
            </a:pPr>
            <a:r>
              <a:rPr lang="en-US" sz="2400" dirty="0">
                <a:latin typeface="Arial" charset="0"/>
              </a:rPr>
              <a:t> New items can be appended </a:t>
            </a:r>
          </a:p>
          <a:p>
            <a:pPr marL="0" indent="0">
              <a:buNone/>
            </a:pPr>
            <a:r>
              <a:rPr lang="en-US" sz="2800" b="1" dirty="0">
                <a:solidFill>
                  <a:srgbClr val="7030A0"/>
                </a:solidFill>
                <a:latin typeface="Arial" charset="0"/>
              </a:rPr>
              <a:t>myList[myList.length] = 'barley'; </a:t>
            </a:r>
          </a:p>
          <a:p>
            <a:r>
              <a:rPr lang="en-US" sz="2800" dirty="0">
                <a:latin typeface="Arial" charset="0"/>
              </a:rPr>
              <a:t> The dot notation should not be used with arrays. </a:t>
            </a:r>
          </a:p>
          <a:p>
            <a:pPr marL="0" indent="0">
              <a:buNone/>
            </a:pPr>
            <a:r>
              <a:rPr lang="en-US" sz="2800" dirty="0">
                <a:latin typeface="Arial" charset="0"/>
              </a:rPr>
              <a:t> [] is preferred to new Array(). </a:t>
            </a:r>
            <a:r>
              <a:rPr lang="en-US" dirty="0"/>
              <a:t/>
            </a:r>
            <a:br>
              <a:rPr lang="en-US" dirty="0"/>
            </a:br>
            <a:endParaRPr lang="en-US" dirty="0"/>
          </a:p>
        </p:txBody>
      </p:sp>
    </p:spTree>
    <p:extLst>
      <p:ext uri="{BB962C8B-B14F-4D97-AF65-F5344CB8AC3E}">
        <p14:creationId xmlns:p14="http://schemas.microsoft.com/office/powerpoint/2010/main" val="10758938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array methods</a:t>
            </a:r>
          </a:p>
        </p:txBody>
      </p:sp>
      <p:sp>
        <p:nvSpPr>
          <p:cNvPr id="3" name="Text Placeholder 2"/>
          <p:cNvSpPr>
            <a:spLocks noGrp="1"/>
          </p:cNvSpPr>
          <p:nvPr>
            <p:ph type="body" sz="quarter" idx="10"/>
          </p:nvPr>
        </p:nvSpPr>
        <p:spPr/>
        <p:txBody>
          <a:bodyPr anchor="t"/>
          <a:lstStyle/>
          <a:p>
            <a:r>
              <a:rPr lang="en-US" dirty="0"/>
              <a:t>concat</a:t>
            </a:r>
          </a:p>
          <a:p>
            <a:r>
              <a:rPr lang="en-US" dirty="0"/>
              <a:t>join</a:t>
            </a:r>
          </a:p>
          <a:p>
            <a:r>
              <a:rPr lang="en-US" dirty="0"/>
              <a:t>pop</a:t>
            </a:r>
          </a:p>
          <a:p>
            <a:r>
              <a:rPr lang="en-US" dirty="0"/>
              <a:t>pushslice</a:t>
            </a:r>
          </a:p>
          <a:p>
            <a:r>
              <a:rPr lang="en-US" dirty="0"/>
              <a:t>sort</a:t>
            </a:r>
          </a:p>
          <a:p>
            <a:r>
              <a:rPr lang="en-US" dirty="0"/>
              <a:t>splice</a:t>
            </a:r>
          </a:p>
        </p:txBody>
      </p:sp>
    </p:spTree>
    <p:extLst>
      <p:ext uri="{BB962C8B-B14F-4D97-AF65-F5344CB8AC3E}">
        <p14:creationId xmlns:p14="http://schemas.microsoft.com/office/powerpoint/2010/main" val="27803748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deleting elements </a:t>
            </a:r>
          </a:p>
        </p:txBody>
      </p:sp>
      <p:sp>
        <p:nvSpPr>
          <p:cNvPr id="3" name="Text Placeholder 2"/>
          <p:cNvSpPr>
            <a:spLocks noGrp="1"/>
          </p:cNvSpPr>
          <p:nvPr>
            <p:ph type="body" sz="quarter" idx="10"/>
          </p:nvPr>
        </p:nvSpPr>
        <p:spPr/>
        <p:txBody>
          <a:bodyPr anchor="t"/>
          <a:lstStyle/>
          <a:p>
            <a:pPr marL="0" indent="0">
              <a:buNone/>
            </a:pPr>
            <a:r>
              <a:rPr lang="en-US" sz="2800" b="1" dirty="0">
                <a:solidFill>
                  <a:srgbClr val="7030A0"/>
                </a:solidFill>
                <a:latin typeface="Arial" charset="0"/>
              </a:rPr>
              <a:t>delete array[number]</a:t>
            </a:r>
            <a:r>
              <a:rPr lang="en-US" sz="2800" dirty="0">
                <a:solidFill>
                  <a:srgbClr val="7030A0"/>
                </a:solidFill>
                <a:latin typeface="Arial" charset="0"/>
              </a:rPr>
              <a:t> </a:t>
            </a:r>
          </a:p>
          <a:p>
            <a:endParaRPr lang="en-US" dirty="0">
              <a:latin typeface="Arial" charset="0"/>
            </a:endParaRPr>
          </a:p>
          <a:p>
            <a:r>
              <a:rPr lang="en-US" sz="2800" dirty="0">
                <a:latin typeface="Arial" charset="0"/>
              </a:rPr>
              <a:t>Removes the element, but leaves a hole in the numbering. </a:t>
            </a:r>
          </a:p>
          <a:p>
            <a:pPr marL="0" indent="0">
              <a:buNone/>
            </a:pPr>
            <a:endParaRPr lang="en-US" dirty="0">
              <a:latin typeface="Arial" charset="0"/>
            </a:endParaRPr>
          </a:p>
          <a:p>
            <a:pPr marL="0" indent="0">
              <a:buNone/>
            </a:pPr>
            <a:r>
              <a:rPr lang="en-US" sz="2800" b="1" dirty="0">
                <a:solidFill>
                  <a:srgbClr val="7030A0"/>
                </a:solidFill>
                <a:latin typeface="Arial" charset="0"/>
              </a:rPr>
              <a:t>array.splice(number, 1) </a:t>
            </a:r>
          </a:p>
          <a:p>
            <a:pPr marL="0" indent="0">
              <a:buNone/>
            </a:pPr>
            <a:endParaRPr lang="en-US" dirty="0">
              <a:latin typeface="Arial" charset="0"/>
            </a:endParaRPr>
          </a:p>
          <a:p>
            <a:pPr marL="0" indent="0">
              <a:buNone/>
            </a:pPr>
            <a:r>
              <a:rPr lang="en-US" sz="2800" dirty="0">
                <a:latin typeface="Arial" charset="0"/>
              </a:rPr>
              <a:t>• Removes the element and renumbers all the following elements</a:t>
            </a:r>
          </a:p>
        </p:txBody>
      </p:sp>
    </p:spTree>
    <p:extLst>
      <p:ext uri="{BB962C8B-B14F-4D97-AF65-F5344CB8AC3E}">
        <p14:creationId xmlns:p14="http://schemas.microsoft.com/office/powerpoint/2010/main" val="67601270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deleting elements</a:t>
            </a:r>
          </a:p>
        </p:txBody>
      </p:sp>
      <p:sp>
        <p:nvSpPr>
          <p:cNvPr id="3" name="Text Placeholder 2"/>
          <p:cNvSpPr>
            <a:spLocks noGrp="1"/>
          </p:cNvSpPr>
          <p:nvPr>
            <p:ph type="body" sz="quarter" idx="10"/>
          </p:nvPr>
        </p:nvSpPr>
        <p:spPr/>
        <p:txBody>
          <a:bodyPr anchor="t"/>
          <a:lstStyle/>
          <a:p>
            <a:pPr marL="0" indent="0">
              <a:buNone/>
            </a:pPr>
            <a:r>
              <a:rPr lang="en-US" dirty="0">
                <a:latin typeface="Arial" charset="0"/>
              </a:rPr>
              <a:t>creates undefined locations, unless you splice </a:t>
            </a:r>
          </a:p>
          <a:p>
            <a:pPr marL="0" indent="0">
              <a:buNone/>
            </a:pPr>
            <a:r>
              <a:rPr lang="en-US" dirty="0"/>
              <a:t/>
            </a:r>
            <a:br>
              <a:rPr lang="en-US" dirty="0"/>
            </a:br>
            <a:endParaRPr lang="en-US" dirty="0"/>
          </a:p>
        </p:txBody>
      </p:sp>
      <p:pic>
        <p:nvPicPr>
          <p:cNvPr id="5" name="Picture 4"/>
          <p:cNvPicPr>
            <a:picLocks noChangeAspect="1"/>
          </p:cNvPicPr>
          <p:nvPr/>
        </p:nvPicPr>
        <p:blipFill>
          <a:blip r:embed="rId3"/>
          <a:stretch>
            <a:fillRect/>
          </a:stretch>
        </p:blipFill>
        <p:spPr>
          <a:xfrm>
            <a:off x="687388" y="3206750"/>
            <a:ext cx="7223957" cy="3625407"/>
          </a:xfrm>
          <a:prstGeom prst="rect">
            <a:avLst/>
          </a:prstGeom>
        </p:spPr>
      </p:pic>
    </p:spTree>
    <p:extLst>
      <p:ext uri="{BB962C8B-B14F-4D97-AF65-F5344CB8AC3E}">
        <p14:creationId xmlns:p14="http://schemas.microsoft.com/office/powerpoint/2010/main" val="20149665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arrays vs objects</a:t>
            </a:r>
          </a:p>
        </p:txBody>
      </p:sp>
      <p:sp>
        <p:nvSpPr>
          <p:cNvPr id="3" name="Text Placeholder 2"/>
          <p:cNvSpPr>
            <a:spLocks noGrp="1"/>
          </p:cNvSpPr>
          <p:nvPr>
            <p:ph type="body" sz="quarter" idx="10"/>
          </p:nvPr>
        </p:nvSpPr>
        <p:spPr/>
        <p:txBody>
          <a:bodyPr anchor="t"/>
          <a:lstStyle/>
          <a:p>
            <a:r>
              <a:rPr lang="en-US" dirty="0"/>
              <a:t>arrays and objects are very similar, and the code may work if you use the 'wrong' one</a:t>
            </a:r>
          </a:p>
          <a:p>
            <a:r>
              <a:rPr lang="en-US" dirty="0"/>
              <a:t>use objects when the names are arbitrary strings</a:t>
            </a:r>
          </a:p>
          <a:p>
            <a:r>
              <a:rPr lang="en-US" dirty="0"/>
              <a:t>arrays when the names are sequential integers</a:t>
            </a:r>
          </a:p>
          <a:p>
            <a:endParaRPr lang="en-US" dirty="0"/>
          </a:p>
        </p:txBody>
      </p:sp>
    </p:spTree>
    <p:extLst>
      <p:ext uri="{BB962C8B-B14F-4D97-AF65-F5344CB8AC3E}">
        <p14:creationId xmlns:p14="http://schemas.microsoft.com/office/powerpoint/2010/main" val="105499130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Distinguishing arrays</a:t>
            </a:r>
            <a:endParaRPr lang="en-US" dirty="0"/>
          </a:p>
        </p:txBody>
      </p:sp>
      <p:sp>
        <p:nvSpPr>
          <p:cNvPr id="3" name="Text Placeholder 2"/>
          <p:cNvSpPr>
            <a:spLocks noGrp="1"/>
          </p:cNvSpPr>
          <p:nvPr>
            <p:ph type="body" sz="quarter" idx="10"/>
          </p:nvPr>
        </p:nvSpPr>
        <p:spPr/>
        <p:txBody>
          <a:bodyPr/>
          <a:lstStyle/>
          <a:p>
            <a:pPr marL="0" indent="0">
              <a:buNone/>
            </a:pPr>
            <a:r>
              <a:rPr lang="en-US" dirty="0" smtClean="0"/>
              <a:t>value.constructor === Array</a:t>
            </a:r>
          </a:p>
          <a:p>
            <a:pPr marL="0" indent="0">
              <a:buNone/>
            </a:pPr>
            <a:endParaRPr lang="en-US" dirty="0"/>
          </a:p>
          <a:p>
            <a:pPr marL="0" indent="0">
              <a:buNone/>
            </a:pPr>
            <a:r>
              <a:rPr lang="en-US" dirty="0" smtClean="0"/>
              <a:t>value instanceof Array</a:t>
            </a:r>
          </a:p>
          <a:p>
            <a:endParaRPr lang="en-US" dirty="0"/>
          </a:p>
          <a:p>
            <a:r>
              <a:rPr lang="en-US" dirty="0" smtClean="0"/>
              <a:t>Neither of these work when the value comes from a different frame</a:t>
            </a:r>
          </a:p>
          <a:p>
            <a:endParaRPr lang="en-US" dirty="0"/>
          </a:p>
        </p:txBody>
      </p:sp>
    </p:spTree>
    <p:extLst>
      <p:ext uri="{BB962C8B-B14F-4D97-AF65-F5344CB8AC3E}">
        <p14:creationId xmlns:p14="http://schemas.microsoft.com/office/powerpoint/2010/main" val="1741800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Arrays and inheritance</a:t>
            </a:r>
            <a:endParaRPr lang="en-US" dirty="0"/>
          </a:p>
        </p:txBody>
      </p:sp>
      <p:sp>
        <p:nvSpPr>
          <p:cNvPr id="3" name="Text Placeholder 2"/>
          <p:cNvSpPr>
            <a:spLocks noGrp="1"/>
          </p:cNvSpPr>
          <p:nvPr>
            <p:ph type="body" sz="quarter" idx="10"/>
          </p:nvPr>
        </p:nvSpPr>
        <p:spPr>
          <a:xfrm>
            <a:off x="228600" y="2209800"/>
            <a:ext cx="8604738" cy="3429000"/>
          </a:xfrm>
        </p:spPr>
        <p:txBody>
          <a:bodyPr/>
          <a:lstStyle/>
          <a:p>
            <a:r>
              <a:rPr lang="en-US" sz="2400" dirty="0" smtClean="0"/>
              <a:t>Don’t use arrays as prototypes</a:t>
            </a:r>
          </a:p>
          <a:p>
            <a:pPr lvl="1"/>
            <a:r>
              <a:rPr lang="en-US" sz="2000" dirty="0" smtClean="0"/>
              <a:t>The object produced this way does not have array nature.  It will inherit the array’s values and methods, but not it’s length</a:t>
            </a:r>
          </a:p>
          <a:p>
            <a:r>
              <a:rPr lang="en-US" sz="2400" dirty="0" smtClean="0"/>
              <a:t>You can augment an individual array</a:t>
            </a:r>
          </a:p>
          <a:p>
            <a:pPr lvl="1"/>
            <a:r>
              <a:rPr lang="en-US" sz="2000" dirty="0" smtClean="0"/>
              <a:t>Assign a method to it, or functions</a:t>
            </a:r>
          </a:p>
          <a:p>
            <a:pPr lvl="1"/>
            <a:r>
              <a:rPr lang="en-US" sz="2000" dirty="0" smtClean="0"/>
              <a:t>This works because arrays are objects</a:t>
            </a:r>
          </a:p>
          <a:p>
            <a:r>
              <a:rPr lang="en-US" sz="2400" dirty="0" smtClean="0"/>
              <a:t>You can augment ALL arrays</a:t>
            </a:r>
          </a:p>
          <a:p>
            <a:pPr lvl="1"/>
            <a:r>
              <a:rPr lang="en-US" sz="2000" dirty="0" smtClean="0"/>
              <a:t>Assign methods to Array.prototype</a:t>
            </a:r>
            <a:endParaRPr lang="en-US" sz="2000" dirty="0"/>
          </a:p>
        </p:txBody>
      </p:sp>
      <p:pic>
        <p:nvPicPr>
          <p:cNvPr id="5" name="Picture 4"/>
          <p:cNvPicPr>
            <a:picLocks noChangeAspect="1"/>
          </p:cNvPicPr>
          <p:nvPr/>
        </p:nvPicPr>
        <p:blipFill>
          <a:blip r:embed="rId3"/>
          <a:stretch>
            <a:fillRect/>
          </a:stretch>
        </p:blipFill>
        <p:spPr>
          <a:xfrm>
            <a:off x="5410200" y="4495800"/>
            <a:ext cx="3619500" cy="828675"/>
          </a:xfrm>
          <a:prstGeom prst="rect">
            <a:avLst/>
          </a:prstGeom>
        </p:spPr>
      </p:pic>
    </p:spTree>
    <p:extLst>
      <p:ext uri="{BB962C8B-B14F-4D97-AF65-F5344CB8AC3E}">
        <p14:creationId xmlns:p14="http://schemas.microsoft.com/office/powerpoint/2010/main" val="250502764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Text Placeholder 2"/>
          <p:cNvSpPr>
            <a:spLocks noGrp="1"/>
          </p:cNvSpPr>
          <p:nvPr>
            <p:ph type="body" sz="quarter" idx="10"/>
          </p:nvPr>
        </p:nvSpPr>
        <p:spPr/>
        <p:txBody>
          <a:bodyPr/>
          <a:lstStyle/>
          <a:p>
            <a:r>
              <a:rPr lang="en-US" dirty="0" smtClean="0"/>
              <a:t>Functions are first-class objects</a:t>
            </a:r>
          </a:p>
          <a:p>
            <a:pPr lvl="1"/>
            <a:r>
              <a:rPr lang="en-US" dirty="0" smtClean="0"/>
              <a:t>Can be passed, returned, and stored just like any other value</a:t>
            </a:r>
          </a:p>
          <a:p>
            <a:pPr lvl="1"/>
            <a:r>
              <a:rPr lang="en-US" dirty="0" smtClean="0"/>
              <a:t>Inherits from object.  Can be a container of name/value pairs.  Can have methods.</a:t>
            </a:r>
            <a:endParaRPr lang="en-US" dirty="0"/>
          </a:p>
          <a:p>
            <a:pPr marL="514350" indent="-514350">
              <a:buFont typeface="+mj-lt"/>
              <a:buAutoNum type="arabicPeriod"/>
            </a:pPr>
            <a:r>
              <a:rPr lang="en-US" dirty="0" smtClean="0"/>
              <a:t>Functions can be passed, returned, and stored just like any other value</a:t>
            </a:r>
          </a:p>
          <a:p>
            <a:pPr marL="514350" indent="-514350">
              <a:buFont typeface="+mj-lt"/>
              <a:buAutoNum type="arabicPeriod"/>
            </a:pPr>
            <a:r>
              <a:rPr lang="en-US" dirty="0" smtClean="0"/>
              <a:t>Functions can inherit from Object and can store name/value pairs</a:t>
            </a:r>
            <a:endParaRPr lang="en-US" dirty="0"/>
          </a:p>
        </p:txBody>
      </p:sp>
    </p:spTree>
    <p:extLst>
      <p:ext uri="{BB962C8B-B14F-4D97-AF65-F5344CB8AC3E}">
        <p14:creationId xmlns:p14="http://schemas.microsoft.com/office/powerpoint/2010/main" val="16453154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operator</a:t>
            </a:r>
            <a:endParaRPr lang="en-US" dirty="0"/>
          </a:p>
        </p:txBody>
      </p:sp>
      <p:sp>
        <p:nvSpPr>
          <p:cNvPr id="3" name="Text Placeholder 2"/>
          <p:cNvSpPr>
            <a:spLocks noGrp="1"/>
          </p:cNvSpPr>
          <p:nvPr>
            <p:ph type="body" sz="quarter" idx="10"/>
          </p:nvPr>
        </p:nvSpPr>
        <p:spPr/>
        <p:txBody>
          <a:bodyPr/>
          <a:lstStyle/>
          <a:p>
            <a:r>
              <a:rPr lang="en-US" sz="2400" dirty="0" smtClean="0"/>
              <a:t>The function operator takes an optional name, a parameter list, and a block of statements, and returns a function object.</a:t>
            </a:r>
          </a:p>
          <a:p>
            <a:endParaRPr lang="en-US" sz="2400" dirty="0" smtClean="0"/>
          </a:p>
          <a:p>
            <a:pPr marL="0" indent="0">
              <a:buNone/>
            </a:pPr>
            <a:r>
              <a:rPr lang="en-US" sz="2400" dirty="0" smtClean="0"/>
              <a:t>function </a:t>
            </a:r>
            <a:r>
              <a:rPr lang="en-US" sz="2400" b="1" i="1" dirty="0" smtClean="0"/>
              <a:t>name</a:t>
            </a:r>
            <a:r>
              <a:rPr lang="en-US" sz="2400" i="1" dirty="0" smtClean="0"/>
              <a:t>(</a:t>
            </a:r>
            <a:r>
              <a:rPr lang="en-US" sz="2400" b="1" i="1" dirty="0" smtClean="0"/>
              <a:t>parameters</a:t>
            </a:r>
            <a:r>
              <a:rPr lang="en-US" sz="2400" i="1" dirty="0" smtClean="0"/>
              <a:t>)</a:t>
            </a:r>
            <a:r>
              <a:rPr lang="en-US" sz="2400" dirty="0" smtClean="0"/>
              <a:t> {</a:t>
            </a:r>
          </a:p>
          <a:p>
            <a:pPr marL="0" indent="0">
              <a:buNone/>
            </a:pPr>
            <a:r>
              <a:rPr lang="en-US" sz="2400" b="1" dirty="0"/>
              <a:t>s</a:t>
            </a:r>
            <a:r>
              <a:rPr lang="en-US" sz="2400" b="1" dirty="0" smtClean="0"/>
              <a:t>tatements</a:t>
            </a:r>
          </a:p>
          <a:p>
            <a:pPr marL="0" indent="0">
              <a:buNone/>
            </a:pPr>
            <a:r>
              <a:rPr lang="en-US" sz="2400" dirty="0"/>
              <a:t>}</a:t>
            </a:r>
          </a:p>
          <a:p>
            <a:endParaRPr lang="en-US" sz="2400" dirty="0" smtClean="0"/>
          </a:p>
          <a:p>
            <a:r>
              <a:rPr lang="en-US" sz="2000" dirty="0" smtClean="0"/>
              <a:t>A function can appear anywhere that an expression can appear</a:t>
            </a:r>
          </a:p>
          <a:p>
            <a:r>
              <a:rPr lang="en-US" sz="2000" dirty="0" smtClean="0"/>
              <a:t>Assign functions to variables, pass functions to other functions, store them to objects, return them from functions</a:t>
            </a:r>
            <a:r>
              <a:rPr lang="en-US" sz="2400" dirty="0" smtClean="0"/>
              <a:t> </a:t>
            </a:r>
            <a:endParaRPr lang="en-US" sz="2400" dirty="0"/>
          </a:p>
        </p:txBody>
      </p:sp>
    </p:spTree>
    <p:extLst>
      <p:ext uri="{BB962C8B-B14F-4D97-AF65-F5344CB8AC3E}">
        <p14:creationId xmlns:p14="http://schemas.microsoft.com/office/powerpoint/2010/main" val="33616266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Unit 7 –JavaScript Basics&amp;quot;&quot;/&gt;&lt;property id=&quot;20307&quot; value=&quot;313&quot;/&gt;&lt;/object&gt;&lt;object type=&quot;3&quot; unique_id=&quot;10414&quot;&gt;&lt;property id=&quot;20148&quot; value=&quot;5&quot;/&gt;&lt;property id=&quot;20300&quot; value=&quot;Slide 2&quot;/&gt;&lt;property id=&quot;20307&quot; value=&quot;353&quot;/&gt;&lt;/object&gt;&lt;object type=&quot;3&quot; unique_id=&quot;10415&quot;&gt;&lt;property id=&quot;20148&quot; value=&quot;5&quot;/&gt;&lt;property id=&quot;20300&quot; value=&quot;Slide 3 - &amp;quot;Assigned Reading&amp;quot;&quot;/&gt;&lt;property id=&quot;20307&quot; value=&quot;351&quot;/&gt;&lt;/object&gt;&lt;object type=&quot;3&quot; unique_id=&quot;10743&quot;&gt;&lt;property id=&quot;20148&quot; value=&quot;5&quot;/&gt;&lt;property id=&quot;20300&quot; value=&quot;Slide 150 - &amp;quot;Primary principles&amp;quot;&quot;/&gt;&lt;property id=&quot;20307&quot; value=&quot;356&quot;/&gt;&lt;/object&gt;&lt;object type=&quot;3&quot; unique_id=&quot;10744&quot;&gt;&lt;property id=&quot;20148&quot; value=&quot;5&quot;/&gt;&lt;property id=&quot;20300&quot; value=&quot;Slide 151 - &amp;quot;JavaScript comments&amp;quot;&quot;/&gt;&lt;property id=&quot;20307&quot; value=&quot;357&quot;/&gt;&lt;/object&gt;&lt;object type=&quot;3&quot; unique_id=&quot;10745&quot;&gt;&lt;property id=&quot;20148&quot; value=&quot;5&quot;/&gt;&lt;property id=&quot;20300&quot; value=&quot;Slide 58 - &amp;quot;Declaring variables&amp;quot;&quot;/&gt;&lt;property id=&quot;20307&quot; value=&quot;358&quot;/&gt;&lt;/object&gt;&lt;object type=&quot;3&quot; unique_id=&quot;10746&quot;&gt;&lt;property id=&quot;20148&quot; value=&quot;5&quot;/&gt;&lt;property id=&quot;20300&quot; value=&quot;Slide 59 - &amp;quot;Declaring variables&amp;quot;&quot;/&gt;&lt;property id=&quot;20307&quot; value=&quot;367&quot;/&gt;&lt;/object&gt;&lt;object type=&quot;3&quot; unique_id=&quot;10747&quot;&gt;&lt;property id=&quot;20148&quot; value=&quot;5&quot;/&gt;&lt;property id=&quot;20300&quot; value=&quot;Slide 60 - &amp;quot;Use of var to declare variables&amp;quot;&quot;/&gt;&lt;property id=&quot;20307&quot; value=&quot;368&quot;/&gt;&lt;/object&gt;&lt;object type=&quot;3&quot; unique_id=&quot;10748&quot;&gt;&lt;property id=&quot;20148&quot; value=&quot;5&quot;/&gt;&lt;property id=&quot;20300&quot; value=&quot;Slide 31 - &amp;quot;calculations&amp;quot;&quot;/&gt;&lt;property id=&quot;20307&quot; value=&quot;360&quot;/&gt;&lt;/object&gt;&lt;object type=&quot;3&quot; unique_id=&quot;10749&quot;&gt;&lt;property id=&quot;20148&quot; value=&quot;5&quot;/&gt;&lt;property id=&quot;20300&quot; value=&quot;Slide 32 - &amp;quot;calculations&amp;quot;&quot;/&gt;&lt;property id=&quot;20307&quot; value=&quot;361&quot;/&gt;&lt;/object&gt;&lt;object type=&quot;3&quot; unique_id=&quot;10750&quot;&gt;&lt;property id=&quot;20148&quot; value=&quot;5&quot;/&gt;&lt;property id=&quot;20300&quot; value=&quot;Slide 33 - &amp;quot;Order of precedence&amp;quot;&quot;/&gt;&lt;property id=&quot;20307&quot; value=&quot;362&quot;/&gt;&lt;/object&gt;&lt;object type=&quot;3&quot; unique_id=&quot;10751&quot;&gt;&lt;property id=&quot;20148&quot; value=&quot;5&quot;/&gt;&lt;property id=&quot;20300&quot; value=&quot;Slide 34 - &amp;quot;Math functions&amp;quot;&quot;/&gt;&lt;property id=&quot;20307&quot; value=&quot;363&quot;/&gt;&lt;/object&gt;&lt;object type=&quot;3&quot; unique_id=&quot;10752&quot;&gt;&lt;property id=&quot;20148&quot; value=&quot;5&quot;/&gt;&lt;property id=&quot;20300&quot; value=&quot;Slide 153 - &amp;quot;Date class&amp;quot;&quot;/&gt;&lt;property id=&quot;20307&quot; value=&quot;364&quot;/&gt;&lt;/object&gt;&lt;object type=&quot;3&quot; unique_id=&quot;10753&quot;&gt;&lt;property id=&quot;20148&quot; value=&quot;5&quot;/&gt;&lt;property id=&quot;20300&quot; value=&quot;Slide 154 - &amp;quot;date&amp;quot;&quot;/&gt;&lt;property id=&quot;20307&quot; value=&quot;365&quot;/&gt;&lt;/object&gt;&lt;object type=&quot;3&quot; unique_id=&quot;10754&quot;&gt;&lt;property id=&quot;20148&quot; value=&quot;5&quot;/&gt;&lt;property id=&quot;20300&quot; value=&quot;Slide 155 - &amp;quot;date&amp;quot;&quot;/&gt;&lt;property id=&quot;20307&quot; value=&quot;369&quot;/&gt;&lt;/object&gt;&lt;object type=&quot;3&quot; unique_id=&quot;10755&quot;&gt;&lt;property id=&quot;20148&quot; value=&quot;5&quot;/&gt;&lt;property id=&quot;20300&quot; value=&quot;Slide 156 - &amp;quot;date&amp;quot;&quot;/&gt;&lt;property id=&quot;20307&quot; value=&quot;370&quot;/&gt;&lt;/object&gt;&lt;object type=&quot;3&quot; unique_id=&quot;10756&quot;&gt;&lt;property id=&quot;20148&quot; value=&quot;5&quot;/&gt;&lt;property id=&quot;20300&quot; value=&quot;Slide 157 - &amp;quot;Custom date formats&amp;quot;&quot;/&gt;&lt;property id=&quot;20307&quot; value=&quot;371&quot;/&gt;&lt;/object&gt;&lt;object type=&quot;3&quot; unique_id=&quot;10757&quot;&gt;&lt;property id=&quot;20148&quot; value=&quot;5&quot;/&gt;&lt;property id=&quot;20300&quot; value=&quot;Slide 159 - &amp;quot;Date display in different browsers&amp;quot;&quot;/&gt;&lt;property id=&quot;20307&quot; value=&quot;372&quot;/&gt;&lt;/object&gt;&lt;object type=&quot;3&quot; unique_id=&quot;10758&quot;&gt;&lt;property id=&quot;20148&quot; value=&quot;5&quot;/&gt;&lt;property id=&quot;20300&quot; value=&quot;Slide 160&quot;/&gt;&lt;property id=&quot;20307&quot; value=&quot;373&quot;/&gt;&lt;/object&gt;&lt;object type=&quot;3&quot; unique_id=&quot;10759&quot;&gt;&lt;property id=&quot;20148&quot; value=&quot;5&quot;/&gt;&lt;property id=&quot;20300&quot; value=&quot;Slide 161 - &amp;quot;Prompt function&amp;quot;&quot;/&gt;&lt;property id=&quot;20307&quot; value=&quot;374&quot;/&gt;&lt;/object&gt;&lt;object type=&quot;3&quot; unique_id=&quot;10760&quot;&gt;&lt;property id=&quot;20148&quot; value=&quot;5&quot;/&gt;&lt;property id=&quot;20300&quot; value=&quot;Slide 162 - &amp;quot;Confirm function&amp;quot;&quot;/&gt;&lt;property id=&quot;20307&quot; value=&quot;375&quot;/&gt;&lt;/object&gt;&lt;object type=&quot;3&quot; unique_id=&quot;10761&quot;&gt;&lt;property id=&quot;20148&quot; value=&quot;5&quot;/&gt;&lt;property id=&quot;20300&quot; value=&quot;Slide 163 - &amp;quot;output&amp;quot;&quot;/&gt;&lt;property id=&quot;20307&quot; value=&quot;376&quot;/&gt;&lt;/object&gt;&lt;object type=&quot;3&quot; unique_id=&quot;10762&quot;&gt;&lt;property id=&quot;20148&quot; value=&quot;5&quot;/&gt;&lt;property id=&quot;20300&quot; value=&quot;Slide 164 - &amp;quot;Form input&amp;quot;&quot;/&gt;&lt;property id=&quot;20307&quot; value=&quot;377&quot;/&gt;&lt;/object&gt;&lt;object type=&quot;3&quot; unique_id=&quot;10763&quot;&gt;&lt;property id=&quot;20148&quot; value=&quot;5&quot;/&gt;&lt;property id=&quot;20300&quot; value=&quot;Slide 165 - &amp;quot;Form input&amp;quot;&quot;/&gt;&lt;property id=&quot;20307&quot; value=&quot;379&quot;/&gt;&lt;/object&gt;&lt;object type=&quot;3&quot; unique_id=&quot;10764&quot;&gt;&lt;property id=&quot;20148&quot; value=&quot;5&quot;/&gt;&lt;property id=&quot;20300&quot; value=&quot;Slide 166 - &amp;quot;Form input&amp;quot;&quot;/&gt;&lt;property id=&quot;20307&quot; value=&quot;380&quot;/&gt;&lt;/object&gt;&lt;object type=&quot;3&quot; unique_id=&quot;10765&quot;&gt;&lt;property id=&quot;20148&quot; value=&quot;5&quot;/&gt;&lt;property id=&quot;20300&quot; value=&quot;Slide 167 - &amp;quot;Form input&amp;quot;&quot;/&gt;&lt;property id=&quot;20307&quot; value=&quot;381&quot;/&gt;&lt;/object&gt;&lt;object type=&quot;3&quot; unique_id=&quot;10766&quot;&gt;&lt;property id=&quot;20148&quot; value=&quot;5&quot;/&gt;&lt;property id=&quot;20300&quot; value=&quot;Slide 168&quot;/&gt;&lt;property id=&quot;20307&quot; value=&quot;382&quot;/&gt;&lt;/object&gt;&lt;object type=&quot;3&quot; unique_id=&quot;10767&quot;&gt;&lt;property id=&quot;20148&quot; value=&quot;5&quot;/&gt;&lt;property id=&quot;20300&quot; value=&quot;Slide 169 - &amp;quot;Converting inputs to numbers&amp;quot;&quot;/&gt;&lt;property id=&quot;20307&quot; value=&quot;383&quot;/&gt;&lt;/object&gt;&lt;object type=&quot;3&quot; unique_id=&quot;10768&quot;&gt;&lt;property id=&quot;20148&quot; value=&quot;5&quot;/&gt;&lt;property id=&quot;20300&quot; value=&quot;Slide 170 - &amp;quot;Update form&amp;quot;&quot;/&gt;&lt;property id=&quot;20307&quot; value=&quot;378&quot;/&gt;&lt;/object&gt;&lt;object type=&quot;3&quot; unique_id=&quot;10769&quot;&gt;&lt;property id=&quot;20148&quot; value=&quot;5&quot;/&gt;&lt;property id=&quot;20300&quot; value=&quot;Slide 171 - &amp;quot;Convert text to date&amp;quot;&quot;/&gt;&lt;property id=&quot;20307&quot; value=&quot;384&quot;/&gt;&lt;/object&gt;&lt;object type=&quot;3&quot; unique_id=&quot;10770&quot;&gt;&lt;property id=&quot;20148&quot; value=&quot;5&quot;/&gt;&lt;property id=&quot;20300&quot; value=&quot;Slide 172 - &amp;quot;Relational operators&amp;quot;&quot;/&gt;&lt;property id=&quot;20307&quot; value=&quot;385&quot;/&gt;&lt;/object&gt;&lt;object type=&quot;3&quot; unique_id=&quot;10771&quot;&gt;&lt;property id=&quot;20148&quot; value=&quot;5&quot;/&gt;&lt;property id=&quot;20300&quot; value=&quot;Slide 173 - &amp;quot;Decision constructs&amp;quot;&quot;/&gt;&lt;property id=&quot;20307&quot; value=&quot;386&quot;/&gt;&lt;/object&gt;&lt;object type=&quot;3&quot; unique_id=&quot;10772&quot;&gt;&lt;property id=&quot;20148&quot; value=&quot;5&quot;/&gt;&lt;property id=&quot;20300&quot; value=&quot;Slide 174 - &amp;quot;Decision constructs&amp;quot;&quot;/&gt;&lt;property id=&quot;20307&quot; value=&quot;388&quot;/&gt;&lt;/object&gt;&lt;object type=&quot;3&quot; unique_id=&quot;10773&quot;&gt;&lt;property id=&quot;20148&quot; value=&quot;5&quot;/&gt;&lt;property id=&quot;20300&quot; value=&quot;Slide 175 - &amp;quot;Update&amp;quot;&quot;/&gt;&lt;property id=&quot;20307&quot; value=&quot;387&quot;/&gt;&lt;/object&gt;&lt;object type=&quot;3&quot; unique_id=&quot;10774&quot;&gt;&lt;property id=&quot;20148&quot; value=&quot;5&quot;/&gt;&lt;property id=&quot;20300&quot; value=&quot;Slide 176 - &amp;quot;Case stmt&amp;quot;&quot;/&gt;&lt;property id=&quot;20307&quot; value=&quot;389&quot;/&gt;&lt;/object&gt;&lt;object type=&quot;3&quot; unique_id=&quot;10775&quot;&gt;&lt;property id=&quot;20148&quot; value=&quot;5&quot;/&gt;&lt;property id=&quot;20300&quot; value=&quot;Slide 177&quot;/&gt;&lt;property id=&quot;20307&quot; value=&quot;390&quot;/&gt;&lt;/object&gt;&lt;object type=&quot;3&quot; unique_id=&quot;10776&quot;&gt;&lt;property id=&quot;20148&quot; value=&quot;5&quot;/&gt;&lt;property id=&quot;20300&quot; value=&quot;Slide 178&quot;/&gt;&lt;property id=&quot;20307&quot; value=&quot;391&quot;/&gt;&lt;/object&gt;&lt;object type=&quot;3&quot; unique_id=&quot;10777&quot;&gt;&lt;property id=&quot;20148&quot; value=&quot;5&quot;/&gt;&lt;property id=&quot;20300&quot; value=&quot;Slide 179 - &amp;quot;Inline if&amp;quot;&quot;/&gt;&lt;property id=&quot;20307&quot; value=&quot;392&quot;/&gt;&lt;/object&gt;&lt;object type=&quot;3&quot; unique_id=&quot;10778&quot;&gt;&lt;property id=&quot;20148&quot; value=&quot;5&quot;/&gt;&lt;property id=&quot;20300&quot; value=&quot;Slide 180 - &amp;quot;Inline if&amp;quot;&quot;/&gt;&lt;property id=&quot;20307&quot; value=&quot;397&quot;/&gt;&lt;/object&gt;&lt;object type=&quot;3&quot; unique_id=&quot;10779&quot;&gt;&lt;property id=&quot;20148&quot; value=&quot;5&quot;/&gt;&lt;property id=&quot;20300&quot; value=&quot;Slide 181 - &amp;quot;Update form inline if&amp;quot;&quot;/&gt;&lt;property id=&quot;20307&quot; value=&quot;393&quot;/&gt;&lt;/object&gt;&lt;object type=&quot;3&quot; unique_id=&quot;10780&quot;&gt;&lt;property id=&quot;20148&quot; value=&quot;5&quot;/&gt;&lt;property id=&quot;20300&quot; value=&quot;Slide 182 - &amp;quot;Repetition constructs&amp;quot;&quot;/&gt;&lt;property id=&quot;20307&quot; value=&quot;394&quot;/&gt;&lt;/object&gt;&lt;object type=&quot;3&quot; unique_id=&quot;10781&quot;&gt;&lt;property id=&quot;20148&quot; value=&quot;5&quot;/&gt;&lt;property id=&quot;20300&quot; value=&quot;Slide 183 - &amp;quot;Repetition constructs&amp;quot;&quot;/&gt;&lt;property id=&quot;20307&quot; value=&quot;398&quot;/&gt;&lt;/object&gt;&lt;object type=&quot;3&quot; unique_id=&quot;10782&quot;&gt;&lt;property id=&quot;20148&quot; value=&quot;5&quot;/&gt;&lt;property id=&quot;20300&quot; value=&quot;Slide 184&quot;/&gt;&lt;property id=&quot;20307&quot; value=&quot;395&quot;/&gt;&lt;/object&gt;&lt;object type=&quot;3&quot; unique_id=&quot;10783&quot;&gt;&lt;property id=&quot;20148&quot; value=&quot;5&quot;/&gt;&lt;property id=&quot;20300&quot; value=&quot;Slide 185&quot;/&gt;&lt;property id=&quot;20307&quot; value=&quot;396&quot;/&gt;&lt;/object&gt;&lt;object type=&quot;3&quot; unique_id=&quot;10784&quot;&gt;&lt;property id=&quot;20148&quot; value=&quot;5&quot;/&gt;&lt;property id=&quot;20300&quot; value=&quot;Slide 186 - &amp;quot;Post test loops&amp;quot;&quot;/&gt;&lt;property id=&quot;20307&quot; value=&quot;399&quot;/&gt;&lt;/object&gt;&lt;object type=&quot;3&quot; unique_id=&quot;10785&quot;&gt;&lt;property id=&quot;20148&quot; value=&quot;5&quot;/&gt;&lt;property id=&quot;20300&quot; value=&quot;Slide 187 - &amp;quot;Pre-test loops&amp;quot;&quot;/&gt;&lt;property id=&quot;20307&quot; value=&quot;400&quot;/&gt;&lt;/object&gt;&lt;object type=&quot;3&quot; unique_id=&quot;10786&quot;&gt;&lt;property id=&quot;20148&quot; value=&quot;5&quot;/&gt;&lt;property id=&quot;20300&quot; value=&quot;Slide 188 - &amp;quot;update&amp;quot;&quot;/&gt;&lt;property id=&quot;20307&quot; value=&quot;401&quot;/&gt;&lt;/object&gt;&lt;object type=&quot;3&quot; unique_id=&quot;10787&quot;&gt;&lt;property id=&quot;20148&quot; value=&quot;5&quot;/&gt;&lt;property id=&quot;20300&quot; value=&quot;Slide 189 - &amp;quot;Boolean functions&amp;quot;&quot;/&gt;&lt;property id=&quot;20307&quot; value=&quot;402&quot;/&gt;&lt;/object&gt;&lt;object type=&quot;3&quot; unique_id=&quot;10788&quot;&gt;&lt;property id=&quot;20148&quot; value=&quot;5&quot;/&gt;&lt;property id=&quot;20300&quot; value=&quot;Slide 190&quot;/&gt;&lt;property id=&quot;20307&quot; value=&quot;403&quot;/&gt;&lt;/object&gt;&lt;object type=&quot;3&quot; unique_id=&quot;10789&quot;&gt;&lt;property id=&quot;20148&quot; value=&quot;5&quot;/&gt;&lt;property id=&quot;20300&quot; value=&quot;Slide 191&quot;/&gt;&lt;property id=&quot;20307&quot; value=&quot;404&quot;/&gt;&lt;/object&gt;&lt;object type=&quot;3&quot; unique_id=&quot;10790&quot;&gt;&lt;property id=&quot;20148&quot; value=&quot;5&quot;/&gt;&lt;property id=&quot;20300&quot; value=&quot;Slide 192&quot;/&gt;&lt;property id=&quot;20307&quot; value=&quot;405&quot;/&gt;&lt;/object&gt;&lt;object type=&quot;3&quot; unique_id=&quot;10791&quot;&gt;&lt;property id=&quot;20148&quot; value=&quot;5&quot;/&gt;&lt;property id=&quot;20300&quot; value=&quot;Slide 193&quot;/&gt;&lt;property id=&quot;20307&quot; value=&quot;406&quot;/&gt;&lt;/object&gt;&lt;object type=&quot;3&quot; unique_id=&quot;10792&quot;&gt;&lt;property id=&quot;20148&quot; value=&quot;5&quot;/&gt;&lt;property id=&quot;20300&quot; value=&quot;Slide 194&quot;/&gt;&lt;property id=&quot;20307&quot; value=&quot;407&quot;/&gt;&lt;/object&gt;&lt;object type=&quot;3&quot; unique_id=&quot;10793&quot;&gt;&lt;property id=&quot;20148&quot; value=&quot;5&quot;/&gt;&lt;property id=&quot;20300&quot; value=&quot;Slide 195&quot;/&gt;&lt;property id=&quot;20307&quot; value=&quot;408&quot;/&gt;&lt;/object&gt;&lt;object type=&quot;3&quot; unique_id=&quot;10853&quot;&gt;&lt;property id=&quot;20148&quot; value=&quot;5&quot;/&gt;&lt;property id=&quot;20300&quot; value=&quot;Slide 4 - &amp;quot;JavaScript overview&amp;quot;&quot;/&gt;&lt;property id=&quot;20307&quot; value=&quot;410&quot;/&gt;&lt;/object&gt;&lt;object type=&quot;3&quot; unique_id=&quot;10854&quot;&gt;&lt;property id=&quot;20148&quot; value=&quot;5&quot;/&gt;&lt;property id=&quot;20300&quot; value=&quot;Slide 6&quot;/&gt;&lt;property id=&quot;20307&quot; value=&quot;423&quot;/&gt;&lt;/object&gt;&lt;object type=&quot;3&quot; unique_id=&quot;10855&quot;&gt;&lt;property id=&quot;20148&quot; value=&quot;5&quot;/&gt;&lt;property id=&quot;20300&quot; value=&quot;Slide 7 - &amp;quot;JavaScript overview&amp;quot;&quot;/&gt;&lt;property id=&quot;20307&quot; value=&quot;411&quot;/&gt;&lt;/object&gt;&lt;object type=&quot;3&quot; unique_id=&quot;10856&quot;&gt;&lt;property id=&quot;20148&quot; value=&quot;5&quot;/&gt;&lt;property id=&quot;20300&quot; value=&quot;Slide 8 - &amp;quot;JavaScript overview&amp;quot;&quot;/&gt;&lt;property id=&quot;20307&quot; value=&quot;412&quot;/&gt;&lt;/object&gt;&lt;object type=&quot;3&quot; unique_id=&quot;10857&quot;&gt;&lt;property id=&quot;20148&quot; value=&quot;5&quot;/&gt;&lt;property id=&quot;20300&quot; value=&quot;Slide 9 - &amp;quot;objects as containers&amp;quot;&quot;/&gt;&lt;property id=&quot;20307&quot; value=&quot;413&quot;/&gt;&lt;/object&gt;&lt;object type=&quot;3&quot; unique_id=&quot;10858&quot;&gt;&lt;property id=&quot;20148&quot; value=&quot;5&quot;/&gt;&lt;property id=&quot;20300&quot; value=&quot;Slide 12 - &amp;quot;lamda and global variables&amp;quot;&quot;/&gt;&lt;property id=&quot;20307&quot; value=&quot;414&quot;/&gt;&lt;/object&gt;&lt;object type=&quot;3&quot; unique_id=&quot;10859&quot;&gt;&lt;property id=&quot;20148&quot; value=&quot;5&quot;/&gt;&lt;property id=&quot;20300&quot; value=&quot;Slide 13 - &amp;quot;numbers&amp;quot;&quot;/&gt;&lt;property id=&quot;20307&quot; value=&quot;416&quot;/&gt;&lt;/object&gt;&lt;object type=&quot;3&quot; unique_id=&quot;10860&quot;&gt;&lt;property id=&quot;20148&quot; value=&quot;5&quot;/&gt;&lt;property id=&quot;20300&quot; value=&quot;Slide 14 - &amp;quot;Nan&amp;quot;&quot;/&gt;&lt;property id=&quot;20307&quot; value=&quot;417&quot;/&gt;&lt;/object&gt;&lt;object type=&quot;3&quot; unique_id=&quot;10861&quot;&gt;&lt;property id=&quot;20148&quot; value=&quot;5&quot;/&gt;&lt;property id=&quot;20300&quot; value=&quot;Slide 15 - &amp;quot;Number function&amp;quot;&quot;/&gt;&lt;property id=&quot;20307&quot; value=&quot;418&quot;/&gt;&lt;/object&gt;&lt;object type=&quot;3&quot; unique_id=&quot;10862&quot;&gt;&lt;property id=&quot;20148&quot; value=&quot;5&quot;/&gt;&lt;property id=&quot;20300&quot; value=&quot;Slide 16 - &amp;quot;parseInt&amp;quot;&quot;/&gt;&lt;property id=&quot;20307&quot; value=&quot;422&quot;/&gt;&lt;/object&gt;&lt;object type=&quot;3&quot; unique_id=&quot;10863&quot;&gt;&lt;property id=&quot;20148&quot; value=&quot;5&quot;/&gt;&lt;property id=&quot;20300&quot; value=&quot;Slide 17 - &amp;quot;Strings&amp;quot;&quot;/&gt;&lt;property id=&quot;20307&quot; value=&quot;421&quot;/&gt;&lt;/object&gt;&lt;object type=&quot;3&quot; unique_id=&quot;10864&quot;&gt;&lt;property id=&quot;20148&quot; value=&quot;5&quot;/&gt;&lt;property id=&quot;20300&quot; value=&quot;Slide 19 - &amp;quot;String length&amp;quot;&quot;/&gt;&lt;property id=&quot;20307&quot; value=&quot;420&quot;/&gt;&lt;/object&gt;&lt;object type=&quot;3&quot; unique_id=&quot;10865&quot;&gt;&lt;property id=&quot;20148&quot; value=&quot;5&quot;/&gt;&lt;property id=&quot;20300&quot; value=&quot;Slide 21 - &amp;quot;string methods&amp;quot;&quot;/&gt;&lt;property id=&quot;20307&quot; value=&quot;419&quot;/&gt;&lt;/object&gt;&lt;object type=&quot;3&quot; unique_id=&quot;10866&quot;&gt;&lt;property id=&quot;20148&quot; value=&quot;5&quot;/&gt;&lt;property id=&quot;20300&quot; value=&quot;Slide 22 - &amp;quot;booleans&amp;quot;&quot;/&gt;&lt;property id=&quot;20307&quot; value=&quot;415&quot;/&gt;&lt;/object&gt;&lt;object type=&quot;3&quot; unique_id=&quot;10867&quot;&gt;&lt;property id=&quot;20148&quot; value=&quot;5&quot;/&gt;&lt;property id=&quot;20300&quot; value=&quot;Slide 23 - &amp;quot;undefined&amp;quot;&quot;/&gt;&lt;property id=&quot;20307&quot; value=&quot;424&quot;/&gt;&lt;/object&gt;&lt;object type=&quot;3&quot; unique_id=&quot;10868&quot;&gt;&lt;property id=&quot;20148&quot; value=&quot;5&quot;/&gt;&lt;property id=&quot;20300&quot; value=&quot;Slide 24 - &amp;quot;falsy values&amp;quot;&quot;/&gt;&lt;property id=&quot;20307&quot; value=&quot;425&quot;/&gt;&lt;/object&gt;&lt;object type=&quot;3&quot; unique_id=&quot;10869&quot;&gt;&lt;property id=&quot;20148&quot; value=&quot;5&quot;/&gt;&lt;property id=&quot;20300&quot; value=&quot;Slide 25 - &amp;quot;case sensitivity&amp;quot;&quot;/&gt;&lt;property id=&quot;20307&quot; value=&quot;426&quot;/&gt;&lt;/object&gt;&lt;object type=&quot;3&quot; unique_id=&quot;10870&quot;&gt;&lt;property id=&quot;20148&quot; value=&quot;5&quot;/&gt;&lt;property id=&quot;20300&quot; value=&quot;Slide 26 - &amp;quot;dynamic objects&amp;quot;&quot;/&gt;&lt;property id=&quot;20307&quot; value=&quot;427&quot;/&gt;&lt;/object&gt;&lt;object type=&quot;3&quot; unique_id=&quot;10871&quot;&gt;&lt;property id=&quot;20148&quot; value=&quot;5&quot;/&gt;&lt;property id=&quot;20300&quot; value=&quot;Slide 27 - &amp;quot;loosely typed&amp;quot;&quot;/&gt;&lt;property id=&quot;20307&quot; value=&quot;428&quot;/&gt;&lt;/object&gt;&lt;object type=&quot;3&quot; unique_id=&quot;10872&quot;&gt;&lt;property id=&quot;20148&quot; value=&quot;5&quot;/&gt;&lt;property id=&quot;20300&quot; value=&quot;Slide 28 - &amp;quot;C&amp;quot;&quot;/&gt;&lt;property id=&quot;20307&quot; value=&quot;432&quot;/&gt;&lt;/object&gt;&lt;object type=&quot;3&quot; unique_id=&quot;10873&quot;&gt;&lt;property id=&quot;20148&quot; value=&quot;5&quot;/&gt;&lt;property id=&quot;20300&quot; value=&quot;Slide 29 - &amp;quot;identifiers&amp;quot;&quot;/&gt;&lt;property id=&quot;20307&quot; value=&quot;431&quot;/&gt;&lt;/object&gt;&lt;object type=&quot;3&quot; unique_id=&quot;10874&quot;&gt;&lt;property id=&quot;20148&quot; value=&quot;5&quot;/&gt;&lt;property id=&quot;20300&quot; value=&quot;Slide 30 - &amp;quot;JavaScript reserved words&amp;quot;&quot;/&gt;&lt;property id=&quot;20307&quot; value=&quot;430&quot;/&gt;&lt;/object&gt;&lt;object type=&quot;3&quot; unique_id=&quot;10875&quot;&gt;&lt;property id=&quot;20148&quot; value=&quot;5&quot;/&gt;&lt;property id=&quot;20300&quot; value=&quot;Slide 35 - &amp;quot;operators&amp;quot;&quot;/&gt;&lt;property id=&quot;20307&quot; value=&quot;429&quot;/&gt;&lt;/object&gt;&lt;object type=&quot;3&quot; unique_id=&quot;10876&quot;&gt;&lt;property id=&quot;20148&quot; value=&quot;5&quot;/&gt;&lt;property id=&quot;20300&quot; value=&quot;Slide 36 - &amp;quot;+&amp;quot;&quot;/&gt;&lt;property id=&quot;20307&quot; value=&quot;433&quot;/&gt;&lt;/object&gt;&lt;object type=&quot;3&quot; unique_id=&quot;10877&quot;&gt;&lt;property id=&quot;20148&quot; value=&quot;5&quot;/&gt;&lt;property id=&quot;20300&quot; value=&quot;Slide 37 - &amp;quot;+&amp;quot;&quot;/&gt;&lt;property id=&quot;20307&quot; value=&quot;437&quot;/&gt;&lt;/object&gt;&lt;object type=&quot;3&quot; unique_id=&quot;10878&quot;&gt;&lt;property id=&quot;20148&quot; value=&quot;5&quot;/&gt;&lt;property id=&quot;20300&quot; value=&quot;Slide 38 - &amp;quot;/&amp;quot;&quot;/&gt;&lt;property id=&quot;20307&quot; value=&quot;436&quot;/&gt;&lt;/object&gt;&lt;object type=&quot;3&quot; unique_id=&quot;10879&quot;&gt;&lt;property id=&quot;20148&quot; value=&quot;5&quot;/&gt;&lt;property id=&quot;20300&quot; value=&quot;Slide 39 - &amp;quot;floating point division&amp;quot;&quot;/&gt;&lt;property id=&quot;20307&quot; value=&quot;435&quot;/&gt;&lt;/object&gt;&lt;object type=&quot;3&quot; unique_id=&quot;10880&quot;&gt;&lt;property id=&quot;20148&quot; value=&quot;5&quot;/&gt;&lt;property id=&quot;20300&quot; value=&quot;Slide 41 - &amp;quot;Floating point programming problem&amp;quot;&quot;/&gt;&lt;property id=&quot;20307&quot; value=&quot;473&quot;/&gt;&lt;/object&gt;&lt;object type=&quot;3&quot; unique_id=&quot;10881&quot;&gt;&lt;property id=&quot;20148&quot; value=&quot;5&quot;/&gt;&lt;property id=&quot;20300&quot; value=&quot;Slide 42 - &amp;quot;== and !=&amp;quot;&quot;/&gt;&lt;property id=&quot;20307&quot; value=&quot;434&quot;/&gt;&lt;/object&gt;&lt;object type=&quot;3&quot; unique_id=&quot;10882&quot;&gt;&lt;property id=&quot;20148&quot; value=&quot;5&quot;/&gt;&lt;property id=&quot;20300&quot; value=&quot;Slide 43 - &amp;quot;type coercion&amp;quot;&quot;/&gt;&lt;property id=&quot;20307&quot; value=&quot;438&quot;/&gt;&lt;/object&gt;&lt;object type=&quot;3&quot; unique_id=&quot;10883&quot;&gt;&lt;property id=&quot;20148&quot; value=&quot;5&quot;/&gt;&lt;property id=&quot;20300&quot; value=&quot;Slide 44 - &amp;quot;difference between == and ===&amp;quot;&quot;/&gt;&lt;property id=&quot;20307&quot; value=&quot;439&quot;/&gt;&lt;/object&gt;&lt;object type=&quot;3&quot; unique_id=&quot;10884&quot;&gt;&lt;property id=&quot;20148&quot; value=&quot;5&quot;/&gt;&lt;property id=&quot;20300&quot; value=&quot;Slide 45 - &amp;quot;&amp;amp;&amp;amp;&amp;quot;&quot;/&gt;&lt;property id=&quot;20307&quot; value=&quot;440&quot;/&gt;&lt;/object&gt;&lt;object type=&quot;3&quot; unique_id=&quot;10885&quot;&gt;&lt;property id=&quot;20148&quot; value=&quot;5&quot;/&gt;&lt;property id=&quot;20300&quot; value=&quot;Slide 46 - &amp;quot;||&amp;quot;&quot;/&gt;&lt;property id=&quot;20307&quot; value=&quot;441&quot;/&gt;&lt;/object&gt;&lt;object type=&quot;3&quot; unique_id=&quot;10886&quot;&gt;&lt;property id=&quot;20148&quot; value=&quot;5&quot;/&gt;&lt;property id=&quot;20300&quot; value=&quot;Slide 47 - &amp;quot;!&amp;quot;&quot;/&gt;&lt;property id=&quot;20307&quot; value=&quot;442&quot;/&gt;&lt;/object&gt;&lt;object type=&quot;3&quot; unique_id=&quot;10887&quot;&gt;&lt;property id=&quot;20148&quot; value=&quot;5&quot;/&gt;&lt;property id=&quot;20300&quot; value=&quot;Slide 48 - &amp;quot;bitwise operators&amp;quot;&quot;/&gt;&lt;property id=&quot;20307&quot; value=&quot;447&quot;/&gt;&lt;/object&gt;&lt;object type=&quot;3&quot; unique_id=&quot;10888&quot;&gt;&lt;property id=&quot;20148&quot; value=&quot;5&quot;/&gt;&lt;property id=&quot;20300&quot; value=&quot;Slide 49 - &amp;quot;break statement&amp;quot;&quot;/&gt;&lt;property id=&quot;20307&quot; value=&quot;446&quot;/&gt;&lt;/object&gt;&lt;object type=&quot;3&quot; unique_id=&quot;10889&quot;&gt;&lt;property id=&quot;20148&quot; value=&quot;5&quot;/&gt;&lt;property id=&quot;20300&quot; value=&quot;Slide 50 - &amp;quot;for statement&amp;quot;&quot;/&gt;&lt;property id=&quot;20307&quot; value=&quot;445&quot;/&gt;&lt;/object&gt;&lt;object type=&quot;3&quot; unique_id=&quot;10890&quot;&gt;&lt;property id=&quot;20148&quot; value=&quot;5&quot;/&gt;&lt;property id=&quot;20300&quot; value=&quot;Slide 51 - &amp;quot;for statement with objects&amp;quot;&quot;/&gt;&lt;property id=&quot;20307&quot; value=&quot;444&quot;/&gt;&lt;/object&gt;&lt;object type=&quot;3&quot; unique_id=&quot;10891&quot;&gt;&lt;property id=&quot;20148&quot; value=&quot;5&quot;/&gt;&lt;property id=&quot;20300&quot; value=&quot;Slide 52 - &amp;quot;for statement with objects&amp;quot;&quot;/&gt;&lt;property id=&quot;20307&quot; value=&quot;449&quot;/&gt;&lt;/object&gt;&lt;object type=&quot;3&quot; unique_id=&quot;10892&quot;&gt;&lt;property id=&quot;20148&quot; value=&quot;5&quot;/&gt;&lt;property id=&quot;20300&quot; value=&quot;Slide 53 - &amp;quot;switch statement&amp;quot;&quot;/&gt;&lt;property id=&quot;20307&quot; value=&quot;443&quot;/&gt;&lt;/object&gt;&lt;object type=&quot;3&quot; unique_id=&quot;10893&quot;&gt;&lt;property id=&quot;20148&quot; value=&quot;5&quot;/&gt;&lt;property id=&quot;20300&quot; value=&quot;Slide 55 - &amp;quot;throw statement&amp;quot;&quot;/&gt;&lt;property id=&quot;20307&quot; value=&quot;448&quot;/&gt;&lt;/object&gt;&lt;object type=&quot;3&quot; unique_id=&quot;10894&quot;&gt;&lt;property id=&quot;20148&quot; value=&quot;5&quot;/&gt;&lt;property id=&quot;20300&quot; value=&quot;Slide 56 - &amp;quot;try statement&amp;quot;&quot;/&gt;&lt;property id=&quot;20307&quot; value=&quot;450&quot;/&gt;&lt;/object&gt;&lt;object type=&quot;3&quot; unique_id=&quot;10895&quot;&gt;&lt;property id=&quot;20148&quot; value=&quot;5&quot;/&gt;&lt;property id=&quot;20300&quot; value=&quot;Slide 57 - &amp;quot;with statement&amp;quot;&quot;/&gt;&lt;property id=&quot;20307&quot; value=&quot;451&quot;/&gt;&lt;/object&gt;&lt;object type=&quot;3&quot; unique_id=&quot;10896&quot;&gt;&lt;property id=&quot;20148&quot; value=&quot;5&quot;/&gt;&lt;property id=&quot;20300&quot; value=&quot;Slide 61 - &amp;quot;var &amp;quot;&quot;/&gt;&lt;property id=&quot;20307&quot; value=&quot;452&quot;/&gt;&lt;/object&gt;&lt;object type=&quot;3&quot; unique_id=&quot;10897&quot;&gt;&lt;property id=&quot;20148&quot; value=&quot;5&quot;/&gt;&lt;property id=&quot;20300&quot; value=&quot;Slide 62 - &amp;quot;scope&amp;quot;&quot;/&gt;&lt;property id=&quot;20307&quot; value=&quot;453&quot;/&gt;&lt;/object&gt;&lt;object type=&quot;3&quot; unique_id=&quot;10898&quot;&gt;&lt;property id=&quot;20148&quot; value=&quot;5&quot;/&gt;&lt;property id=&quot;20300&quot; value=&quot;Slide 63 - &amp;quot;return statement&amp;#x0D;&amp;#x0A;&amp;quot;&quot;/&gt;&lt;property id=&quot;20307&quot; value=&quot;454&quot;/&gt;&lt;/object&gt;&lt;object type=&quot;3&quot; unique_id=&quot;10899&quot;&gt;&lt;property id=&quot;20148&quot; value=&quot;5&quot;/&gt;&lt;property id=&quot;20300&quot; value=&quot;Slide 64 - &amp;quot;objects&amp;quot;&quot;/&gt;&lt;property id=&quot;20307&quot; value=&quot;455&quot;/&gt;&lt;/object&gt;&lt;object type=&quot;3&quot; unique_id=&quot;10900&quot;&gt;&lt;property id=&quot;20148&quot; value=&quot;5&quot;/&gt;&lt;property id=&quot;20300&quot; value=&quot;Slide 65 - &amp;quot;object literals&amp;quot;&quot;/&gt;&lt;property id=&quot;20307&quot; value=&quot;456&quot;/&gt;&lt;/object&gt;&lt;object type=&quot;3&quot; unique_id=&quot;10901&quot;&gt;&lt;property id=&quot;20148&quot; value=&quot;5&quot;/&gt;&lt;property id=&quot;20300&quot; value=&quot;Slide 66 - &amp;quot;object literal example&amp;quot;&quot;/&gt;&lt;property id=&quot;20307&quot; value=&quot;457&quot;/&gt;&lt;/object&gt;&lt;object type=&quot;3&quot; unique_id=&quot;10902&quot;&gt;&lt;property id=&quot;20148&quot; value=&quot;5&quot;/&gt;&lt;property id=&quot;20300&quot; value=&quot;Slide 67 - &amp;quot;creating object with a maker function&amp;quot;&quot;/&gt;&lt;property id=&quot;20307&quot; value=&quot;458&quot;/&gt;&lt;/object&gt;&lt;object type=&quot;3&quot; unique_id=&quot;10903&quot;&gt;&lt;property id=&quot;20148&quot; value=&quot;5&quot;/&gt;&lt;property id=&quot;20300&quot; value=&quot;Slide 68 - &amp;quot;object literals&amp;quot;&quot;/&gt;&lt;property id=&quot;20307&quot; value=&quot;460&quot;/&gt;&lt;/object&gt;&lt;object type=&quot;3&quot; unique_id=&quot;10904&quot;&gt;&lt;property id=&quot;20148&quot; value=&quot;5&quot;/&gt;&lt;property id=&quot;20300&quot; value=&quot;Slide 69 - &amp;quot;object literals&amp;quot;&quot;/&gt;&lt;property id=&quot;20307&quot; value=&quot;461&quot;/&gt;&lt;/object&gt;&lt;object type=&quot;3&quot; unique_id=&quot;10905&quot;&gt;&lt;property id=&quot;20148&quot; value=&quot;5&quot;/&gt;&lt;property id=&quot;20300&quot; value=&quot;Slide 70 - &amp;quot;object augmentation&amp;quot;&quot;/&gt;&lt;property id=&quot;20307&quot; value=&quot;462&quot;/&gt;&lt;/object&gt;&lt;object type=&quot;3&quot; unique_id=&quot;10906&quot;&gt;&lt;property id=&quot;20148&quot; value=&quot;5&quot;/&gt;&lt;property id=&quot;20300&quot; value=&quot;Slide 71 - &amp;quot;linkage&amp;quot;&quot;/&gt;&lt;property id=&quot;20307&quot; value=&quot;466&quot;/&gt;&lt;/object&gt;&lt;object type=&quot;3&quot; unique_id=&quot;10907&quot;&gt;&lt;property id=&quot;20148&quot; value=&quot;5&quot;/&gt;&lt;property id=&quot;20300&quot; value=&quot;Slide 72 - &amp;quot;creating a linked object&amp;quot;&quot;/&gt;&lt;property id=&quot;20307&quot; value=&quot;465&quot;/&gt;&lt;/object&gt;&lt;object type=&quot;3&quot; unique_id=&quot;10908&quot;&gt;&lt;property id=&quot;20148&quot; value=&quot;5&quot;/&gt;&lt;property id=&quot;20300&quot; value=&quot;Slide 73 - &amp;quot;adding to the new object&amp;quot;&quot;/&gt;&lt;property id=&quot;20307&quot; value=&quot;464&quot;/&gt;&lt;/object&gt;&lt;object type=&quot;3&quot; unique_id=&quot;10909&quot;&gt;&lt;property id=&quot;20148&quot; value=&quot;5&quot;/&gt;&lt;property id=&quot;20300&quot; value=&quot;Slide 74 - &amp;quot;linkage impact&amp;quot;&quot;/&gt;&lt;property id=&quot;20307&quot; value=&quot;463&quot;/&gt;&lt;/object&gt;&lt;object type=&quot;3&quot; unique_id=&quot;10910&quot;&gt;&lt;property id=&quot;20148&quot; value=&quot;5&quot;/&gt;&lt;property id=&quot;20300&quot; value=&quot;Slide 76 - &amp;quot;inheritance&amp;quot;&quot;/&gt;&lt;property id=&quot;20307&quot; value=&quot;467&quot;/&gt;&lt;/object&gt;&lt;object type=&quot;3&quot; unique_id=&quot;10911&quot;&gt;&lt;property id=&quot;20148&quot; value=&quot;5&quot;/&gt;&lt;property id=&quot;20300&quot; value=&quot;Slide 77 - &amp;quot;prototypal inheritance&amp;quot;&quot;/&gt;&lt;property id=&quot;20307&quot; value=&quot;468&quot;/&gt;&lt;/object&gt;&lt;object type=&quot;3&quot; unique_id=&quot;10912&quot;&gt;&lt;property id=&quot;20148&quot; value=&quot;5&quot;/&gt;&lt;property id=&quot;20300&quot; value=&quot;Slide 78 - &amp;quot;prototype inheritance example&amp;quot;&quot;/&gt;&lt;property id=&quot;20307&quot; value=&quot;469&quot;/&gt;&lt;/object&gt;&lt;object type=&quot;3&quot; unique_id=&quot;10913&quot;&gt;&lt;property id=&quot;20148&quot; value=&quot;5&quot;/&gt;&lt;property id=&quot;20300&quot; value=&quot;Slide 79 - &amp;quot;prototype inheritance&amp;quot;&quot;/&gt;&lt;property id=&quot;20307&quot; value=&quot;470&quot;/&gt;&lt;/object&gt;&lt;object type=&quot;3&quot; unique_id=&quot;10914&quot;&gt;&lt;property id=&quot;20148&quot; value=&quot;5&quot;/&gt;&lt;property id=&quot;20300&quot; value=&quot;Slide 80 - &amp;quot;object methods&amp;quot;&quot;/&gt;&lt;property id=&quot;20307&quot; value=&quot;472&quot;/&gt;&lt;/object&gt;&lt;object type=&quot;3&quot; unique_id=&quot;10915&quot;&gt;&lt;property id=&quot;20148&quot; value=&quot;5&quot;/&gt;&lt;property id=&quot;20300&quot; value=&quot;Slide 81 - &amp;quot;make a new object&amp;quot;&quot;/&gt;&lt;property id=&quot;20307&quot; value=&quot;471&quot;/&gt;&lt;/object&gt;&lt;object type=&quot;3&quot; unique_id=&quot;10916&quot;&gt;&lt;property id=&quot;20148&quot; value=&quot;5&quot;/&gt;&lt;property id=&quot;20300&quot; value=&quot;Slide 158&quot;/&gt;&lt;property id=&quot;20307&quot; value=&quot;409&quot;/&gt;&lt;/object&gt;&lt;object type=&quot;3&quot; unique_id=&quot;12024&quot;&gt;&lt;property id=&quot;20148&quot; value=&quot;5&quot;/&gt;&lt;property id=&quot;20300&quot; value=&quot;Slide 20 - &amp;quot;String function&amp;quot;&quot;/&gt;&lt;property id=&quot;20307&quot; value=&quot;474&quot;/&gt;&lt;/object&gt;&lt;object type=&quot;3&quot; unique_id=&quot;12025&quot;&gt;&lt;property id=&quot;20148&quot; value=&quot;5&quot;/&gt;&lt;property id=&quot;20300&quot; value=&quot;Slide 40 - &amp;quot;floating point division&amp;quot;&quot;/&gt;&lt;property id=&quot;20307&quot; value=&quot;475&quot;/&gt;&lt;/object&gt;&lt;object type=&quot;3&quot; unique_id=&quot;12026&quot;&gt;&lt;property id=&quot;20148&quot; value=&quot;5&quot;/&gt;&lt;property id=&quot;20300&quot; value=&quot;Slide 54 - &amp;quot;switch example&amp;quot;&quot;/&gt;&lt;property id=&quot;20307&quot; value=&quot;476&quot;/&gt;&lt;/object&gt;&lt;object type=&quot;3&quot; unique_id=&quot;12027&quot;&gt;&lt;property id=&quot;20148&quot; value=&quot;5&quot;/&gt;&lt;property id=&quot;20300&quot; value=&quot;Slide 75 - &amp;quot;impact of deletion&amp;quot;&quot;/&gt;&lt;property id=&quot;20307&quot; value=&quot;477&quot;/&gt;&lt;/object&gt;&lt;object type=&quot;3&quot; unique_id=&quot;12028&quot;&gt;&lt;property id=&quot;20148&quot; value=&quot;5&quot;/&gt;&lt;property id=&quot;20300&quot; value=&quot;Slide 82 - &amp;quot;reference&amp;quot;&quot;/&gt;&lt;property id=&quot;20307&quot; value=&quot;484&quot;/&gt;&lt;/object&gt;&lt;object type=&quot;3&quot; unique_id=&quot;12029&quot;&gt;&lt;property id=&quot;20148&quot; value=&quot;5&quot;/&gt;&lt;property id=&quot;20300&quot; value=&quot;Slide 83 - &amp;quot;delete&amp;quot;&quot;/&gt;&lt;property id=&quot;20307&quot; value=&quot;479&quot;/&gt;&lt;/object&gt;&lt;object type=&quot;3&quot; unique_id=&quot;12030&quot;&gt;&lt;property id=&quot;20148&quot; value=&quot;5&quot;/&gt;&lt;property id=&quot;20300&quot; value=&quot;Slide 84 - &amp;quot;arrays&amp;quot;&quot;/&gt;&lt;property id=&quot;20307&quot; value=&quot;480&quot;/&gt;&lt;/object&gt;&lt;object type=&quot;3&quot; unique_id=&quot;12031&quot;&gt;&lt;property id=&quot;20148&quot; value=&quot;5&quot;/&gt;&lt;property id=&quot;20300&quot; value=&quot;Slide 85 - &amp;quot;length&amp;quot;&quot;/&gt;&lt;property id=&quot;20307&quot; value=&quot;481&quot;/&gt;&lt;/object&gt;&lt;object type=&quot;3&quot; unique_id=&quot;12032&quot;&gt;&lt;property id=&quot;20148&quot; value=&quot;5&quot;/&gt;&lt;property id=&quot;20300&quot; value=&quot;Slide 86 - &amp;quot;array literals&amp;quot;&quot;/&gt;&lt;property id=&quot;20307&quot; value=&quot;482&quot;/&gt;&lt;/object&gt;&lt;object type=&quot;3&quot; unique_id=&quot;12033&quot;&gt;&lt;property id=&quot;20148&quot; value=&quot;5&quot;/&gt;&lt;property id=&quot;20300&quot; value=&quot;Slide 87 - &amp;quot;array methods&amp;quot;&quot;/&gt;&lt;property id=&quot;20307&quot; value=&quot;483&quot;/&gt;&lt;/object&gt;&lt;object type=&quot;3&quot; unique_id=&quot;12034&quot;&gt;&lt;property id=&quot;20148&quot; value=&quot;5&quot;/&gt;&lt;property id=&quot;20300&quot; value=&quot;Slide 88 - &amp;quot;deleting elements &amp;quot;&quot;/&gt;&lt;property id=&quot;20307&quot; value=&quot;485&quot;/&gt;&lt;/object&gt;&lt;object type=&quot;3&quot; unique_id=&quot;12035&quot;&gt;&lt;property id=&quot;20148&quot; value=&quot;5&quot;/&gt;&lt;property id=&quot;20300&quot; value=&quot;Slide 89 - &amp;quot;deleting elements&amp;quot;&quot;/&gt;&lt;property id=&quot;20307&quot; value=&quot;486&quot;/&gt;&lt;/object&gt;&lt;object type=&quot;3&quot; unique_id=&quot;12036&quot;&gt;&lt;property id=&quot;20148&quot; value=&quot;5&quot;/&gt;&lt;property id=&quot;20300&quot; value=&quot;Slide 90 - &amp;quot;arrays vs objects&amp;quot;&quot;/&gt;&lt;property id=&quot;20307&quot; value=&quot;493&quot;/&gt;&lt;/object&gt;&lt;object type=&quot;3&quot; unique_id=&quot;12037&quot;&gt;&lt;property id=&quot;20148&quot; value=&quot;5&quot;/&gt;&lt;property id=&quot;20300&quot; value=&quot;Slide 91 - &amp;quot;Distinguishing arrays&amp;quot;&quot;/&gt;&lt;property id=&quot;20307&quot; value=&quot;491&quot;/&gt;&lt;/object&gt;&lt;object type=&quot;3&quot; unique_id=&quot;12038&quot;&gt;&lt;property id=&quot;20148&quot; value=&quot;5&quot;/&gt;&lt;property id=&quot;20300&quot; value=&quot;Slide 92 - &amp;quot;Arrays and inheritance&amp;quot;&quot;/&gt;&lt;property id=&quot;20307&quot; value=&quot;490&quot;/&gt;&lt;/object&gt;&lt;object type=&quot;3&quot; unique_id=&quot;12039&quot;&gt;&lt;property id=&quot;20148&quot; value=&quot;5&quot;/&gt;&lt;property id=&quot;20300&quot; value=&quot;Slide 93 - &amp;quot;functions&amp;quot;&quot;/&gt;&lt;property id=&quot;20307&quot; value=&quot;489&quot;/&gt;&lt;/object&gt;&lt;object type=&quot;3&quot; unique_id=&quot;12040&quot;&gt;&lt;property id=&quot;20148&quot; value=&quot;5&quot;/&gt;&lt;property id=&quot;20300&quot; value=&quot;Slide 94 - &amp;quot;Function operator&amp;quot;&quot;/&gt;&lt;property id=&quot;20307&quot; value=&quot;488&quot;/&gt;&lt;/object&gt;&lt;object type=&quot;3&quot; unique_id=&quot;12041&quot;&gt;&lt;property id=&quot;20148&quot; value=&quot;5&quot;/&gt;&lt;property id=&quot;20300&quot; value=&quot;Slide 95 - &amp;quot;lamda&amp;quot;&quot;/&gt;&lt;property id=&quot;20307&quot; value=&quot;494&quot;/&gt;&lt;/object&gt;&lt;object type=&quot;3&quot; unique_id=&quot;12042&quot;&gt;&lt;property id=&quot;20148&quot; value=&quot;5&quot;/&gt;&lt;property id=&quot;20300&quot; value=&quot;Slide 96 - &amp;quot;Function statement&amp;quot;&quot;/&gt;&lt;property id=&quot;20307&quot; value=&quot;495&quot;/&gt;&lt;/object&gt;&lt;object type=&quot;3&quot; unique_id=&quot;12043&quot;&gt;&lt;property id=&quot;20148&quot; value=&quot;5&quot;/&gt;&lt;property id=&quot;20300&quot; value=&quot;Slide 97 - &amp;quot;Inner functions&amp;quot;&quot;/&gt;&lt;property id=&quot;20307&quot; value=&quot;496&quot;/&gt;&lt;/object&gt;&lt;object type=&quot;3&quot; unique_id=&quot;12044&quot;&gt;&lt;property id=&quot;20148&quot; value=&quot;5&quot;/&gt;&lt;property id=&quot;20300&quot; value=&quot;Slide 98 - &amp;quot;scope&amp;quot;&quot;/&gt;&lt;property id=&quot;20307&quot; value=&quot;498&quot;/&gt;&lt;/object&gt;&lt;object type=&quot;3&quot; unique_id=&quot;12045&quot;&gt;&lt;property id=&quot;20148&quot; value=&quot;5&quot;/&gt;&lt;property id=&quot;20300&quot; value=&quot;Slide 99 - &amp;quot;closure&amp;quot;&quot;/&gt;&lt;property id=&quot;20307&quot; value=&quot;499&quot;/&gt;&lt;/object&gt;&lt;object type=&quot;3&quot; unique_id=&quot;12046&quot;&gt;&lt;property id=&quot;20148&quot; value=&quot;5&quot;/&gt;&lt;property id=&quot;20300&quot; value=&quot;Slide 102 - &amp;quot;example&amp;quot;&quot;/&gt;&lt;property id=&quot;20307&quot; value=&quot;502&quot;/&gt;&lt;/object&gt;&lt;object type=&quot;3&quot; unique_id=&quot;12047&quot;&gt;&lt;property id=&quot;20148&quot; value=&quot;5&quot;/&gt;&lt;property id=&quot;20300&quot; value=&quot;Slide 100 - &amp;quot;example&amp;quot;&quot;/&gt;&lt;property id=&quot;20307&quot; value=&quot;500&quot;/&gt;&lt;/object&gt;&lt;object type=&quot;3&quot; unique_id=&quot;12048&quot;&gt;&lt;property id=&quot;20148&quot; value=&quot;5&quot;/&gt;&lt;property id=&quot;20300&quot; value=&quot;Slide 103 - &amp;quot;function objects&amp;quot;&quot;/&gt;&lt;property id=&quot;20307&quot; value=&quot;501&quot;/&gt;&lt;/object&gt;&lt;object type=&quot;3&quot; unique_id=&quot;12049&quot;&gt;&lt;property id=&quot;20148&quot; value=&quot;5&quot;/&gt;&lt;property id=&quot;20300&quot; value=&quot;Slide 104 - &amp;quot;methods&amp;quot;&quot;/&gt;&lt;property id=&quot;20307&quot; value=&quot;497&quot;/&gt;&lt;/object&gt;&lt;object type=&quot;3&quot; unique_id=&quot;12050&quot;&gt;&lt;property id=&quot;20148&quot; value=&quot;5&quot;/&gt;&lt;property id=&quot;20300&quot; value=&quot;Slide 149&quot;/&gt;&lt;property id=&quot;20307&quot; value=&quot;492&quot;/&gt;&lt;/object&gt;&lt;object type=&quot;3&quot; unique_id=&quot;12051&quot;&gt;&lt;property id=&quot;20148&quot; value=&quot;5&quot;/&gt;&lt;property id=&quot;20300&quot; value=&quot;Slide 152&quot;/&gt;&lt;property id=&quot;20307&quot; value=&quot;487&quot;/&gt;&lt;/object&gt;&lt;object type=&quot;3&quot; unique_id=&quot;16733&quot;&gt;&lt;property id=&quot;20148&quot; value=&quot;5&quot;/&gt;&lt;property id=&quot;20300&quot; value=&quot;Slide 5 - &amp;quot;JavaScript overview&amp;quot;&quot;/&gt;&lt;property id=&quot;20307&quot; value=&quot;517&quot;/&gt;&lt;/object&gt;&lt;object type=&quot;3&quot; unique_id=&quot;16734&quot;&gt;&lt;property id=&quot;20148&quot; value=&quot;5&quot;/&gt;&lt;property id=&quot;20300&quot; value=&quot;Slide 10 - &amp;quot;prototypal inheritance&amp;quot;&quot;/&gt;&lt;property id=&quot;20307&quot; value=&quot;518&quot;/&gt;&lt;/object&gt;&lt;object type=&quot;3&quot; unique_id=&quot;16735&quot;&gt;&lt;property id=&quot;20148&quot; value=&quot;5&quot;/&gt;&lt;property id=&quot;20300&quot; value=&quot;Slide 11 - &amp;quot;prototype&amp;quot;&quot;/&gt;&lt;property id=&quot;20307&quot; value=&quot;519&quot;/&gt;&lt;/object&gt;&lt;object type=&quot;3&quot; unique_id=&quot;16736&quot;&gt;&lt;property id=&quot;20148&quot; value=&quot;5&quot;/&gt;&lt;property id=&quot;20300&quot; value=&quot;Slide 18 - &amp;quot;Strings&amp;quot;&quot;/&gt;&lt;property id=&quot;20307&quot; value=&quot;520&quot;/&gt;&lt;/object&gt;&lt;object type=&quot;3&quot; unique_id=&quot;16737&quot;&gt;&lt;property id=&quot;20148&quot; value=&quot;5&quot;/&gt;&lt;property id=&quot;20300&quot; value=&quot;Slide 101 - &amp;quot;example&amp;quot;&quot;/&gt;&lt;property id=&quot;20307&quot; value=&quot;507&quot;/&gt;&lt;/object&gt;&lt;object type=&quot;3&quot; unique_id=&quot;16738&quot;&gt;&lt;property id=&quot;20148&quot; value=&quot;5&quot;/&gt;&lt;property id=&quot;20300&quot; value=&quot;Slide 105 - &amp;quot;invocation&amp;quot;&quot;/&gt;&lt;property id=&quot;20307&quot; value=&quot;503&quot;/&gt;&lt;/object&gt;&lt;object type=&quot;3&quot; unique_id=&quot;16739&quot;&gt;&lt;property id=&quot;20148&quot; value=&quot;5&quot;/&gt;&lt;property id=&quot;20300&quot; value=&quot;Slide 106 - &amp;quot;invocation&amp;quot;&quot;/&gt;&lt;property id=&quot;20307&quot; value=&quot;504&quot;/&gt;&lt;/object&gt;&lt;object type=&quot;3&quot; unique_id=&quot;16740&quot;&gt;&lt;property id=&quot;20148&quot; value=&quot;5&quot;/&gt;&lt;property id=&quot;20300&quot; value=&quot;Slide 107 - &amp;quot;method form&amp;quot;&quot;/&gt;&lt;property id=&quot;20307&quot; value=&quot;505&quot;/&gt;&lt;/object&gt;&lt;object type=&quot;3&quot; unique_id=&quot;16741&quot;&gt;&lt;property id=&quot;20148&quot; value=&quot;5&quot;/&gt;&lt;property id=&quot;20300&quot; value=&quot;Slide 108 - &amp;quot;function form&amp;quot;&quot;/&gt;&lt;property id=&quot;20307&quot; value=&quot;506&quot;/&gt;&lt;/object&gt;&lt;object type=&quot;3&quot; unique_id=&quot;16742&quot;&gt;&lt;property id=&quot;20148&quot; value=&quot;5&quot;/&gt;&lt;property id=&quot;20300&quot; value=&quot;Slide 109 - &amp;quot;constructor form&amp;quot;&quot;/&gt;&lt;property id=&quot;20307&quot; value=&quot;508&quot;/&gt;&lt;/object&gt;&lt;object type=&quot;3&quot; unique_id=&quot;16743&quot;&gt;&lt;property id=&quot;20148&quot; value=&quot;5&quot;/&gt;&lt;property id=&quot;20300&quot; value=&quot;Slide 110 - &amp;quot;this&amp;quot;&quot;/&gt;&lt;property id=&quot;20307&quot; value=&quot;509&quot;/&gt;&lt;/object&gt;&lt;object type=&quot;3&quot; unique_id=&quot;16744&quot;&gt;&lt;property id=&quot;20148&quot; value=&quot;5&quot;/&gt;&lt;property id=&quot;20300&quot; value=&quot;Slide 111 - &amp;quot;arguments&amp;quot;&quot;/&gt;&lt;property id=&quot;20307&quot; value=&quot;510&quot;/&gt;&lt;/object&gt;&lt;object type=&quot;3&quot; unique_id=&quot;16745&quot;&gt;&lt;property id=&quot;20148&quot; value=&quot;5&quot;/&gt;&lt;property id=&quot;20300&quot; value=&quot;Slide 112 - &amp;quot;using arguments &amp;quot;&quot;/&gt;&lt;property id=&quot;20307&quot; value=&quot;511&quot;/&gt;&lt;/object&gt;&lt;object type=&quot;3&quot; unique_id=&quot;16746&quot;&gt;&lt;property id=&quot;20148&quot; value=&quot;5&quot;/&gt;&lt;property id=&quot;20300&quot; value=&quot;Slide 113 - &amp;quot;Augmenting built in prototypes&amp;quot;&quot;/&gt;&lt;property id=&quot;20307&quot; value=&quot;513&quot;/&gt;&lt;/object&gt;&lt;object type=&quot;3&quot; unique_id=&quot;16747&quot;&gt;&lt;property id=&quot;20148&quot; value=&quot;5&quot;/&gt;&lt;property id=&quot;20300&quot; value=&quot;Slide 114 - &amp;quot;Trim example&amp;quot;&quot;/&gt;&lt;property id=&quot;20307&quot; value=&quot;514&quot;/&gt;&lt;/object&gt;&lt;object type=&quot;3&quot; unique_id=&quot;16748&quot;&gt;&lt;property id=&quot;20148&quot; value=&quot;5&quot;/&gt;&lt;property id=&quot;20300&quot; value=&quot;Slide 115 - &amp;quot;supplant&amp;quot;&quot;/&gt;&lt;property id=&quot;20307&quot; value=&quot;515&quot;/&gt;&lt;/object&gt;&lt;object type=&quot;3&quot; unique_id=&quot;16749&quot;&gt;&lt;property id=&quot;20148&quot; value=&quot;5&quot;/&gt;&lt;property id=&quot;20300&quot; value=&quot;Slide 116 - &amp;quot;supplant&amp;quot;&quot;/&gt;&lt;property id=&quot;20307&quot; value=&quot;516&quot;/&gt;&lt;/object&gt;&lt;object type=&quot;3&quot; unique_id=&quot;16750&quot;&gt;&lt;property id=&quot;20148&quot; value=&quot;5&quot;/&gt;&lt;property id=&quot;20300&quot; value=&quot;Slide 117 - &amp;quot;Typeof operator&amp;quot;&quot;/&gt;&lt;property id=&quot;20307&quot; value=&quot;521&quot;/&gt;&lt;/object&gt;&lt;object type=&quot;3&quot; unique_id=&quot;16751&quot;&gt;&lt;property id=&quot;20148&quot; value=&quot;5&quot;/&gt;&lt;property id=&quot;20300&quot; value=&quot;Slide 118 - &amp;quot;eval&amp;quot;&quot;/&gt;&lt;property id=&quot;20307&quot; value=&quot;522&quot;/&gt;&lt;/object&gt;&lt;object type=&quot;3&quot; unique_id=&quot;16752&quot;&gt;&lt;property id=&quot;20148&quot; value=&quot;5&quot;/&gt;&lt;property id=&quot;20300&quot; value=&quot;Slide 119 - &amp;quot;Function &amp;quot;&quot;/&gt;&lt;property id=&quot;20307&quot; value=&quot;523&quot;/&gt;&lt;/object&gt;&lt;object type=&quot;3&quot; unique_id=&quot;16753&quot;&gt;&lt;property id=&quot;20148&quot; value=&quot;5&quot;/&gt;&lt;property id=&quot;20300&quot; value=&quot;Slide 120 - &amp;quot;Built in type wrappers&amp;quot;&quot;/&gt;&lt;property id=&quot;20307&quot; value=&quot;524&quot;/&gt;&lt;/object&gt;&lt;object type=&quot;3&quot; unique_id=&quot;16754&quot;&gt;&lt;property id=&quot;20148&quot; value=&quot;5&quot;/&gt;&lt;property id=&quot;20300&quot; value=&quot;Slide 121 - &amp;quot;Object function&amp;quot;&quot;/&gt;&lt;property id=&quot;20307&quot; value=&quot;525&quot;/&gt;&lt;/object&gt;&lt;object type=&quot;3&quot; unique_id=&quot;16755&quot;&gt;&lt;property id=&quot;20148&quot; value=&quot;5&quot;/&gt;&lt;property id=&quot;20300&quot; value=&quot;Slide 122 - &amp;quot;augmentation&amp;quot;&quot;/&gt;&lt;property id=&quot;20307&quot; value=&quot;526&quot;/&gt;&lt;/object&gt;&lt;object type=&quot;3&quot; unique_id=&quot;16756&quot;&gt;&lt;property id=&quot;20148&quot; value=&quot;5&quot;/&gt;&lt;property id=&quot;20300&quot; value=&quot;Slide 123 - &amp;quot;Global object&amp;quot;&quot;/&gt;&lt;property id=&quot;20307&quot; value=&quot;527&quot;/&gt;&lt;/object&gt;&lt;object type=&quot;3&quot; unique_id=&quot;16757&quot;&gt;&lt;property id=&quot;20148&quot; value=&quot;5&quot;/&gt;&lt;property id=&quot;20300&quot; value=&quot;Slide 124 - &amp;quot;Global variables are evil&amp;quot;&quot;/&gt;&lt;property id=&quot;20307&quot; value=&quot;528&quot;/&gt;&lt;/object&gt;&lt;object type=&quot;3&quot; unique_id=&quot;16758&quot;&gt;&lt;property id=&quot;20148&quot; value=&quot;5&quot;/&gt;&lt;property id=&quot;20300&quot; value=&quot;Slide 125 - &amp;quot;Implied global&amp;quot;&quot;/&gt;&lt;property id=&quot;20307&quot; value=&quot;529&quot;/&gt;&lt;/object&gt;&lt;object type=&quot;3&quot; unique_id=&quot;16759&quot;&gt;&lt;property id=&quot;20148&quot; value=&quot;5&quot;/&gt;&lt;property id=&quot;20300&quot; value=&quot;Slide 126 - &amp;quot;namespace&amp;quot;&quot;/&gt;&lt;property id=&quot;20307&quot; value=&quot;530&quot;/&gt;&lt;/object&gt;&lt;object type=&quot;3&quot; unique_id=&quot;16760&quot;&gt;&lt;property id=&quot;20148&quot; value=&quot;5&quot;/&gt;&lt;property id=&quot;20300&quot; value=&quot;Slide 127 - &amp;quot;Script interaction&amp;quot;&quot;/&gt;&lt;property id=&quot;20307&quot; value=&quot;531&quot;/&gt;&lt;/object&gt;&lt;object type=&quot;3&quot; unique_id=&quot;16761&quot;&gt;&lt;property id=&quot;20148&quot; value=&quot;5&quot;/&gt;&lt;property id=&quot;20300&quot; value=&quot;Slide 128 - &amp;quot;encapsulate&amp;quot;&quot;/&gt;&lt;property id=&quot;20307&quot; value=&quot;532&quot;/&gt;&lt;/object&gt;&lt;object type=&quot;3&quot; unique_id=&quot;16762&quot;&gt;&lt;property id=&quot;20148&quot; value=&quot;5&quot;/&gt;&lt;property id=&quot;20300&quot; value=&quot;Slide 129 - &amp;quot;Example of encapsulating to prevent global variables - triva&amp;quot;&quot;/&gt;&lt;property id=&quot;20307&quot; value=&quot;533&quot;/&gt;&lt;/object&gt;&lt;object type=&quot;3&quot; unique_id=&quot;16763&quot;&gt;&lt;property id=&quot;20148&quot; value=&quot;5&quot;/&gt;&lt;property id=&quot;20300&quot; value=&quot;Slide 130 - &amp;quot;Thinking about types&amp;quot;&quot;/&gt;&lt;property id=&quot;20307&quot; value=&quot;534&quot;/&gt;&lt;/object&gt;&lt;object type=&quot;3&quot; unique_id=&quot;16764&quot;&gt;&lt;property id=&quot;20148&quot; value=&quot;5&quot;/&gt;&lt;property id=&quot;20300&quot; value=&quot;Slide 131 - &amp;quot;date&amp;quot;&quot;/&gt;&lt;property id=&quot;20307&quot; value=&quot;535&quot;/&gt;&lt;/object&gt;&lt;object type=&quot;3&quot; unique_id=&quot;16765&quot;&gt;&lt;property id=&quot;20148&quot; value=&quot;5&quot;/&gt;&lt;property id=&quot;20300&quot; value=&quot;Slide 132 - &amp;quot;regexp&amp;quot;&quot;/&gt;&lt;property id=&quot;20307&quot; value=&quot;536&quot;/&gt;&lt;/object&gt;&lt;object type=&quot;3&quot; unique_id=&quot;16766&quot;&gt;&lt;property id=&quot;20148&quot; value=&quot;5&quot;/&gt;&lt;property id=&quot;20300&quot; value=&quot;Slide 133 - &amp;quot;Semicolon insertion&amp;quot;&quot;/&gt;&lt;property id=&quot;20307&quot; value=&quot;537&quot;/&gt;&lt;/object&gt;&lt;object type=&quot;3&quot; unique_id=&quot;16767&quot;&gt;&lt;property id=&quot;20148&quot; value=&quot;5&quot;/&gt;&lt;property id=&quot;20300&quot; value=&quot;Slide 134 - &amp;quot;Line ending&amp;quot;&quot;/&gt;&lt;property id=&quot;20307&quot; value=&quot;538&quot;/&gt;&lt;/object&gt;&lt;object type=&quot;3&quot; unique_id=&quot;16768&quot;&gt;&lt;property id=&quot;20148&quot; value=&quot;5&quot;/&gt;&lt;property id=&quot;20300&quot; value=&quot;Slide 135 - &amp;quot;comma&amp;quot;&quot;/&gt;&lt;property id=&quot;20307&quot; value=&quot;539&quot;/&gt;&lt;/object&gt;&lt;object type=&quot;3&quot; unique_id=&quot;16769&quot;&gt;&lt;property id=&quot;20148&quot; value=&quot;5&quot;/&gt;&lt;property id=&quot;20300&quot; value=&quot;Slide 136 - &amp;quot;Required blocks&amp;quot;&quot;/&gt;&lt;property id=&quot;20307&quot; value=&quot;540&quot;/&gt;&lt;/object&gt;&lt;object type=&quot;3&quot; unique_id=&quot;16770&quot;&gt;&lt;property id=&quot;20148&quot; value=&quot;5&quot;/&gt;&lt;property id=&quot;20300&quot; value=&quot;Slide 137 - &amp;quot;Forbidden blocks&amp;quot;&quot;/&gt;&lt;property id=&quot;20307&quot; value=&quot;541&quot;/&gt;&lt;/object&gt;&lt;object type=&quot;3&quot; unique_id=&quot;16771&quot;&gt;&lt;property id=&quot;20148&quot; value=&quot;5&quot;/&gt;&lt;property id=&quot;20300&quot; value=&quot;Slide 138 - &amp;quot;variables&amp;quot;&quot;/&gt;&lt;property id=&quot;20307&quot; value=&quot;542&quot;/&gt;&lt;/object&gt;&lt;object type=&quot;3&quot; unique_id=&quot;16772&quot;&gt;&lt;property id=&quot;20148&quot; value=&quot;5&quot;/&gt;&lt;property id=&quot;20300&quot; value=&quot;Slide 139 - &amp;quot;Expression statements&amp;quot;&quot;/&gt;&lt;property id=&quot;20307&quot; value=&quot;543&quot;/&gt;&lt;/object&gt;&lt;object type=&quot;3&quot; unique_id=&quot;16773&quot;&gt;&lt;property id=&quot;20148&quot; value=&quot;5&quot;/&gt;&lt;property id=&quot;20300&quot; value=&quot;Slide 140 - &amp;quot;Assignment expressions&amp;quot;&quot;/&gt;&lt;property id=&quot;20307&quot; value=&quot;544&quot;/&gt;&lt;/object&gt;&lt;object type=&quot;3&quot; unique_id=&quot;16774&quot;&gt;&lt;property id=&quot;20148&quot; value=&quot;5&quot;/&gt;&lt;property id=&quot;20300&quot; value=&quot;Slide 141 - &amp;quot;== and !=&amp;quot;&quot;/&gt;&lt;property id=&quot;20307&quot; value=&quot;545&quot;/&gt;&lt;/object&gt;&lt;object type=&quot;3&quot; unique_id=&quot;16775&quot;&gt;&lt;property id=&quot;20148&quot; value=&quot;5&quot;/&gt;&lt;property id=&quot;20300&quot; value=&quot;Slide 142 - &amp;quot;labels&amp;quot;&quot;/&gt;&lt;property id=&quot;20307&quot; value=&quot;546&quot;/&gt;&lt;/object&gt;&lt;object type=&quot;3&quot; unique_id=&quot;16776&quot;&gt;&lt;property id=&quot;20148&quot; value=&quot;5&quot;/&gt;&lt;property id=&quot;20300&quot; value=&quot;Slide 143 - &amp;quot;JSLint&amp;quot;&quot;/&gt;&lt;property id=&quot;20307&quot; value=&quot;547&quot;/&gt;&lt;/object&gt;&lt;object type=&quot;3&quot; unique_id=&quot;16777&quot;&gt;&lt;property id=&quot;20148&quot; value=&quot;5&quot;/&gt;&lt;property id=&quot;20300&quot; value=&quot;Slide 144&quot;/&gt;&lt;property id=&quot;20307&quot; value=&quot;548&quot;/&gt;&lt;/object&gt;&lt;object type=&quot;3&quot; unique_id=&quot;16778&quot;&gt;&lt;property id=&quot;20148&quot; value=&quot;5&quot;/&gt;&lt;property id=&quot;20300&quot; value=&quot;Slide 145&quot;/&gt;&lt;property id=&quot;20307&quot; value=&quot;549&quot;/&gt;&lt;/object&gt;&lt;object type=&quot;3&quot; unique_id=&quot;16779&quot;&gt;&lt;property id=&quot;20148&quot; value=&quot;5&quot;/&gt;&lt;property id=&quot;20300&quot; value=&quot;Slide 146&quot;/&gt;&lt;property id=&quot;20307&quot; value=&quot;550&quot;/&gt;&lt;/object&gt;&lt;object type=&quot;3&quot; unique_id=&quot;16780&quot;&gt;&lt;property id=&quot;20148&quot; value=&quot;5&quot;/&gt;&lt;property id=&quot;20300&quot; value=&quot;Slide 147&quot;/&gt;&lt;property id=&quot;20307&quot; value=&quot;551&quot;/&gt;&lt;/object&gt;&lt;object type=&quot;3&quot; unique_id=&quot;16781&quot;&gt;&lt;property id=&quot;20148&quot; value=&quot;5&quot;/&gt;&lt;property id=&quot;20300&quot; value=&quot;Slide 148 - &amp;quot;Adding JavaScript to a web page&amp;quot;&quot;/&gt;&lt;property id=&quot;20307&quot; value=&quot;512&quot;/&gt;&lt;/object&gt;&lt;/object&gt;&lt;/object&gt;&lt;/database&gt;"/>
  <p:tag name="SECTOMILLISECCONVERTED" val="1"/>
</p:tagLst>
</file>

<file path=ppt/theme/theme1.xml><?xml version="1.0" encoding="utf-8"?>
<a:theme xmlns:a="http://schemas.openxmlformats.org/drawingml/2006/main" name="MSTC PowerPoint Templat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B3F3E4A144E674BAC6F2237AADC6794" ma:contentTypeVersion="0" ma:contentTypeDescription="Create a new document." ma:contentTypeScope="" ma:versionID="4144a10a846bd135ba26dc4bb183722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7D8B3A-6C63-4BAC-85AE-A48571BBC96E}">
  <ds:schemaRefs>
    <ds:schemaRef ds:uri="http://purl.org/dc/term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AAF93524-A8A9-4625-BB9D-0886DB6626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57FCF5A-64A1-4222-9B63-E4E98EF2BD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MSTC PowerPoint Template</Template>
  <TotalTime>4024</TotalTime>
  <Words>6588</Words>
  <Application>Microsoft Office PowerPoint</Application>
  <PresentationFormat>On-screen Show (4:3)</PresentationFormat>
  <Paragraphs>1290</Paragraphs>
  <Slides>208</Slides>
  <Notes>201</Notes>
  <HiddenSlides>15</HiddenSlides>
  <MMClips>0</MMClips>
  <ScaleCrop>false</ScaleCrop>
  <HeadingPairs>
    <vt:vector size="4" baseType="variant">
      <vt:variant>
        <vt:lpstr>Theme</vt:lpstr>
      </vt:variant>
      <vt:variant>
        <vt:i4>1</vt:i4>
      </vt:variant>
      <vt:variant>
        <vt:lpstr>Slide Titles</vt:lpstr>
      </vt:variant>
      <vt:variant>
        <vt:i4>208</vt:i4>
      </vt:variant>
    </vt:vector>
  </HeadingPairs>
  <TitlesOfParts>
    <vt:vector size="209" baseType="lpstr">
      <vt:lpstr>MSTC PowerPoint Template</vt:lpstr>
      <vt:lpstr>Unit 8 –JavaScript Basics</vt:lpstr>
      <vt:lpstr>PowerPoint Presentation</vt:lpstr>
      <vt:lpstr>Assigned Reading</vt:lpstr>
      <vt:lpstr>JavaScript overview</vt:lpstr>
      <vt:lpstr>JavaScript overview</vt:lpstr>
      <vt:lpstr>PowerPoint Presentation</vt:lpstr>
      <vt:lpstr>JavaScript overview</vt:lpstr>
      <vt:lpstr>JavaScript overview</vt:lpstr>
      <vt:lpstr>objects as containers</vt:lpstr>
      <vt:lpstr>prototypal inheritance</vt:lpstr>
      <vt:lpstr>prototype</vt:lpstr>
      <vt:lpstr>lamda and global variables</vt:lpstr>
      <vt:lpstr>numbers</vt:lpstr>
      <vt:lpstr>Nan</vt:lpstr>
      <vt:lpstr>Number function</vt:lpstr>
      <vt:lpstr>parseInt</vt:lpstr>
      <vt:lpstr>Strings</vt:lpstr>
      <vt:lpstr>Strings</vt:lpstr>
      <vt:lpstr>String length</vt:lpstr>
      <vt:lpstr>String function</vt:lpstr>
      <vt:lpstr>string methods</vt:lpstr>
      <vt:lpstr>booleans</vt:lpstr>
      <vt:lpstr>undefined</vt:lpstr>
      <vt:lpstr>falsy values</vt:lpstr>
      <vt:lpstr>case sensitivity</vt:lpstr>
      <vt:lpstr>dynamic objects</vt:lpstr>
      <vt:lpstr>loosely typed</vt:lpstr>
      <vt:lpstr>C</vt:lpstr>
      <vt:lpstr>identifiers</vt:lpstr>
      <vt:lpstr>JavaScript reserved words</vt:lpstr>
      <vt:lpstr>calculations</vt:lpstr>
      <vt:lpstr>calculations</vt:lpstr>
      <vt:lpstr>Order of precedence</vt:lpstr>
      <vt:lpstr>Math functions</vt:lpstr>
      <vt:lpstr>operators</vt:lpstr>
      <vt:lpstr>+</vt:lpstr>
      <vt:lpstr>+</vt:lpstr>
      <vt:lpstr>/</vt:lpstr>
      <vt:lpstr>floating point division</vt:lpstr>
      <vt:lpstr>floating point division</vt:lpstr>
      <vt:lpstr>Floating point programming problem</vt:lpstr>
      <vt:lpstr>== and !=</vt:lpstr>
      <vt:lpstr>type coercion</vt:lpstr>
      <vt:lpstr>difference between == and ===</vt:lpstr>
      <vt:lpstr>&amp;&amp;</vt:lpstr>
      <vt:lpstr>||</vt:lpstr>
      <vt:lpstr>!</vt:lpstr>
      <vt:lpstr>bitwise operators</vt:lpstr>
      <vt:lpstr>break statement</vt:lpstr>
      <vt:lpstr>for statement</vt:lpstr>
      <vt:lpstr>for statement with objects</vt:lpstr>
      <vt:lpstr>for statement with objects</vt:lpstr>
      <vt:lpstr>switch statement</vt:lpstr>
      <vt:lpstr>switch example</vt:lpstr>
      <vt:lpstr>throw statement</vt:lpstr>
      <vt:lpstr>try - catch- finally  statement</vt:lpstr>
      <vt:lpstr>with statement</vt:lpstr>
      <vt:lpstr>Declaring variables</vt:lpstr>
      <vt:lpstr>Declaring variables</vt:lpstr>
      <vt:lpstr>Use of var to declare variables</vt:lpstr>
      <vt:lpstr>global variables</vt:lpstr>
      <vt:lpstr>how one var ruined our launch</vt:lpstr>
      <vt:lpstr>var </vt:lpstr>
      <vt:lpstr>scope</vt:lpstr>
      <vt:lpstr>return statement </vt:lpstr>
      <vt:lpstr>objects</vt:lpstr>
      <vt:lpstr>object literals</vt:lpstr>
      <vt:lpstr>object literal example</vt:lpstr>
      <vt:lpstr>creating object with a maker function</vt:lpstr>
      <vt:lpstr>object literals</vt:lpstr>
      <vt:lpstr>object literals</vt:lpstr>
      <vt:lpstr>object augmentation</vt:lpstr>
      <vt:lpstr>linkage</vt:lpstr>
      <vt:lpstr>creating a linked object</vt:lpstr>
      <vt:lpstr>adding to the new object</vt:lpstr>
      <vt:lpstr>linkage impact</vt:lpstr>
      <vt:lpstr>impact of deletion</vt:lpstr>
      <vt:lpstr>impact of deletion</vt:lpstr>
      <vt:lpstr>inheritance</vt:lpstr>
      <vt:lpstr>prototypal inheritance</vt:lpstr>
      <vt:lpstr>prototype inheritance</vt:lpstr>
      <vt:lpstr>prototype inheritance example</vt:lpstr>
      <vt:lpstr>prototype inheritance</vt:lpstr>
      <vt:lpstr>object methods</vt:lpstr>
      <vt:lpstr>make a new object</vt:lpstr>
      <vt:lpstr>reference</vt:lpstr>
      <vt:lpstr>pass by value vs reference</vt:lpstr>
      <vt:lpstr>delete</vt:lpstr>
      <vt:lpstr>arrays</vt:lpstr>
      <vt:lpstr>length</vt:lpstr>
      <vt:lpstr>array literals</vt:lpstr>
      <vt:lpstr>array methods</vt:lpstr>
      <vt:lpstr>deleting elements </vt:lpstr>
      <vt:lpstr>deleting elements</vt:lpstr>
      <vt:lpstr>arrays vs objects</vt:lpstr>
      <vt:lpstr>Distinguishing arrays</vt:lpstr>
      <vt:lpstr>Arrays and inheritance</vt:lpstr>
      <vt:lpstr>functions</vt:lpstr>
      <vt:lpstr>Function operator</vt:lpstr>
      <vt:lpstr>lamda</vt:lpstr>
      <vt:lpstr>Function statement</vt:lpstr>
      <vt:lpstr>Inner functions</vt:lpstr>
      <vt:lpstr>scope</vt:lpstr>
      <vt:lpstr>closure</vt:lpstr>
      <vt:lpstr>example</vt:lpstr>
      <vt:lpstr>example</vt:lpstr>
      <vt:lpstr>example</vt:lpstr>
      <vt:lpstr>function objects</vt:lpstr>
      <vt:lpstr>methods</vt:lpstr>
      <vt:lpstr>invocation</vt:lpstr>
      <vt:lpstr>invocation</vt:lpstr>
      <vt:lpstr>method form</vt:lpstr>
      <vt:lpstr>function form</vt:lpstr>
      <vt:lpstr>constructor form</vt:lpstr>
      <vt:lpstr>this</vt:lpstr>
      <vt:lpstr>arguments</vt:lpstr>
      <vt:lpstr>using arguments </vt:lpstr>
      <vt:lpstr>Augmenting built in prototypes</vt:lpstr>
      <vt:lpstr>Trim example</vt:lpstr>
      <vt:lpstr>supplant</vt:lpstr>
      <vt:lpstr>supplant</vt:lpstr>
      <vt:lpstr>Typeof operator</vt:lpstr>
      <vt:lpstr>eval</vt:lpstr>
      <vt:lpstr>Function </vt:lpstr>
      <vt:lpstr>Built in type wrappers</vt:lpstr>
      <vt:lpstr>Object function</vt:lpstr>
      <vt:lpstr>augmentation</vt:lpstr>
      <vt:lpstr>Global object</vt:lpstr>
      <vt:lpstr>Global variables are evil</vt:lpstr>
      <vt:lpstr>Implied global</vt:lpstr>
      <vt:lpstr>namespace</vt:lpstr>
      <vt:lpstr>Script interaction</vt:lpstr>
      <vt:lpstr>encapsulate</vt:lpstr>
      <vt:lpstr>Example of encapsulating to prevent global variables - triva</vt:lpstr>
      <vt:lpstr>Thinking about types</vt:lpstr>
      <vt:lpstr>date</vt:lpstr>
      <vt:lpstr>regexp</vt:lpstr>
      <vt:lpstr>Semicolon insertion</vt:lpstr>
      <vt:lpstr>Line ending</vt:lpstr>
      <vt:lpstr>comma</vt:lpstr>
      <vt:lpstr>Required blocks</vt:lpstr>
      <vt:lpstr>Forbidden blocks</vt:lpstr>
      <vt:lpstr>variables</vt:lpstr>
      <vt:lpstr>Expression statements</vt:lpstr>
      <vt:lpstr>Assignment expressions</vt:lpstr>
      <vt:lpstr>== and !=</vt:lpstr>
      <vt:lpstr>labels</vt:lpstr>
      <vt:lpstr>JSLint</vt:lpstr>
      <vt:lpstr>PowerPoint Presentation</vt:lpstr>
      <vt:lpstr>PowerPoint Presentation</vt:lpstr>
      <vt:lpstr>PowerPoint Presentation</vt:lpstr>
      <vt:lpstr>PowerPoint Presentation</vt:lpstr>
      <vt:lpstr>Adding JavaScript to a web page</vt:lpstr>
      <vt:lpstr>PowerPoint Presentation</vt:lpstr>
      <vt:lpstr>Primary principles</vt:lpstr>
      <vt:lpstr>JavaScript comments</vt:lpstr>
      <vt:lpstr>imbedding javascript files</vt:lpstr>
      <vt:lpstr>window.onload and onsubmit</vt:lpstr>
      <vt:lpstr>Date class</vt:lpstr>
      <vt:lpstr>date</vt:lpstr>
      <vt:lpstr>date methods</vt:lpstr>
      <vt:lpstr>example of date handling</vt:lpstr>
      <vt:lpstr>JavaScript Date Handling</vt:lpstr>
      <vt:lpstr>import the javascript tools library files</vt:lpstr>
      <vt:lpstr>import the javascript tools library files</vt:lpstr>
      <vt:lpstr>date</vt:lpstr>
      <vt:lpstr>Custom date formats</vt:lpstr>
      <vt:lpstr>PowerPoint Presentation</vt:lpstr>
      <vt:lpstr>Date display in different browsers</vt:lpstr>
      <vt:lpstr>PowerPoint Presentation</vt:lpstr>
      <vt:lpstr>Prompt function</vt:lpstr>
      <vt:lpstr>Confirm function</vt:lpstr>
      <vt:lpstr>output</vt:lpstr>
      <vt:lpstr>output warning</vt:lpstr>
      <vt:lpstr>Form input</vt:lpstr>
      <vt:lpstr>Form input</vt:lpstr>
      <vt:lpstr>Form input</vt:lpstr>
      <vt:lpstr>Form input</vt:lpstr>
      <vt:lpstr>Form input</vt:lpstr>
      <vt:lpstr>pointer</vt:lpstr>
      <vt:lpstr>Converting inputs to numbers</vt:lpstr>
      <vt:lpstr>Converting inputs to numbers</vt:lpstr>
      <vt:lpstr>Update form</vt:lpstr>
      <vt:lpstr>Convert text to date</vt:lpstr>
      <vt:lpstr>Relational operators</vt:lpstr>
      <vt:lpstr>Decision constructs</vt:lpstr>
      <vt:lpstr>Elseif</vt:lpstr>
      <vt:lpstr>Case stmt</vt:lpstr>
      <vt:lpstr>PowerPoint Presentation</vt:lpstr>
      <vt:lpstr>Update</vt:lpstr>
      <vt:lpstr>foreach</vt:lpstr>
      <vt:lpstr>Inline if</vt:lpstr>
      <vt:lpstr>Inline if</vt:lpstr>
      <vt:lpstr>Update form inline if</vt:lpstr>
      <vt:lpstr>Repetition constructs</vt:lpstr>
      <vt:lpstr>Repetition constructs</vt:lpstr>
      <vt:lpstr>PowerPoint Presentation</vt:lpstr>
      <vt:lpstr>PowerPoint Presentation</vt:lpstr>
      <vt:lpstr>Post test loops</vt:lpstr>
      <vt:lpstr>Pre-test loops</vt:lpstr>
      <vt:lpstr>update</vt:lpstr>
      <vt:lpstr>Boolean functions</vt:lpstr>
      <vt:lpstr>PowerPoint Presentation</vt:lpstr>
      <vt:lpstr>PowerPoint Presentation</vt:lpstr>
      <vt:lpstr>PowerPoint Presentation</vt:lpstr>
      <vt:lpstr>PowerPoint Presentation</vt:lpstr>
      <vt:lpstr>PowerPoint Presentation</vt:lpstr>
      <vt:lpstr>PowerPoint Presentation</vt:lpstr>
    </vt:vector>
  </TitlesOfParts>
  <Company>MSTC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MSTC</dc:title>
  <dc:creator>Gaul, Volker</dc:creator>
  <cp:lastModifiedBy>Presley, Brent A</cp:lastModifiedBy>
  <cp:revision>266</cp:revision>
  <cp:lastPrinted>2013-01-16T16:22:27Z</cp:lastPrinted>
  <dcterms:created xsi:type="dcterms:W3CDTF">2013-08-16T14:20:36Z</dcterms:created>
  <dcterms:modified xsi:type="dcterms:W3CDTF">2015-11-03T21:24:28Z</dcterms:modified>
</cp:coreProperties>
</file>