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76"/>
  </p:notesMasterIdLst>
  <p:handoutMasterIdLst>
    <p:handoutMasterId r:id="rId77"/>
  </p:handoutMasterIdLst>
  <p:sldIdLst>
    <p:sldId id="313" r:id="rId5"/>
    <p:sldId id="353" r:id="rId6"/>
    <p:sldId id="351" r:id="rId7"/>
    <p:sldId id="354" r:id="rId8"/>
    <p:sldId id="409" r:id="rId9"/>
    <p:sldId id="410" r:id="rId10"/>
    <p:sldId id="411" r:id="rId11"/>
    <p:sldId id="355" r:id="rId12"/>
    <p:sldId id="356" r:id="rId13"/>
    <p:sldId id="357" r:id="rId14"/>
    <p:sldId id="358" r:id="rId15"/>
    <p:sldId id="359" r:id="rId16"/>
    <p:sldId id="413" r:id="rId17"/>
    <p:sldId id="414" r:id="rId18"/>
    <p:sldId id="360" r:id="rId19"/>
    <p:sldId id="412" r:id="rId20"/>
    <p:sldId id="361" r:id="rId21"/>
    <p:sldId id="362" r:id="rId22"/>
    <p:sldId id="415" r:id="rId23"/>
    <p:sldId id="363" r:id="rId24"/>
    <p:sldId id="416" r:id="rId25"/>
    <p:sldId id="417" r:id="rId26"/>
    <p:sldId id="364" r:id="rId27"/>
    <p:sldId id="365" r:id="rId28"/>
    <p:sldId id="418" r:id="rId29"/>
    <p:sldId id="366" r:id="rId30"/>
    <p:sldId id="368" r:id="rId31"/>
    <p:sldId id="419" r:id="rId32"/>
    <p:sldId id="420" r:id="rId33"/>
    <p:sldId id="421" r:id="rId34"/>
    <p:sldId id="369" r:id="rId35"/>
    <p:sldId id="370" r:id="rId36"/>
    <p:sldId id="371" r:id="rId37"/>
    <p:sldId id="373" r:id="rId38"/>
    <p:sldId id="372" r:id="rId39"/>
    <p:sldId id="422" r:id="rId40"/>
    <p:sldId id="374" r:id="rId41"/>
    <p:sldId id="375" r:id="rId42"/>
    <p:sldId id="376" r:id="rId43"/>
    <p:sldId id="378" r:id="rId44"/>
    <p:sldId id="377" r:id="rId45"/>
    <p:sldId id="379" r:id="rId46"/>
    <p:sldId id="380" r:id="rId47"/>
    <p:sldId id="381" r:id="rId48"/>
    <p:sldId id="382" r:id="rId49"/>
    <p:sldId id="383" r:id="rId50"/>
    <p:sldId id="384" r:id="rId51"/>
    <p:sldId id="385" r:id="rId52"/>
    <p:sldId id="386" r:id="rId53"/>
    <p:sldId id="387" r:id="rId54"/>
    <p:sldId id="389" r:id="rId55"/>
    <p:sldId id="388" r:id="rId56"/>
    <p:sldId id="390" r:id="rId57"/>
    <p:sldId id="391" r:id="rId58"/>
    <p:sldId id="392" r:id="rId59"/>
    <p:sldId id="393" r:id="rId60"/>
    <p:sldId id="394" r:id="rId61"/>
    <p:sldId id="395" r:id="rId62"/>
    <p:sldId id="396" r:id="rId63"/>
    <p:sldId id="397" r:id="rId64"/>
    <p:sldId id="398" r:id="rId65"/>
    <p:sldId id="399" r:id="rId66"/>
    <p:sldId id="400" r:id="rId67"/>
    <p:sldId id="401" r:id="rId68"/>
    <p:sldId id="402" r:id="rId69"/>
    <p:sldId id="403" r:id="rId70"/>
    <p:sldId id="404" r:id="rId71"/>
    <p:sldId id="405" r:id="rId72"/>
    <p:sldId id="406" r:id="rId73"/>
    <p:sldId id="407" r:id="rId74"/>
    <p:sldId id="408" r:id="rId75"/>
  </p:sldIdLst>
  <p:sldSz cx="9144000" cy="6858000" type="screen4x3"/>
  <p:notesSz cx="7010400" cy="9296400"/>
  <p:custDataLst>
    <p:tags r:id="rId7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689AE6C-0FF9-495C-88DF-1A74468A471A}">
          <p14:sldIdLst>
            <p14:sldId id="313"/>
            <p14:sldId id="353"/>
            <p14:sldId id="351"/>
            <p14:sldId id="354"/>
            <p14:sldId id="409"/>
            <p14:sldId id="410"/>
            <p14:sldId id="411"/>
            <p14:sldId id="355"/>
            <p14:sldId id="356"/>
            <p14:sldId id="357"/>
            <p14:sldId id="358"/>
            <p14:sldId id="359"/>
            <p14:sldId id="413"/>
            <p14:sldId id="414"/>
            <p14:sldId id="360"/>
            <p14:sldId id="412"/>
            <p14:sldId id="361"/>
            <p14:sldId id="362"/>
            <p14:sldId id="415"/>
            <p14:sldId id="363"/>
            <p14:sldId id="416"/>
            <p14:sldId id="417"/>
            <p14:sldId id="364"/>
            <p14:sldId id="365"/>
            <p14:sldId id="418"/>
            <p14:sldId id="366"/>
            <p14:sldId id="368"/>
            <p14:sldId id="419"/>
            <p14:sldId id="420"/>
            <p14:sldId id="421"/>
            <p14:sldId id="369"/>
            <p14:sldId id="370"/>
            <p14:sldId id="371"/>
            <p14:sldId id="373"/>
            <p14:sldId id="372"/>
            <p14:sldId id="422"/>
            <p14:sldId id="374"/>
            <p14:sldId id="375"/>
            <p14:sldId id="376"/>
            <p14:sldId id="378"/>
            <p14:sldId id="377"/>
            <p14:sldId id="379"/>
            <p14:sldId id="380"/>
            <p14:sldId id="381"/>
            <p14:sldId id="382"/>
            <p14:sldId id="383"/>
            <p14:sldId id="384"/>
            <p14:sldId id="385"/>
            <p14:sldId id="386"/>
            <p14:sldId id="387"/>
            <p14:sldId id="389"/>
            <p14:sldId id="388"/>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FF"/>
    <a:srgbClr val="DDDDDD"/>
    <a:srgbClr val="A50021"/>
    <a:srgbClr val="FF6600"/>
    <a:srgbClr val="003366"/>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1366" autoAdjust="0"/>
  </p:normalViewPr>
  <p:slideViewPr>
    <p:cSldViewPr>
      <p:cViewPr varScale="1">
        <p:scale>
          <a:sx n="124" d="100"/>
          <a:sy n="124" d="100"/>
        </p:scale>
        <p:origin x="-19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10878D24-9582-4E4B-A99A-25615F16C338}" type="datetimeFigureOut">
              <a:rPr lang="en-US"/>
              <a:pPr>
                <a:defRPr/>
              </a:pPr>
              <a:t>10/13/2015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123A3760-E640-4460-8C1B-97FCF8CE6C7F}" type="slidenum">
              <a:rPr lang="en-US"/>
              <a:pPr>
                <a:defRPr/>
              </a:pPr>
              <a:t>0</a:t>
            </a:fld>
            <a:endParaRPr lang="en-US"/>
          </a:p>
        </p:txBody>
      </p:sp>
    </p:spTree>
    <p:extLst>
      <p:ext uri="{BB962C8B-B14F-4D97-AF65-F5344CB8AC3E}">
        <p14:creationId xmlns:p14="http://schemas.microsoft.com/office/powerpoint/2010/main" val="1497784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4072599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21E7C3-4F2E-4A98-8A96-FCBDB1C2E159}" type="slidenum">
              <a:rPr lang="en-US" smtClean="0"/>
              <a:pPr eaLnBrk="1" hangingPunct="1"/>
              <a:t>1</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7499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a:t>
            </a:fld>
            <a:endParaRPr lang="en-US"/>
          </a:p>
        </p:txBody>
      </p:sp>
    </p:spTree>
    <p:extLst>
      <p:ext uri="{BB962C8B-B14F-4D97-AF65-F5344CB8AC3E}">
        <p14:creationId xmlns:p14="http://schemas.microsoft.com/office/powerpoint/2010/main" val="3952923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a:t>
            </a:fld>
            <a:endParaRPr lang="en-US"/>
          </a:p>
        </p:txBody>
      </p:sp>
    </p:spTree>
    <p:extLst>
      <p:ext uri="{BB962C8B-B14F-4D97-AF65-F5344CB8AC3E}">
        <p14:creationId xmlns:p14="http://schemas.microsoft.com/office/powerpoint/2010/main" val="1804297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a:t>
            </a:fld>
            <a:endParaRPr lang="en-US"/>
          </a:p>
        </p:txBody>
      </p:sp>
    </p:spTree>
    <p:extLst>
      <p:ext uri="{BB962C8B-B14F-4D97-AF65-F5344CB8AC3E}">
        <p14:creationId xmlns:p14="http://schemas.microsoft.com/office/powerpoint/2010/main" val="3101550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a:t>
            </a:fld>
            <a:endParaRPr lang="en-US"/>
          </a:p>
        </p:txBody>
      </p:sp>
    </p:spTree>
    <p:extLst>
      <p:ext uri="{BB962C8B-B14F-4D97-AF65-F5344CB8AC3E}">
        <p14:creationId xmlns:p14="http://schemas.microsoft.com/office/powerpoint/2010/main" val="535297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14</a:t>
            </a:fld>
            <a:endParaRPr lang="en-US"/>
          </a:p>
        </p:txBody>
      </p:sp>
    </p:spTree>
    <p:extLst>
      <p:ext uri="{BB962C8B-B14F-4D97-AF65-F5344CB8AC3E}">
        <p14:creationId xmlns:p14="http://schemas.microsoft.com/office/powerpoint/2010/main" val="4241100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15</a:t>
            </a:fld>
            <a:endParaRPr lang="en-US"/>
          </a:p>
        </p:txBody>
      </p:sp>
    </p:spTree>
    <p:extLst>
      <p:ext uri="{BB962C8B-B14F-4D97-AF65-F5344CB8AC3E}">
        <p14:creationId xmlns:p14="http://schemas.microsoft.com/office/powerpoint/2010/main" val="3227242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16</a:t>
            </a:fld>
            <a:endParaRPr lang="en-US"/>
          </a:p>
        </p:txBody>
      </p:sp>
    </p:spTree>
    <p:extLst>
      <p:ext uri="{BB962C8B-B14F-4D97-AF65-F5344CB8AC3E}">
        <p14:creationId xmlns:p14="http://schemas.microsoft.com/office/powerpoint/2010/main" val="3190988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17</a:t>
            </a:fld>
            <a:endParaRPr lang="en-US"/>
          </a:p>
        </p:txBody>
      </p:sp>
    </p:spTree>
    <p:extLst>
      <p:ext uri="{BB962C8B-B14F-4D97-AF65-F5344CB8AC3E}">
        <p14:creationId xmlns:p14="http://schemas.microsoft.com/office/powerpoint/2010/main" val="1757097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18</a:t>
            </a:fld>
            <a:endParaRPr lang="en-US"/>
          </a:p>
        </p:txBody>
      </p:sp>
    </p:spTree>
    <p:extLst>
      <p:ext uri="{BB962C8B-B14F-4D97-AF65-F5344CB8AC3E}">
        <p14:creationId xmlns:p14="http://schemas.microsoft.com/office/powerpoint/2010/main" val="3966323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19</a:t>
            </a:fld>
            <a:endParaRPr lang="en-US"/>
          </a:p>
        </p:txBody>
      </p:sp>
    </p:spTree>
    <p:extLst>
      <p:ext uri="{BB962C8B-B14F-4D97-AF65-F5344CB8AC3E}">
        <p14:creationId xmlns:p14="http://schemas.microsoft.com/office/powerpoint/2010/main" val="332956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a:t>
            </a:fld>
            <a:endParaRPr lang="en-US"/>
          </a:p>
        </p:txBody>
      </p:sp>
    </p:spTree>
    <p:extLst>
      <p:ext uri="{BB962C8B-B14F-4D97-AF65-F5344CB8AC3E}">
        <p14:creationId xmlns:p14="http://schemas.microsoft.com/office/powerpoint/2010/main" val="904348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20</a:t>
            </a:fld>
            <a:endParaRPr lang="en-US"/>
          </a:p>
        </p:txBody>
      </p:sp>
    </p:spTree>
    <p:extLst>
      <p:ext uri="{BB962C8B-B14F-4D97-AF65-F5344CB8AC3E}">
        <p14:creationId xmlns:p14="http://schemas.microsoft.com/office/powerpoint/2010/main" val="3451097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21</a:t>
            </a:fld>
            <a:endParaRPr lang="en-US"/>
          </a:p>
        </p:txBody>
      </p:sp>
    </p:spTree>
    <p:extLst>
      <p:ext uri="{BB962C8B-B14F-4D97-AF65-F5344CB8AC3E}">
        <p14:creationId xmlns:p14="http://schemas.microsoft.com/office/powerpoint/2010/main" val="1733293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22</a:t>
            </a:fld>
            <a:endParaRPr lang="en-US"/>
          </a:p>
        </p:txBody>
      </p:sp>
    </p:spTree>
    <p:extLst>
      <p:ext uri="{BB962C8B-B14F-4D97-AF65-F5344CB8AC3E}">
        <p14:creationId xmlns:p14="http://schemas.microsoft.com/office/powerpoint/2010/main" val="424803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23</a:t>
            </a:fld>
            <a:endParaRPr lang="en-US"/>
          </a:p>
        </p:txBody>
      </p:sp>
    </p:spTree>
    <p:extLst>
      <p:ext uri="{BB962C8B-B14F-4D97-AF65-F5344CB8AC3E}">
        <p14:creationId xmlns:p14="http://schemas.microsoft.com/office/powerpoint/2010/main" val="726093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24</a:t>
            </a:fld>
            <a:endParaRPr lang="en-US"/>
          </a:p>
        </p:txBody>
      </p:sp>
    </p:spTree>
    <p:extLst>
      <p:ext uri="{BB962C8B-B14F-4D97-AF65-F5344CB8AC3E}">
        <p14:creationId xmlns:p14="http://schemas.microsoft.com/office/powerpoint/2010/main" val="2635635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25</a:t>
            </a:fld>
            <a:endParaRPr lang="en-US"/>
          </a:p>
        </p:txBody>
      </p:sp>
    </p:spTree>
    <p:extLst>
      <p:ext uri="{BB962C8B-B14F-4D97-AF65-F5344CB8AC3E}">
        <p14:creationId xmlns:p14="http://schemas.microsoft.com/office/powerpoint/2010/main" val="2275350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26</a:t>
            </a:fld>
            <a:endParaRPr lang="en-US"/>
          </a:p>
        </p:txBody>
      </p:sp>
    </p:spTree>
    <p:extLst>
      <p:ext uri="{BB962C8B-B14F-4D97-AF65-F5344CB8AC3E}">
        <p14:creationId xmlns:p14="http://schemas.microsoft.com/office/powerpoint/2010/main" val="3070442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27</a:t>
            </a:fld>
            <a:endParaRPr lang="en-US"/>
          </a:p>
        </p:txBody>
      </p:sp>
    </p:spTree>
    <p:extLst>
      <p:ext uri="{BB962C8B-B14F-4D97-AF65-F5344CB8AC3E}">
        <p14:creationId xmlns:p14="http://schemas.microsoft.com/office/powerpoint/2010/main" val="234545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28</a:t>
            </a:fld>
            <a:endParaRPr lang="en-US"/>
          </a:p>
        </p:txBody>
      </p:sp>
    </p:spTree>
    <p:extLst>
      <p:ext uri="{BB962C8B-B14F-4D97-AF65-F5344CB8AC3E}">
        <p14:creationId xmlns:p14="http://schemas.microsoft.com/office/powerpoint/2010/main" val="418208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29</a:t>
            </a:fld>
            <a:endParaRPr lang="en-US"/>
          </a:p>
        </p:txBody>
      </p:sp>
    </p:spTree>
    <p:extLst>
      <p:ext uri="{BB962C8B-B14F-4D97-AF65-F5344CB8AC3E}">
        <p14:creationId xmlns:p14="http://schemas.microsoft.com/office/powerpoint/2010/main" val="1935705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a:t>
            </a:fld>
            <a:endParaRPr lang="en-US"/>
          </a:p>
        </p:txBody>
      </p:sp>
    </p:spTree>
    <p:extLst>
      <p:ext uri="{BB962C8B-B14F-4D97-AF65-F5344CB8AC3E}">
        <p14:creationId xmlns:p14="http://schemas.microsoft.com/office/powerpoint/2010/main" val="3284298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30</a:t>
            </a:fld>
            <a:endParaRPr lang="en-US"/>
          </a:p>
        </p:txBody>
      </p:sp>
    </p:spTree>
    <p:extLst>
      <p:ext uri="{BB962C8B-B14F-4D97-AF65-F5344CB8AC3E}">
        <p14:creationId xmlns:p14="http://schemas.microsoft.com/office/powerpoint/2010/main" val="751802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31</a:t>
            </a:fld>
            <a:endParaRPr lang="en-US"/>
          </a:p>
        </p:txBody>
      </p:sp>
    </p:spTree>
    <p:extLst>
      <p:ext uri="{BB962C8B-B14F-4D97-AF65-F5344CB8AC3E}">
        <p14:creationId xmlns:p14="http://schemas.microsoft.com/office/powerpoint/2010/main" val="4028751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32</a:t>
            </a:fld>
            <a:endParaRPr lang="en-US"/>
          </a:p>
        </p:txBody>
      </p:sp>
    </p:spTree>
    <p:extLst>
      <p:ext uri="{BB962C8B-B14F-4D97-AF65-F5344CB8AC3E}">
        <p14:creationId xmlns:p14="http://schemas.microsoft.com/office/powerpoint/2010/main" val="3256589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33</a:t>
            </a:fld>
            <a:endParaRPr lang="en-US"/>
          </a:p>
        </p:txBody>
      </p:sp>
    </p:spTree>
    <p:extLst>
      <p:ext uri="{BB962C8B-B14F-4D97-AF65-F5344CB8AC3E}">
        <p14:creationId xmlns:p14="http://schemas.microsoft.com/office/powerpoint/2010/main" val="879813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34</a:t>
            </a:fld>
            <a:endParaRPr lang="en-US"/>
          </a:p>
        </p:txBody>
      </p:sp>
    </p:spTree>
    <p:extLst>
      <p:ext uri="{BB962C8B-B14F-4D97-AF65-F5344CB8AC3E}">
        <p14:creationId xmlns:p14="http://schemas.microsoft.com/office/powerpoint/2010/main" val="2962212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35</a:t>
            </a:fld>
            <a:endParaRPr lang="en-US"/>
          </a:p>
        </p:txBody>
      </p:sp>
    </p:spTree>
    <p:extLst>
      <p:ext uri="{BB962C8B-B14F-4D97-AF65-F5344CB8AC3E}">
        <p14:creationId xmlns:p14="http://schemas.microsoft.com/office/powerpoint/2010/main" val="1472916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36</a:t>
            </a:fld>
            <a:endParaRPr lang="en-US"/>
          </a:p>
        </p:txBody>
      </p:sp>
    </p:spTree>
    <p:extLst>
      <p:ext uri="{BB962C8B-B14F-4D97-AF65-F5344CB8AC3E}">
        <p14:creationId xmlns:p14="http://schemas.microsoft.com/office/powerpoint/2010/main" val="2935802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37</a:t>
            </a:fld>
            <a:endParaRPr lang="en-US"/>
          </a:p>
        </p:txBody>
      </p:sp>
    </p:spTree>
    <p:extLst>
      <p:ext uri="{BB962C8B-B14F-4D97-AF65-F5344CB8AC3E}">
        <p14:creationId xmlns:p14="http://schemas.microsoft.com/office/powerpoint/2010/main" val="239667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38</a:t>
            </a:fld>
            <a:endParaRPr lang="en-US"/>
          </a:p>
        </p:txBody>
      </p:sp>
    </p:spTree>
    <p:extLst>
      <p:ext uri="{BB962C8B-B14F-4D97-AF65-F5344CB8AC3E}">
        <p14:creationId xmlns:p14="http://schemas.microsoft.com/office/powerpoint/2010/main" val="988827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39</a:t>
            </a:fld>
            <a:endParaRPr lang="en-US"/>
          </a:p>
        </p:txBody>
      </p:sp>
    </p:spTree>
    <p:extLst>
      <p:ext uri="{BB962C8B-B14F-4D97-AF65-F5344CB8AC3E}">
        <p14:creationId xmlns:p14="http://schemas.microsoft.com/office/powerpoint/2010/main" val="1693751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a:t>
            </a:fld>
            <a:endParaRPr lang="en-US"/>
          </a:p>
        </p:txBody>
      </p:sp>
    </p:spTree>
    <p:extLst>
      <p:ext uri="{BB962C8B-B14F-4D97-AF65-F5344CB8AC3E}">
        <p14:creationId xmlns:p14="http://schemas.microsoft.com/office/powerpoint/2010/main" val="485734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40</a:t>
            </a:fld>
            <a:endParaRPr lang="en-US"/>
          </a:p>
        </p:txBody>
      </p:sp>
    </p:spTree>
    <p:extLst>
      <p:ext uri="{BB962C8B-B14F-4D97-AF65-F5344CB8AC3E}">
        <p14:creationId xmlns:p14="http://schemas.microsoft.com/office/powerpoint/2010/main" val="280104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41</a:t>
            </a:fld>
            <a:endParaRPr lang="en-US"/>
          </a:p>
        </p:txBody>
      </p:sp>
    </p:spTree>
    <p:extLst>
      <p:ext uri="{BB962C8B-B14F-4D97-AF65-F5344CB8AC3E}">
        <p14:creationId xmlns:p14="http://schemas.microsoft.com/office/powerpoint/2010/main" val="4842524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42</a:t>
            </a:fld>
            <a:endParaRPr lang="en-US"/>
          </a:p>
        </p:txBody>
      </p:sp>
    </p:spTree>
    <p:extLst>
      <p:ext uri="{BB962C8B-B14F-4D97-AF65-F5344CB8AC3E}">
        <p14:creationId xmlns:p14="http://schemas.microsoft.com/office/powerpoint/2010/main" val="1267911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43</a:t>
            </a:fld>
            <a:endParaRPr lang="en-US"/>
          </a:p>
        </p:txBody>
      </p:sp>
    </p:spTree>
    <p:extLst>
      <p:ext uri="{BB962C8B-B14F-4D97-AF65-F5344CB8AC3E}">
        <p14:creationId xmlns:p14="http://schemas.microsoft.com/office/powerpoint/2010/main" val="9119563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44</a:t>
            </a:fld>
            <a:endParaRPr lang="en-US"/>
          </a:p>
        </p:txBody>
      </p:sp>
    </p:spTree>
    <p:extLst>
      <p:ext uri="{BB962C8B-B14F-4D97-AF65-F5344CB8AC3E}">
        <p14:creationId xmlns:p14="http://schemas.microsoft.com/office/powerpoint/2010/main" val="22062791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45</a:t>
            </a:fld>
            <a:endParaRPr lang="en-US"/>
          </a:p>
        </p:txBody>
      </p:sp>
    </p:spTree>
    <p:extLst>
      <p:ext uri="{BB962C8B-B14F-4D97-AF65-F5344CB8AC3E}">
        <p14:creationId xmlns:p14="http://schemas.microsoft.com/office/powerpoint/2010/main" val="29978443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46</a:t>
            </a:fld>
            <a:endParaRPr lang="en-US"/>
          </a:p>
        </p:txBody>
      </p:sp>
    </p:spTree>
    <p:extLst>
      <p:ext uri="{BB962C8B-B14F-4D97-AF65-F5344CB8AC3E}">
        <p14:creationId xmlns:p14="http://schemas.microsoft.com/office/powerpoint/2010/main" val="35673129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47</a:t>
            </a:fld>
            <a:endParaRPr lang="en-US"/>
          </a:p>
        </p:txBody>
      </p:sp>
    </p:spTree>
    <p:extLst>
      <p:ext uri="{BB962C8B-B14F-4D97-AF65-F5344CB8AC3E}">
        <p14:creationId xmlns:p14="http://schemas.microsoft.com/office/powerpoint/2010/main" val="8621848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48</a:t>
            </a:fld>
            <a:endParaRPr lang="en-US"/>
          </a:p>
        </p:txBody>
      </p:sp>
    </p:spTree>
    <p:extLst>
      <p:ext uri="{BB962C8B-B14F-4D97-AF65-F5344CB8AC3E}">
        <p14:creationId xmlns:p14="http://schemas.microsoft.com/office/powerpoint/2010/main" val="3295812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49</a:t>
            </a:fld>
            <a:endParaRPr lang="en-US"/>
          </a:p>
        </p:txBody>
      </p:sp>
    </p:spTree>
    <p:extLst>
      <p:ext uri="{BB962C8B-B14F-4D97-AF65-F5344CB8AC3E}">
        <p14:creationId xmlns:p14="http://schemas.microsoft.com/office/powerpoint/2010/main" val="1005280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a:t>
            </a:fld>
            <a:endParaRPr lang="en-US"/>
          </a:p>
        </p:txBody>
      </p:sp>
    </p:spTree>
    <p:extLst>
      <p:ext uri="{BB962C8B-B14F-4D97-AF65-F5344CB8AC3E}">
        <p14:creationId xmlns:p14="http://schemas.microsoft.com/office/powerpoint/2010/main" val="23087922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50</a:t>
            </a:fld>
            <a:endParaRPr lang="en-US"/>
          </a:p>
        </p:txBody>
      </p:sp>
    </p:spTree>
    <p:extLst>
      <p:ext uri="{BB962C8B-B14F-4D97-AF65-F5344CB8AC3E}">
        <p14:creationId xmlns:p14="http://schemas.microsoft.com/office/powerpoint/2010/main" val="27570152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51</a:t>
            </a:fld>
            <a:endParaRPr lang="en-US"/>
          </a:p>
        </p:txBody>
      </p:sp>
    </p:spTree>
    <p:extLst>
      <p:ext uri="{BB962C8B-B14F-4D97-AF65-F5344CB8AC3E}">
        <p14:creationId xmlns:p14="http://schemas.microsoft.com/office/powerpoint/2010/main" val="34184933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52</a:t>
            </a:fld>
            <a:endParaRPr lang="en-US"/>
          </a:p>
        </p:txBody>
      </p:sp>
    </p:spTree>
    <p:extLst>
      <p:ext uri="{BB962C8B-B14F-4D97-AF65-F5344CB8AC3E}">
        <p14:creationId xmlns:p14="http://schemas.microsoft.com/office/powerpoint/2010/main" val="37923849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53</a:t>
            </a:fld>
            <a:endParaRPr lang="en-US"/>
          </a:p>
        </p:txBody>
      </p:sp>
    </p:spTree>
    <p:extLst>
      <p:ext uri="{BB962C8B-B14F-4D97-AF65-F5344CB8AC3E}">
        <p14:creationId xmlns:p14="http://schemas.microsoft.com/office/powerpoint/2010/main" val="32506530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54</a:t>
            </a:fld>
            <a:endParaRPr lang="en-US"/>
          </a:p>
        </p:txBody>
      </p:sp>
    </p:spTree>
    <p:extLst>
      <p:ext uri="{BB962C8B-B14F-4D97-AF65-F5344CB8AC3E}">
        <p14:creationId xmlns:p14="http://schemas.microsoft.com/office/powerpoint/2010/main" val="18665004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55</a:t>
            </a:fld>
            <a:endParaRPr lang="en-US"/>
          </a:p>
        </p:txBody>
      </p:sp>
    </p:spTree>
    <p:extLst>
      <p:ext uri="{BB962C8B-B14F-4D97-AF65-F5344CB8AC3E}">
        <p14:creationId xmlns:p14="http://schemas.microsoft.com/office/powerpoint/2010/main" val="31288816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56</a:t>
            </a:fld>
            <a:endParaRPr lang="en-US"/>
          </a:p>
        </p:txBody>
      </p:sp>
    </p:spTree>
    <p:extLst>
      <p:ext uri="{BB962C8B-B14F-4D97-AF65-F5344CB8AC3E}">
        <p14:creationId xmlns:p14="http://schemas.microsoft.com/office/powerpoint/2010/main" val="14458285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57</a:t>
            </a:fld>
            <a:endParaRPr lang="en-US"/>
          </a:p>
        </p:txBody>
      </p:sp>
    </p:spTree>
    <p:extLst>
      <p:ext uri="{BB962C8B-B14F-4D97-AF65-F5344CB8AC3E}">
        <p14:creationId xmlns:p14="http://schemas.microsoft.com/office/powerpoint/2010/main" val="2434580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58</a:t>
            </a:fld>
            <a:endParaRPr lang="en-US"/>
          </a:p>
        </p:txBody>
      </p:sp>
    </p:spTree>
    <p:extLst>
      <p:ext uri="{BB962C8B-B14F-4D97-AF65-F5344CB8AC3E}">
        <p14:creationId xmlns:p14="http://schemas.microsoft.com/office/powerpoint/2010/main" val="6113184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59</a:t>
            </a:fld>
            <a:endParaRPr lang="en-US"/>
          </a:p>
        </p:txBody>
      </p:sp>
    </p:spTree>
    <p:extLst>
      <p:ext uri="{BB962C8B-B14F-4D97-AF65-F5344CB8AC3E}">
        <p14:creationId xmlns:p14="http://schemas.microsoft.com/office/powerpoint/2010/main" val="106746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a:t>
            </a:fld>
            <a:endParaRPr lang="en-US"/>
          </a:p>
        </p:txBody>
      </p:sp>
    </p:spTree>
    <p:extLst>
      <p:ext uri="{BB962C8B-B14F-4D97-AF65-F5344CB8AC3E}">
        <p14:creationId xmlns:p14="http://schemas.microsoft.com/office/powerpoint/2010/main" val="18560087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60</a:t>
            </a:fld>
            <a:endParaRPr lang="en-US"/>
          </a:p>
        </p:txBody>
      </p:sp>
    </p:spTree>
    <p:extLst>
      <p:ext uri="{BB962C8B-B14F-4D97-AF65-F5344CB8AC3E}">
        <p14:creationId xmlns:p14="http://schemas.microsoft.com/office/powerpoint/2010/main" val="10618287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61</a:t>
            </a:fld>
            <a:endParaRPr lang="en-US"/>
          </a:p>
        </p:txBody>
      </p:sp>
    </p:spTree>
    <p:extLst>
      <p:ext uri="{BB962C8B-B14F-4D97-AF65-F5344CB8AC3E}">
        <p14:creationId xmlns:p14="http://schemas.microsoft.com/office/powerpoint/2010/main" val="3051047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62</a:t>
            </a:fld>
            <a:endParaRPr lang="en-US"/>
          </a:p>
        </p:txBody>
      </p:sp>
    </p:spTree>
    <p:extLst>
      <p:ext uri="{BB962C8B-B14F-4D97-AF65-F5344CB8AC3E}">
        <p14:creationId xmlns:p14="http://schemas.microsoft.com/office/powerpoint/2010/main" val="11756472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65</a:t>
            </a:fld>
            <a:endParaRPr lang="en-US"/>
          </a:p>
        </p:txBody>
      </p:sp>
    </p:spTree>
    <p:extLst>
      <p:ext uri="{BB962C8B-B14F-4D97-AF65-F5344CB8AC3E}">
        <p14:creationId xmlns:p14="http://schemas.microsoft.com/office/powerpoint/2010/main" val="31333881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68</a:t>
            </a:fld>
            <a:endParaRPr lang="en-US"/>
          </a:p>
        </p:txBody>
      </p:sp>
    </p:spTree>
    <p:extLst>
      <p:ext uri="{BB962C8B-B14F-4D97-AF65-F5344CB8AC3E}">
        <p14:creationId xmlns:p14="http://schemas.microsoft.com/office/powerpoint/2010/main" val="5135133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69</a:t>
            </a:fld>
            <a:endParaRPr lang="en-US"/>
          </a:p>
        </p:txBody>
      </p:sp>
    </p:spTree>
    <p:extLst>
      <p:ext uri="{BB962C8B-B14F-4D97-AF65-F5344CB8AC3E}">
        <p14:creationId xmlns:p14="http://schemas.microsoft.com/office/powerpoint/2010/main" val="3335237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a:t>
            </a:fld>
            <a:endParaRPr lang="en-US"/>
          </a:p>
        </p:txBody>
      </p:sp>
    </p:spTree>
    <p:extLst>
      <p:ext uri="{BB962C8B-B14F-4D97-AF65-F5344CB8AC3E}">
        <p14:creationId xmlns:p14="http://schemas.microsoft.com/office/powerpoint/2010/main" val="3799256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a:t>
            </a:fld>
            <a:endParaRPr lang="en-US"/>
          </a:p>
        </p:txBody>
      </p:sp>
    </p:spTree>
    <p:extLst>
      <p:ext uri="{BB962C8B-B14F-4D97-AF65-F5344CB8AC3E}">
        <p14:creationId xmlns:p14="http://schemas.microsoft.com/office/powerpoint/2010/main" val="1481870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a:t>
            </a:fld>
            <a:endParaRPr lang="en-US"/>
          </a:p>
        </p:txBody>
      </p:sp>
    </p:spTree>
    <p:extLst>
      <p:ext uri="{BB962C8B-B14F-4D97-AF65-F5344CB8AC3E}">
        <p14:creationId xmlns:p14="http://schemas.microsoft.com/office/powerpoint/2010/main" val="4113705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990600" y="3962400"/>
            <a:ext cx="7772400" cy="1500187"/>
          </a:xfrm>
          <a:prstGeom prst="rect">
            <a:avLst/>
          </a:prstGeo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enter presenter name</a:t>
            </a:r>
          </a:p>
        </p:txBody>
      </p:sp>
      <p:sp>
        <p:nvSpPr>
          <p:cNvPr id="6" name="Title 5"/>
          <p:cNvSpPr>
            <a:spLocks noGrp="1"/>
          </p:cNvSpPr>
          <p:nvPr>
            <p:ph type="title" hasCustomPrompt="1"/>
          </p:nvPr>
        </p:nvSpPr>
        <p:spPr>
          <a:xfrm>
            <a:off x="533400" y="1295400"/>
            <a:ext cx="8229600" cy="1143000"/>
          </a:xfrm>
        </p:spPr>
        <p:txBody>
          <a:bodyPr/>
          <a:lstStyle>
            <a:lvl1pPr>
              <a:defRPr b="1"/>
            </a:lvl1pPr>
          </a:lstStyle>
          <a:p>
            <a:r>
              <a:rPr lang="en-US" dirty="0" smtClean="0"/>
              <a:t>Click to enter title</a:t>
            </a:r>
            <a:endParaRPr lang="en-US" dirty="0"/>
          </a:p>
        </p:txBody>
      </p:sp>
    </p:spTree>
    <p:extLst>
      <p:ext uri="{BB962C8B-B14F-4D97-AF65-F5344CB8AC3E}">
        <p14:creationId xmlns:p14="http://schemas.microsoft.com/office/powerpoint/2010/main" val="360057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122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938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28600" y="1143001"/>
            <a:ext cx="8610600" cy="990600"/>
          </a:xfrm>
          <a:prstGeom prst="rect">
            <a:avLst/>
          </a:prstGeom>
        </p:spPr>
        <p:txBody>
          <a:bodyPr anchor="t"/>
          <a:lstStyle>
            <a:lvl1pPr algn="l">
              <a:defRPr sz="4000" b="1" cap="all"/>
            </a:lvl1pPr>
          </a:lstStyle>
          <a:p>
            <a:r>
              <a:rPr lang="en-US" dirty="0" smtClean="0"/>
              <a:t>Click to Enter title</a:t>
            </a:r>
            <a:endParaRPr lang="en-US" dirty="0"/>
          </a:p>
        </p:txBody>
      </p:sp>
      <p:sp>
        <p:nvSpPr>
          <p:cNvPr id="5" name="Text Placeholder 4"/>
          <p:cNvSpPr>
            <a:spLocks noGrp="1"/>
          </p:cNvSpPr>
          <p:nvPr>
            <p:ph type="body" sz="quarter" idx="10"/>
          </p:nvPr>
        </p:nvSpPr>
        <p:spPr>
          <a:xfrm>
            <a:off x="228600" y="2209800"/>
            <a:ext cx="86106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680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1355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971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295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9305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78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342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488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3"/>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volkergaul.com/MSTC/HTMLFormTest.ph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eveloper.mozilla.org/en-US/docs/Web/HTML/Element/datalis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576WwU7xlW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9o_4lsOkQ3g"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volkergaul.com/MSTC/HTMLFormTest.ph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229600" cy="2438400"/>
          </a:xfrm>
        </p:spPr>
        <p:txBody>
          <a:bodyPr/>
          <a:lstStyle/>
          <a:p>
            <a:r>
              <a:rPr lang="en-US" sz="7200" dirty="0" smtClean="0"/>
              <a:t>Unit </a:t>
            </a:r>
            <a:r>
              <a:rPr lang="en-US" sz="7200" dirty="0"/>
              <a:t>6</a:t>
            </a:r>
            <a:r>
              <a:rPr lang="en-US" sz="7200" dirty="0" smtClean="0"/>
              <a:t> – HTML Forms</a:t>
            </a:r>
            <a:endParaRPr lang="en-US" sz="7200" dirty="0"/>
          </a:p>
        </p:txBody>
      </p:sp>
      <p:sp>
        <p:nvSpPr>
          <p:cNvPr id="3" name="Text Placeholder 2"/>
          <p:cNvSpPr>
            <a:spLocks noGrp="1"/>
          </p:cNvSpPr>
          <p:nvPr>
            <p:ph type="body" idx="1"/>
          </p:nvPr>
        </p:nvSpPr>
        <p:spPr/>
        <p:txBody>
          <a:bodyPr/>
          <a:lstStyle/>
          <a:p>
            <a:r>
              <a:rPr lang="en-US" dirty="0" smtClean="0"/>
              <a:t>Instructor: Brent Presley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quick test of the form</a:t>
            </a:r>
            <a:endParaRPr lang="en-US" dirty="0"/>
          </a:p>
        </p:txBody>
      </p:sp>
      <p:sp>
        <p:nvSpPr>
          <p:cNvPr id="3" name="Text Placeholder 2"/>
          <p:cNvSpPr>
            <a:spLocks noGrp="1"/>
          </p:cNvSpPr>
          <p:nvPr>
            <p:ph type="body" sz="quarter" idx="10"/>
          </p:nvPr>
        </p:nvSpPr>
        <p:spPr/>
        <p:txBody>
          <a:bodyPr anchor="t"/>
          <a:lstStyle/>
          <a:p>
            <a:r>
              <a:rPr lang="en-US" dirty="0"/>
              <a:t>Can use "</a:t>
            </a:r>
            <a:r>
              <a:rPr lang="en-US" dirty="0" err="1"/>
              <a:t>mailto:myaddress@email.com</a:t>
            </a:r>
            <a:r>
              <a:rPr lang="en-US" dirty="0"/>
              <a:t>" as a quick test of your form.</a:t>
            </a:r>
          </a:p>
          <a:p>
            <a:pPr lvl="1"/>
            <a:r>
              <a:rPr lang="en-US" dirty="0"/>
              <a:t>Sends all form data concatenated into a string to the address you specify.</a:t>
            </a:r>
          </a:p>
          <a:p>
            <a:pPr lvl="1"/>
            <a:r>
              <a:rPr lang="en-US" dirty="0"/>
              <a:t>all form data concatenated into a string to the address you specify.</a:t>
            </a:r>
          </a:p>
          <a:p>
            <a:pPr lvl="1"/>
            <a:r>
              <a:rPr lang="en-US" dirty="0"/>
              <a:t>One page can include multiple form tags, but the form tags cannot be nested inside each other</a:t>
            </a:r>
          </a:p>
        </p:txBody>
      </p:sp>
      <p:pic>
        <p:nvPicPr>
          <p:cNvPr id="4" name="Picture 3"/>
          <p:cNvPicPr>
            <a:picLocks noChangeAspect="1"/>
          </p:cNvPicPr>
          <p:nvPr/>
        </p:nvPicPr>
        <p:blipFill>
          <a:blip r:embed="rId3"/>
          <a:stretch>
            <a:fillRect/>
          </a:stretch>
        </p:blipFill>
        <p:spPr>
          <a:xfrm>
            <a:off x="244369" y="6064250"/>
            <a:ext cx="8721831" cy="523875"/>
          </a:xfrm>
          <a:prstGeom prst="rect">
            <a:avLst/>
          </a:prstGeom>
        </p:spPr>
      </p:pic>
    </p:spTree>
    <p:extLst>
      <p:ext uri="{BB962C8B-B14F-4D97-AF65-F5344CB8AC3E}">
        <p14:creationId xmlns:p14="http://schemas.microsoft.com/office/powerpoint/2010/main" val="335194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Text Placeholder 2"/>
          <p:cNvSpPr>
            <a:spLocks noGrp="1"/>
          </p:cNvSpPr>
          <p:nvPr>
            <p:ph type="body" sz="quarter" idx="10"/>
          </p:nvPr>
        </p:nvSpPr>
        <p:spPr/>
        <p:txBody>
          <a:bodyPr anchor="t"/>
          <a:lstStyle/>
          <a:p>
            <a:r>
              <a:rPr lang="en-US" dirty="0">
                <a:solidFill>
                  <a:schemeClr val="accent6">
                    <a:lumMod val="60000"/>
                    <a:lumOff val="40000"/>
                  </a:schemeClr>
                </a:solidFill>
              </a:rPr>
              <a:t>Add form tag </a:t>
            </a:r>
          </a:p>
          <a:p>
            <a:endParaRPr lang="en-US" dirty="0">
              <a:solidFill>
                <a:schemeClr val="accent6">
                  <a:lumMod val="60000"/>
                  <a:lumOff val="40000"/>
                </a:schemeClr>
              </a:solidFill>
            </a:endParaRPr>
          </a:p>
          <a:p>
            <a:r>
              <a:rPr lang="en-US" dirty="0">
                <a:solidFill>
                  <a:schemeClr val="accent6">
                    <a:lumMod val="60000"/>
                    <a:lumOff val="40000"/>
                  </a:schemeClr>
                </a:solidFill>
              </a:rPr>
              <a:t>id=”</a:t>
            </a:r>
            <a:r>
              <a:rPr lang="en-US" dirty="0" err="1">
                <a:solidFill>
                  <a:schemeClr val="accent6">
                    <a:lumMod val="60000"/>
                    <a:lumOff val="40000"/>
                  </a:schemeClr>
                </a:solidFill>
              </a:rPr>
              <a:t>theForm</a:t>
            </a:r>
            <a:r>
              <a:rPr lang="en-US" dirty="0">
                <a:solidFill>
                  <a:schemeClr val="accent6">
                    <a:lumMod val="60000"/>
                    <a:lumOff val="40000"/>
                  </a:schemeClr>
                </a:solidFill>
              </a:rPr>
              <a:t>” </a:t>
            </a:r>
          </a:p>
          <a:p>
            <a:r>
              <a:rPr lang="en-US" dirty="0">
                <a:solidFill>
                  <a:schemeClr val="accent6">
                    <a:lumMod val="60000"/>
                    <a:lumOff val="40000"/>
                  </a:schemeClr>
                </a:solidFill>
              </a:rPr>
              <a:t>method=”post”</a:t>
            </a:r>
          </a:p>
          <a:p>
            <a:r>
              <a:rPr lang="en-US" dirty="0">
                <a:solidFill>
                  <a:schemeClr val="accent6">
                    <a:lumMod val="60000"/>
                    <a:lumOff val="40000"/>
                  </a:schemeClr>
                </a:solidFill>
              </a:rPr>
              <a:t>link to your e-mail to test</a:t>
            </a:r>
          </a:p>
          <a:p>
            <a:r>
              <a:rPr lang="en-US" dirty="0">
                <a:solidFill>
                  <a:schemeClr val="accent6">
                    <a:lumMod val="60000"/>
                    <a:lumOff val="40000"/>
                  </a:schemeClr>
                </a:solidFill>
              </a:rPr>
              <a:t>then link to </a:t>
            </a:r>
            <a:r>
              <a:rPr lang="en-US" dirty="0" err="1">
                <a:solidFill>
                  <a:schemeClr val="accent6">
                    <a:lumMod val="60000"/>
                    <a:lumOff val="40000"/>
                  </a:schemeClr>
                </a:solidFill>
              </a:rPr>
              <a:t>HTMLFormTest.php</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1495887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tag</a:t>
            </a:r>
            <a:endParaRPr lang="en-US" dirty="0"/>
          </a:p>
        </p:txBody>
      </p:sp>
      <p:sp>
        <p:nvSpPr>
          <p:cNvPr id="3" name="Text Placeholder 2"/>
          <p:cNvSpPr>
            <a:spLocks noGrp="1"/>
          </p:cNvSpPr>
          <p:nvPr>
            <p:ph type="body" sz="quarter" idx="10"/>
          </p:nvPr>
        </p:nvSpPr>
        <p:spPr/>
        <p:txBody>
          <a:bodyPr/>
          <a:lstStyle/>
          <a:p>
            <a:r>
              <a:rPr lang="en-US" sz="2400" dirty="0"/>
              <a:t>Most form objects are enclosed in an &lt;input&gt; tag</a:t>
            </a:r>
          </a:p>
          <a:p>
            <a:r>
              <a:rPr lang="en-US" sz="2400" dirty="0"/>
              <a:t>The tag’s </a:t>
            </a:r>
            <a:r>
              <a:rPr lang="en-US" sz="2400" i="1" dirty="0"/>
              <a:t>type</a:t>
            </a:r>
            <a:r>
              <a:rPr lang="en-US" sz="2400" dirty="0"/>
              <a:t> attribute defines what type of input control this is:</a:t>
            </a:r>
          </a:p>
          <a:p>
            <a:pPr lvl="1"/>
            <a:r>
              <a:rPr lang="en-US" sz="2000" dirty="0"/>
              <a:t>type = "text"</a:t>
            </a:r>
          </a:p>
          <a:p>
            <a:pPr lvl="1"/>
            <a:r>
              <a:rPr lang="en-US" sz="2000" dirty="0"/>
              <a:t>type = "password"</a:t>
            </a:r>
          </a:p>
          <a:p>
            <a:pPr lvl="1"/>
            <a:r>
              <a:rPr lang="en-US" sz="2000" dirty="0"/>
              <a:t>type = "checkbox"</a:t>
            </a:r>
          </a:p>
          <a:p>
            <a:pPr lvl="1"/>
            <a:r>
              <a:rPr lang="en-US" sz="2000" dirty="0"/>
              <a:t>type = "radio"</a:t>
            </a:r>
          </a:p>
          <a:p>
            <a:pPr lvl="1"/>
            <a:r>
              <a:rPr lang="en-US" sz="2000" dirty="0"/>
              <a:t>type = "hidden"</a:t>
            </a:r>
          </a:p>
          <a:p>
            <a:pPr lvl="1"/>
            <a:r>
              <a:rPr lang="en-US" sz="2000" dirty="0"/>
              <a:t>type = "submit"</a:t>
            </a:r>
          </a:p>
          <a:p>
            <a:pPr lvl="1"/>
            <a:r>
              <a:rPr lang="en-US" sz="2000" dirty="0"/>
              <a:t>type = "reset"</a:t>
            </a:r>
          </a:p>
          <a:p>
            <a:pPr lvl="1"/>
            <a:r>
              <a:rPr lang="en-US" sz="2000" dirty="0"/>
              <a:t>type = "button"</a:t>
            </a:r>
          </a:p>
          <a:p>
            <a:r>
              <a:rPr lang="en-US" sz="2400" dirty="0"/>
              <a:t>type = "image"</a:t>
            </a:r>
            <a:br>
              <a:rPr lang="en-US" sz="2400" dirty="0"/>
            </a:br>
            <a:endParaRPr lang="en-US" sz="2400" dirty="0"/>
          </a:p>
        </p:txBody>
      </p:sp>
    </p:spTree>
    <p:extLst>
      <p:ext uri="{BB962C8B-B14F-4D97-AF65-F5344CB8AC3E}">
        <p14:creationId xmlns:p14="http://schemas.microsoft.com/office/powerpoint/2010/main" val="905470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Name Attribute</a:t>
            </a:r>
            <a:endParaRPr lang="en-US" dirty="0"/>
          </a:p>
        </p:txBody>
      </p:sp>
      <p:sp>
        <p:nvSpPr>
          <p:cNvPr id="3" name="Text Placeholder 2"/>
          <p:cNvSpPr>
            <a:spLocks noGrp="1"/>
          </p:cNvSpPr>
          <p:nvPr>
            <p:ph type="body" sz="quarter" idx="10"/>
          </p:nvPr>
        </p:nvSpPr>
        <p:spPr/>
        <p:txBody>
          <a:bodyPr anchor="t"/>
          <a:lstStyle/>
          <a:p>
            <a:r>
              <a:rPr lang="en-US" sz="2000" dirty="0">
                <a:latin typeface="Arial" charset="0"/>
              </a:rPr>
              <a:t>Valid only on &lt;a&gt;, &lt;form&gt;, &lt;iframe&gt;, &lt;img&gt;, &lt;map&gt;, &lt;input&gt;, &lt;select&gt;, &lt;textarea&gt;</a:t>
            </a:r>
          </a:p>
          <a:p>
            <a:r>
              <a:rPr lang="en-US" sz="2000" dirty="0">
                <a:latin typeface="Arial" charset="0"/>
              </a:rPr>
              <a:t>Name does not have to be unique, and can be used to group elements together such as radio buttons &amp; checkboxes</a:t>
            </a:r>
          </a:p>
          <a:p>
            <a:r>
              <a:rPr lang="en-US" sz="2000" dirty="0">
                <a:latin typeface="Arial" charset="0"/>
              </a:rPr>
              <a:t>Can not be referenced in URL, although as JavaScript and PHP can see the URL there are workarounds</a:t>
            </a:r>
          </a:p>
          <a:p>
            <a:r>
              <a:rPr lang="en-US" sz="2000" dirty="0">
                <a:latin typeface="Arial" charset="0"/>
              </a:rPr>
              <a:t>Is referenced in JS with getElementsByName()</a:t>
            </a:r>
          </a:p>
          <a:p>
            <a:r>
              <a:rPr lang="en-US" sz="2000" dirty="0">
                <a:latin typeface="Arial" charset="0"/>
              </a:rPr>
              <a:t>Shares the same namespace as the id attribute</a:t>
            </a:r>
          </a:p>
          <a:p>
            <a:r>
              <a:rPr lang="en-US" sz="2000" dirty="0">
                <a:latin typeface="Arial" charset="0"/>
              </a:rPr>
              <a:t>Must begin with a letter</a:t>
            </a:r>
          </a:p>
          <a:p>
            <a:r>
              <a:rPr lang="en-US" sz="2000" dirty="0">
                <a:latin typeface="Arial" charset="0"/>
              </a:rPr>
              <a:t>According to specs is case sensitive, but most modern browsers don't seem to follow this</a:t>
            </a:r>
          </a:p>
          <a:p>
            <a:r>
              <a:rPr lang="en-US" sz="2000" dirty="0">
                <a:latin typeface="Arial" charset="0"/>
              </a:rPr>
              <a:t>Used on form elements to submit information. Only input tags with a name attribute are submitted to the server</a:t>
            </a:r>
          </a:p>
          <a:p>
            <a:endParaRPr lang="en-US" dirty="0">
              <a:latin typeface="Arial" charset="0"/>
            </a:endParaRPr>
          </a:p>
        </p:txBody>
      </p:sp>
    </p:spTree>
    <p:extLst>
      <p:ext uri="{BB962C8B-B14F-4D97-AF65-F5344CB8AC3E}">
        <p14:creationId xmlns:p14="http://schemas.microsoft.com/office/powerpoint/2010/main" val="3350594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 attribute</a:t>
            </a:r>
            <a:endParaRPr lang="en-US" dirty="0"/>
          </a:p>
        </p:txBody>
      </p:sp>
      <p:sp>
        <p:nvSpPr>
          <p:cNvPr id="3" name="Text Placeholder 2"/>
          <p:cNvSpPr>
            <a:spLocks noGrp="1"/>
          </p:cNvSpPr>
          <p:nvPr>
            <p:ph type="body" sz="quarter" idx="10"/>
          </p:nvPr>
        </p:nvSpPr>
        <p:spPr/>
        <p:txBody>
          <a:bodyPr anchor="t"/>
          <a:lstStyle/>
          <a:p>
            <a:r>
              <a:rPr lang="en-US" sz="2000" i="1" dirty="0">
                <a:latin typeface="Arial" charset="0"/>
              </a:rPr>
              <a:t>Valid on any element except &lt;base&gt;, &lt;html&gt;, &lt;head&gt;, &lt;meta&gt;, &lt;param&gt;, &lt;script&gt;, &lt;style&gt;, &lt;title&gt;</a:t>
            </a:r>
          </a:p>
          <a:p>
            <a:r>
              <a:rPr lang="en-US" sz="2000" i="1" dirty="0">
                <a:latin typeface="Arial" charset="0"/>
              </a:rPr>
              <a:t>Each Id should be unique in the page as rendered in the browser, which may or may not be all in the same file</a:t>
            </a:r>
          </a:p>
          <a:p>
            <a:r>
              <a:rPr lang="en-US" sz="2000" dirty="0">
                <a:latin typeface="Arial" charset="0"/>
              </a:rPr>
              <a:t>Can be used as anchor reference in URL</a:t>
            </a:r>
          </a:p>
          <a:p>
            <a:r>
              <a:rPr lang="en-US" sz="2000" dirty="0">
                <a:latin typeface="Arial" charset="0"/>
              </a:rPr>
              <a:t>Is referenced in CSS or URL with # sign</a:t>
            </a:r>
          </a:p>
          <a:p>
            <a:r>
              <a:rPr lang="en-US" sz="2000" dirty="0">
                <a:latin typeface="Arial" charset="0"/>
              </a:rPr>
              <a:t>Is referenced in JS with getElementById(), and jQuery by $(#&lt;id&gt;)</a:t>
            </a:r>
          </a:p>
          <a:p>
            <a:r>
              <a:rPr lang="en-US" sz="2000" dirty="0">
                <a:latin typeface="Arial" charset="0"/>
              </a:rPr>
              <a:t>Shares same name space as name attribute</a:t>
            </a:r>
          </a:p>
          <a:p>
            <a:r>
              <a:rPr lang="en-US" sz="2000" dirty="0">
                <a:latin typeface="Arial" charset="0"/>
              </a:rPr>
              <a:t>Must contain at least one character</a:t>
            </a:r>
          </a:p>
          <a:p>
            <a:r>
              <a:rPr lang="en-US" sz="2000" dirty="0">
                <a:latin typeface="Arial" charset="0"/>
              </a:rPr>
              <a:t>Must begin with a letter</a:t>
            </a:r>
          </a:p>
          <a:p>
            <a:r>
              <a:rPr lang="en-US" sz="2000" dirty="0">
                <a:latin typeface="Arial" charset="0"/>
              </a:rPr>
              <a:t>Must not contain anything other than letters, numbers, underscores (_), dashes (-), colons (:), or periods (.)</a:t>
            </a:r>
          </a:p>
          <a:p>
            <a:r>
              <a:rPr lang="en-US" sz="2000" dirty="0">
                <a:latin typeface="Arial" charset="0"/>
              </a:rPr>
              <a:t>Is case insensitive</a:t>
            </a:r>
          </a:p>
          <a:p>
            <a:endParaRPr lang="en-US" dirty="0"/>
          </a:p>
        </p:txBody>
      </p:sp>
    </p:spTree>
    <p:extLst>
      <p:ext uri="{BB962C8B-B14F-4D97-AF65-F5344CB8AC3E}">
        <p14:creationId xmlns:p14="http://schemas.microsoft.com/office/powerpoint/2010/main" val="3494432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tags</a:t>
            </a:r>
            <a:endParaRPr lang="en-US" dirty="0"/>
          </a:p>
        </p:txBody>
      </p:sp>
      <p:sp>
        <p:nvSpPr>
          <p:cNvPr id="3" name="Text Placeholder 2"/>
          <p:cNvSpPr>
            <a:spLocks noGrp="1"/>
          </p:cNvSpPr>
          <p:nvPr>
            <p:ph type="body" sz="quarter" idx="10"/>
          </p:nvPr>
        </p:nvSpPr>
        <p:spPr>
          <a:xfrm>
            <a:off x="228600" y="2209800"/>
            <a:ext cx="5259233" cy="4419600"/>
          </a:xfrm>
        </p:spPr>
        <p:txBody>
          <a:bodyPr anchor="t"/>
          <a:lstStyle/>
          <a:p>
            <a:r>
              <a:rPr lang="en-US" sz="2000" dirty="0"/>
              <a:t>Each input tag should include an </a:t>
            </a:r>
            <a:r>
              <a:rPr lang="en-US" sz="2000" i="1" dirty="0"/>
              <a:t>id</a:t>
            </a:r>
            <a:r>
              <a:rPr lang="en-US" sz="2000" dirty="0"/>
              <a:t> element and a </a:t>
            </a:r>
            <a:r>
              <a:rPr lang="en-US" sz="2000" i="1" dirty="0"/>
              <a:t>name</a:t>
            </a:r>
            <a:r>
              <a:rPr lang="en-US" sz="2000" dirty="0"/>
              <a:t> element to distinguish one element from another in code.</a:t>
            </a:r>
          </a:p>
          <a:p>
            <a:pPr lvl="1"/>
            <a:r>
              <a:rPr lang="en-US" sz="1800" dirty="0"/>
              <a:t>ID can be used by JavaScript to validate the contents of the form object.</a:t>
            </a:r>
          </a:p>
          <a:p>
            <a:r>
              <a:rPr lang="en-US" sz="2000" dirty="0"/>
              <a:t>Name sent to server side processing (PHP)</a:t>
            </a:r>
          </a:p>
          <a:p>
            <a:r>
              <a:rPr lang="en-US" sz="2000" dirty="0"/>
              <a:t>I put prefix (txt, </a:t>
            </a:r>
            <a:r>
              <a:rPr lang="en-US" sz="2000" dirty="0" err="1"/>
              <a:t>rdo</a:t>
            </a:r>
            <a:r>
              <a:rPr lang="en-US" sz="2000" dirty="0"/>
              <a:t>, etc.) on name</a:t>
            </a:r>
          </a:p>
          <a:p>
            <a:pPr lvl="1"/>
            <a:r>
              <a:rPr lang="en-US" sz="1600" dirty="0"/>
              <a:t>not on ID</a:t>
            </a:r>
          </a:p>
          <a:p>
            <a:r>
              <a:rPr lang="en-US" sz="2000" dirty="0"/>
              <a:t>Text to appear next to the input control must be included after or before the </a:t>
            </a:r>
            <a:r>
              <a:rPr lang="en-US" sz="1400" dirty="0"/>
              <a:t>input</a:t>
            </a:r>
            <a:r>
              <a:rPr lang="en-US" sz="2000" dirty="0"/>
              <a:t> tag.</a:t>
            </a:r>
          </a:p>
          <a:p>
            <a:endParaRPr lang="en-US" dirty="0">
              <a:solidFill>
                <a:srgbClr val="6B6BCF"/>
              </a:solidFill>
            </a:endParaRPr>
          </a:p>
        </p:txBody>
      </p:sp>
      <p:pic>
        <p:nvPicPr>
          <p:cNvPr id="4" name="Picture 3" descr="Image"/>
          <p:cNvPicPr>
            <a:picLocks noChangeAspect="1"/>
          </p:cNvPicPr>
          <p:nvPr/>
        </p:nvPicPr>
        <p:blipFill>
          <a:blip r:embed="rId3"/>
          <a:stretch>
            <a:fillRect/>
          </a:stretch>
        </p:blipFill>
        <p:spPr>
          <a:xfrm>
            <a:off x="5148263" y="2306638"/>
            <a:ext cx="4075356" cy="2750373"/>
          </a:xfrm>
          <a:prstGeom prst="rect">
            <a:avLst/>
          </a:prstGeom>
        </p:spPr>
      </p:pic>
    </p:spTree>
    <p:extLst>
      <p:ext uri="{BB962C8B-B14F-4D97-AF65-F5344CB8AC3E}">
        <p14:creationId xmlns:p14="http://schemas.microsoft.com/office/powerpoint/2010/main" val="501037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test your form</a:t>
            </a:r>
            <a:endParaRPr lang="en-US" dirty="0"/>
          </a:p>
        </p:txBody>
      </p:sp>
      <p:sp>
        <p:nvSpPr>
          <p:cNvPr id="3" name="Text Placeholder 2"/>
          <p:cNvSpPr>
            <a:spLocks noGrp="1"/>
          </p:cNvSpPr>
          <p:nvPr>
            <p:ph type="body" sz="quarter" idx="10"/>
          </p:nvPr>
        </p:nvSpPr>
        <p:spPr/>
        <p:txBody>
          <a:bodyPr anchor="t"/>
          <a:lstStyle/>
          <a:p>
            <a:r>
              <a:rPr lang="en-US" dirty="0">
                <a:solidFill>
                  <a:srgbClr val="6B6BCF"/>
                </a:solidFill>
                <a:latin typeface="Arial" charset="0"/>
              </a:rPr>
              <a:t>Add a textbox (username) to the form. </a:t>
            </a:r>
          </a:p>
          <a:p>
            <a:r>
              <a:rPr lang="en-US" dirty="0">
                <a:solidFill>
                  <a:srgbClr val="6B6BCF"/>
                </a:solidFill>
                <a:latin typeface="Arial" charset="0"/>
              </a:rPr>
              <a:t>Test by going to the test website</a:t>
            </a:r>
          </a:p>
          <a:p>
            <a:pPr lvl="1"/>
            <a:r>
              <a:rPr lang="en-US" dirty="0">
                <a:solidFill>
                  <a:srgbClr val="6B6BCF"/>
                </a:solidFill>
                <a:hlinkClick r:id="rId3"/>
              </a:rPr>
              <a:t>www.volkergaul.com/MSTC/HTMLFormTest.php</a:t>
            </a:r>
            <a:endParaRPr lang="en-US" dirty="0">
              <a:solidFill>
                <a:srgbClr val="6B6BCF"/>
              </a:solidFill>
            </a:endParaRPr>
          </a:p>
          <a:p>
            <a:pPr lvl="1"/>
            <a:r>
              <a:rPr lang="en-US" dirty="0">
                <a:solidFill>
                  <a:srgbClr val="6B6BCF"/>
                </a:solidFill>
              </a:rPr>
              <a:t>verify that the information you sent is what was received by the page</a:t>
            </a:r>
          </a:p>
        </p:txBody>
      </p:sp>
    </p:spTree>
    <p:extLst>
      <p:ext uri="{BB962C8B-B14F-4D97-AF65-F5344CB8AC3E}">
        <p14:creationId xmlns:p14="http://schemas.microsoft.com/office/powerpoint/2010/main" val="128165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a:t>
            </a:r>
            <a:endParaRPr lang="en-US" dirty="0"/>
          </a:p>
        </p:txBody>
      </p:sp>
      <p:sp>
        <p:nvSpPr>
          <p:cNvPr id="3" name="Text Placeholder 2"/>
          <p:cNvSpPr>
            <a:spLocks noGrp="1"/>
          </p:cNvSpPr>
          <p:nvPr>
            <p:ph type="body" sz="quarter" idx="10"/>
          </p:nvPr>
        </p:nvSpPr>
        <p:spPr>
          <a:xfrm>
            <a:off x="228600" y="2209800"/>
            <a:ext cx="4620444" cy="4419600"/>
          </a:xfrm>
        </p:spPr>
        <p:txBody>
          <a:bodyPr/>
          <a:lstStyle/>
          <a:p>
            <a:r>
              <a:rPr lang="en-US" sz="2400" dirty="0"/>
              <a:t>NOT like labels in </a:t>
            </a:r>
            <a:r>
              <a:rPr lang="en-US" sz="2400" dirty="0" smtClean="0"/>
              <a:t>C#.</a:t>
            </a:r>
            <a:endParaRPr lang="en-US" sz="2400" dirty="0"/>
          </a:p>
          <a:p>
            <a:r>
              <a:rPr lang="en-US" sz="2400" dirty="0"/>
              <a:t>Tag that associates visible text with a form element</a:t>
            </a:r>
          </a:p>
          <a:p>
            <a:r>
              <a:rPr lang="en-US" sz="2400" dirty="0"/>
              <a:t>Accessibility feature: easier for screen readers to associate the label of an object with the object itself.</a:t>
            </a:r>
          </a:p>
          <a:p>
            <a:r>
              <a:rPr lang="en-US" sz="2400" dirty="0"/>
              <a:t>Can click in either the label or the control to set focus to that </a:t>
            </a:r>
            <a:r>
              <a:rPr lang="en-US" sz="2400" dirty="0" smtClean="0"/>
              <a:t>control</a:t>
            </a:r>
            <a:endParaRPr lang="en-US" sz="2400" dirty="0"/>
          </a:p>
        </p:txBody>
      </p:sp>
      <p:pic>
        <p:nvPicPr>
          <p:cNvPr id="4" name="Picture 3"/>
          <p:cNvPicPr>
            <a:picLocks noChangeAspect="1"/>
          </p:cNvPicPr>
          <p:nvPr/>
        </p:nvPicPr>
        <p:blipFill>
          <a:blip r:embed="rId3"/>
          <a:srcRect l="3794" t="10026" r="108" b="25445"/>
          <a:stretch>
            <a:fillRect/>
          </a:stretch>
        </p:blipFill>
        <p:spPr>
          <a:xfrm>
            <a:off x="5347049" y="2609850"/>
            <a:ext cx="3757264" cy="1799048"/>
          </a:xfrm>
          <a:prstGeom prst="rect">
            <a:avLst/>
          </a:prstGeom>
        </p:spPr>
      </p:pic>
    </p:spTree>
    <p:extLst>
      <p:ext uri="{BB962C8B-B14F-4D97-AF65-F5344CB8AC3E}">
        <p14:creationId xmlns:p14="http://schemas.microsoft.com/office/powerpoint/2010/main" val="3471297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a:t>
            </a:r>
            <a:endParaRPr lang="en-US" dirty="0"/>
          </a:p>
        </p:txBody>
      </p:sp>
      <p:sp>
        <p:nvSpPr>
          <p:cNvPr id="3" name="Text Placeholder 2"/>
          <p:cNvSpPr>
            <a:spLocks noGrp="1"/>
          </p:cNvSpPr>
          <p:nvPr>
            <p:ph type="body" sz="quarter" idx="10"/>
          </p:nvPr>
        </p:nvSpPr>
        <p:spPr/>
        <p:txBody>
          <a:bodyPr anchor="t"/>
          <a:lstStyle/>
          <a:p>
            <a:r>
              <a:rPr lang="en-US" sz="2400" dirty="0" smtClean="0"/>
              <a:t>Start </a:t>
            </a:r>
            <a:r>
              <a:rPr lang="en-US" sz="2400" dirty="0"/>
              <a:t>each input with the </a:t>
            </a:r>
            <a:r>
              <a:rPr lang="en-US" sz="1600" dirty="0"/>
              <a:t>&lt;label&gt; </a:t>
            </a:r>
            <a:r>
              <a:rPr lang="en-US" sz="2400" dirty="0"/>
              <a:t>tag, </a:t>
            </a:r>
          </a:p>
          <a:p>
            <a:pPr lvl="1"/>
            <a:r>
              <a:rPr lang="en-US" sz="2000" dirty="0"/>
              <a:t>followed by the text to appear on the form (caption),</a:t>
            </a:r>
          </a:p>
          <a:p>
            <a:r>
              <a:rPr lang="en-US" sz="2400" dirty="0"/>
              <a:t>followed by </a:t>
            </a:r>
            <a:r>
              <a:rPr lang="en-US" sz="1600" dirty="0"/>
              <a:t>&lt;/label&gt;</a:t>
            </a:r>
            <a:endParaRPr lang="en-US" sz="2400" dirty="0"/>
          </a:p>
          <a:p>
            <a:r>
              <a:rPr lang="en-US" sz="2400" dirty="0"/>
              <a:t>followed by the </a:t>
            </a:r>
            <a:r>
              <a:rPr lang="en-US" sz="1600" dirty="0"/>
              <a:t>input </a:t>
            </a:r>
            <a:r>
              <a:rPr lang="en-US" sz="2400" dirty="0"/>
              <a:t>(or other) tag</a:t>
            </a:r>
          </a:p>
          <a:p>
            <a:r>
              <a:rPr lang="en-US" sz="2400" dirty="0"/>
              <a:t>The </a:t>
            </a:r>
            <a:r>
              <a:rPr lang="en-US" sz="1600" dirty="0"/>
              <a:t>&lt;label&gt;</a:t>
            </a:r>
            <a:r>
              <a:rPr lang="en-US" sz="2400" dirty="0"/>
              <a:t> tag should include a </a:t>
            </a:r>
            <a:r>
              <a:rPr lang="en-US" sz="1600" dirty="0"/>
              <a:t>for="id"</a:t>
            </a:r>
            <a:r>
              <a:rPr lang="en-US" sz="2400" dirty="0"/>
              <a:t> attribute that designates which input this is the label for.</a:t>
            </a:r>
          </a:p>
          <a:p>
            <a:r>
              <a:rPr lang="en-US" sz="2400" dirty="0"/>
              <a:t>Allows label and input to be in different table </a:t>
            </a:r>
            <a:r>
              <a:rPr lang="en-US" sz="2400" dirty="0" smtClean="0"/>
              <a:t>cells</a:t>
            </a:r>
          </a:p>
          <a:p>
            <a:endParaRPr lang="en-US" sz="2400" dirty="0" smtClean="0"/>
          </a:p>
          <a:p>
            <a:endParaRPr lang="en-US" sz="2400" dirty="0">
              <a:solidFill>
                <a:srgbClr val="6B6BCF"/>
              </a:solidFill>
            </a:endParaRPr>
          </a:p>
        </p:txBody>
      </p:sp>
      <p:pic>
        <p:nvPicPr>
          <p:cNvPr id="4" name="Picture 3"/>
          <p:cNvPicPr>
            <a:picLocks noChangeAspect="1"/>
          </p:cNvPicPr>
          <p:nvPr/>
        </p:nvPicPr>
        <p:blipFill>
          <a:blip r:embed="rId3"/>
          <a:stretch>
            <a:fillRect/>
          </a:stretch>
        </p:blipFill>
        <p:spPr>
          <a:xfrm>
            <a:off x="161925" y="5348288"/>
            <a:ext cx="8689975" cy="1356357"/>
          </a:xfrm>
          <a:prstGeom prst="rect">
            <a:avLst/>
          </a:prstGeom>
        </p:spPr>
      </p:pic>
    </p:spTree>
    <p:extLst>
      <p:ext uri="{BB962C8B-B14F-4D97-AF65-F5344CB8AC3E}">
        <p14:creationId xmlns:p14="http://schemas.microsoft.com/office/powerpoint/2010/main" val="3144142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your form</a:t>
            </a:r>
          </a:p>
        </p:txBody>
      </p:sp>
      <p:sp>
        <p:nvSpPr>
          <p:cNvPr id="3" name="Text Placeholder 2"/>
          <p:cNvSpPr>
            <a:spLocks noGrp="1"/>
          </p:cNvSpPr>
          <p:nvPr>
            <p:ph type="body" sz="quarter" idx="10"/>
          </p:nvPr>
        </p:nvSpPr>
        <p:spPr/>
        <p:txBody>
          <a:bodyPr anchor="t"/>
          <a:lstStyle/>
          <a:p>
            <a:r>
              <a:rPr lang="en-US" sz="2400" dirty="0">
                <a:solidFill>
                  <a:srgbClr val="6B6BCF"/>
                </a:solidFill>
              </a:rPr>
              <a:t>add a textbox to the form (username)</a:t>
            </a:r>
          </a:p>
          <a:p>
            <a:r>
              <a:rPr lang="en-US" sz="2400" dirty="0">
                <a:solidFill>
                  <a:srgbClr val="6B6BCF"/>
                </a:solidFill>
              </a:rPr>
              <a:t>Test</a:t>
            </a:r>
          </a:p>
          <a:p>
            <a:endParaRPr lang="en-US" sz="2400" dirty="0">
              <a:solidFill>
                <a:srgbClr val="6B6BCF"/>
              </a:solidFill>
            </a:endParaRPr>
          </a:p>
          <a:p>
            <a:r>
              <a:rPr lang="en-US" sz="2400" dirty="0">
                <a:solidFill>
                  <a:srgbClr val="6B6BCF"/>
                </a:solidFill>
              </a:rPr>
              <a:t>Add label for first element (for </a:t>
            </a:r>
            <a:r>
              <a:rPr lang="en-US" sz="2400" dirty="0" err="1">
                <a:solidFill>
                  <a:srgbClr val="6B6BCF"/>
                </a:solidFill>
              </a:rPr>
              <a:t>txtUsername</a:t>
            </a:r>
            <a:r>
              <a:rPr lang="en-US" sz="2400" dirty="0">
                <a:solidFill>
                  <a:srgbClr val="6B6BCF"/>
                </a:solidFill>
              </a:rPr>
              <a:t>)</a:t>
            </a:r>
          </a:p>
          <a:p>
            <a:endParaRPr lang="en-US" sz="2400" dirty="0">
              <a:solidFill>
                <a:srgbClr val="6B6BCF"/>
              </a:solidFill>
            </a:endParaRPr>
          </a:p>
          <a:p>
            <a:r>
              <a:rPr lang="en-US" sz="2400" dirty="0">
                <a:solidFill>
                  <a:srgbClr val="6B6BCF"/>
                </a:solidFill>
              </a:rPr>
              <a:t>Test (click label)</a:t>
            </a:r>
          </a:p>
        </p:txBody>
      </p:sp>
    </p:spTree>
    <p:extLst>
      <p:ext uri="{BB962C8B-B14F-4D97-AF65-F5344CB8AC3E}">
        <p14:creationId xmlns:p14="http://schemas.microsoft.com/office/powerpoint/2010/main" val="2057364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201616282"/>
              </p:ext>
            </p:extLst>
          </p:nvPr>
        </p:nvGraphicFramePr>
        <p:xfrm>
          <a:off x="1981200" y="1305910"/>
          <a:ext cx="4495116" cy="5410200"/>
        </p:xfrm>
        <a:graphic>
          <a:graphicData uri="http://schemas.openxmlformats.org/presentationml/2006/ole">
            <mc:AlternateContent xmlns:mc="http://schemas.openxmlformats.org/markup-compatibility/2006">
              <mc:Choice xmlns:v="urn:schemas-microsoft-com:vml" Requires="v">
                <p:oleObj spid="_x0000_s17409" name="Document" r:id="rId4" imgW="5943735" imgH="7153110" progId="Word.Document.12">
                  <p:embed/>
                </p:oleObj>
              </mc:Choice>
              <mc:Fallback>
                <p:oleObj name="Document" r:id="rId4" imgW="5943735" imgH="7153110" progId="Word.Document.12">
                  <p:embed/>
                  <p:pic>
                    <p:nvPicPr>
                      <p:cNvPr id="4" name="Object 3"/>
                      <p:cNvPicPr/>
                      <p:nvPr/>
                    </p:nvPicPr>
                    <p:blipFill>
                      <a:blip r:embed="rId5"/>
                      <a:stretch>
                        <a:fillRect/>
                      </a:stretch>
                    </p:blipFill>
                    <p:spPr>
                      <a:xfrm>
                        <a:off x="1981200" y="1305910"/>
                        <a:ext cx="4495116" cy="5410200"/>
                      </a:xfrm>
                      <a:prstGeom prst="rect">
                        <a:avLst/>
                      </a:prstGeom>
                    </p:spPr>
                  </p:pic>
                </p:oleObj>
              </mc:Fallback>
            </mc:AlternateContent>
          </a:graphicData>
        </a:graphic>
      </p:graphicFrame>
    </p:spTree>
    <p:extLst>
      <p:ext uri="{BB962C8B-B14F-4D97-AF65-F5344CB8AC3E}">
        <p14:creationId xmlns:p14="http://schemas.microsoft.com/office/powerpoint/2010/main" val="193251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boxes</a:t>
            </a:r>
            <a:endParaRPr lang="en-US" dirty="0"/>
          </a:p>
        </p:txBody>
      </p:sp>
      <p:sp>
        <p:nvSpPr>
          <p:cNvPr id="3" name="Text Placeholder 2"/>
          <p:cNvSpPr>
            <a:spLocks noGrp="1"/>
          </p:cNvSpPr>
          <p:nvPr>
            <p:ph type="body" sz="quarter" idx="10"/>
          </p:nvPr>
        </p:nvSpPr>
        <p:spPr>
          <a:xfrm>
            <a:off x="228600" y="2209800"/>
            <a:ext cx="6772187" cy="4419600"/>
          </a:xfrm>
        </p:spPr>
        <p:txBody>
          <a:bodyPr anchor="t"/>
          <a:lstStyle/>
          <a:p>
            <a:r>
              <a:rPr lang="en-US" dirty="0"/>
              <a:t>input type= "text"</a:t>
            </a:r>
            <a:endParaRPr lang="en-US" sz="4000" dirty="0"/>
          </a:p>
          <a:p>
            <a:r>
              <a:rPr lang="en-US" sz="2800" dirty="0"/>
              <a:t>Text box can scroll if length&gt;size</a:t>
            </a:r>
          </a:p>
          <a:p>
            <a:r>
              <a:rPr lang="en-US" sz="2800" dirty="0"/>
              <a:t>value="default" vs placeholder</a:t>
            </a:r>
          </a:p>
          <a:p>
            <a:pPr lvl="1"/>
            <a:r>
              <a:rPr lang="en-US" sz="2400" dirty="0"/>
              <a:t>placeholder is html5</a:t>
            </a:r>
          </a:p>
          <a:p>
            <a:r>
              <a:rPr lang="en-US" sz="2400" dirty="0"/>
              <a:t>autofocus (HTML5)</a:t>
            </a:r>
          </a:p>
          <a:p>
            <a:r>
              <a:rPr lang="en-US" sz="2400" dirty="0"/>
              <a:t>Automatically places focus in this object on page load</a:t>
            </a:r>
          </a:p>
          <a:p>
            <a:r>
              <a:rPr lang="en-US" sz="2400" dirty="0">
                <a:solidFill>
                  <a:srgbClr val="FF0000"/>
                </a:solidFill>
              </a:rPr>
              <a:t>&lt;input type="text" name="sample" id="sample" 				autofocus&gt;</a:t>
            </a:r>
            <a:r>
              <a:rPr lang="en-US" sz="2400" dirty="0"/>
              <a:t/>
            </a:r>
            <a:br>
              <a:rPr lang="en-US" sz="2400" dirty="0"/>
            </a:br>
            <a:endParaRPr lang="en-US" sz="6000" dirty="0"/>
          </a:p>
          <a:p>
            <a:endParaRPr lang="en-US" dirty="0"/>
          </a:p>
        </p:txBody>
      </p:sp>
      <p:pic>
        <p:nvPicPr>
          <p:cNvPr id="4" name="Picture 3"/>
          <p:cNvPicPr>
            <a:picLocks noChangeAspect="1"/>
          </p:cNvPicPr>
          <p:nvPr/>
        </p:nvPicPr>
        <p:blipFill>
          <a:blip r:embed="rId3"/>
          <a:srcRect l="1110" t="5881" r="40222" b="3471"/>
          <a:stretch>
            <a:fillRect/>
          </a:stretch>
        </p:blipFill>
        <p:spPr>
          <a:xfrm>
            <a:off x="5918678" y="2080991"/>
            <a:ext cx="3014906" cy="2631098"/>
          </a:xfrm>
          <a:prstGeom prst="rect">
            <a:avLst/>
          </a:prstGeom>
        </p:spPr>
      </p:pic>
    </p:spTree>
    <p:extLst>
      <p:ext uri="{BB962C8B-B14F-4D97-AF65-F5344CB8AC3E}">
        <p14:creationId xmlns:p14="http://schemas.microsoft.com/office/powerpoint/2010/main" val="519983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autofocus</a:t>
            </a:r>
            <a:endParaRPr lang="en-US" dirty="0"/>
          </a:p>
        </p:txBody>
      </p:sp>
      <p:sp>
        <p:nvSpPr>
          <p:cNvPr id="3" name="Text Placeholder 2"/>
          <p:cNvSpPr>
            <a:spLocks noGrp="1"/>
          </p:cNvSpPr>
          <p:nvPr>
            <p:ph type="body" sz="quarter" idx="10"/>
          </p:nvPr>
        </p:nvSpPr>
        <p:spPr/>
        <p:txBody>
          <a:bodyPr anchor="t"/>
          <a:lstStyle/>
          <a:p>
            <a:r>
              <a:rPr lang="en-US" sz="2400" b="1" dirty="0">
                <a:latin typeface="Arial" charset="0"/>
              </a:rPr>
              <a:t>This Boolean attribute lets you specify that a form control should have input focus when the page loads, unless the user overrides it</a:t>
            </a:r>
          </a:p>
          <a:p>
            <a:r>
              <a:rPr lang="en-US" sz="2400" b="1" dirty="0">
                <a:latin typeface="Arial" charset="0"/>
              </a:rPr>
              <a:t>Only one form element in a document can have the autofocus attribute</a:t>
            </a:r>
          </a:p>
          <a:p>
            <a:r>
              <a:rPr lang="en-US" sz="2400" b="1" dirty="0">
                <a:latin typeface="Arial" charset="0"/>
              </a:rPr>
              <a:t> It cannot be applied if the type</a:t>
            </a:r>
            <a:r>
              <a:rPr lang="en-US" sz="2400" dirty="0">
                <a:latin typeface="Arial" charset="0"/>
              </a:rPr>
              <a:t> attribute is set to hidden</a:t>
            </a:r>
          </a:p>
          <a:p>
            <a:r>
              <a:rPr lang="en-US" sz="2400" dirty="0">
                <a:latin typeface="Arial" charset="0"/>
              </a:rPr>
              <a:t> (that is, you cannot automatically set focus to a hidden control).</a:t>
            </a:r>
          </a:p>
        </p:txBody>
      </p:sp>
      <p:pic>
        <p:nvPicPr>
          <p:cNvPr id="4" name="Picture 3"/>
          <p:cNvPicPr>
            <a:picLocks noChangeAspect="1"/>
          </p:cNvPicPr>
          <p:nvPr/>
        </p:nvPicPr>
        <p:blipFill>
          <a:blip r:embed="rId3"/>
          <a:stretch>
            <a:fillRect/>
          </a:stretch>
        </p:blipFill>
        <p:spPr>
          <a:xfrm>
            <a:off x="91090" y="5449219"/>
            <a:ext cx="8915400" cy="1255868"/>
          </a:xfrm>
          <a:prstGeom prst="rect">
            <a:avLst/>
          </a:prstGeom>
        </p:spPr>
      </p:pic>
    </p:spTree>
    <p:extLst>
      <p:ext uri="{BB962C8B-B14F-4D97-AF65-F5344CB8AC3E}">
        <p14:creationId xmlns:p14="http://schemas.microsoft.com/office/powerpoint/2010/main" val="2159552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Required attribute</a:t>
            </a:r>
            <a:endParaRPr lang="en-US" dirty="0"/>
          </a:p>
        </p:txBody>
      </p:sp>
      <p:sp>
        <p:nvSpPr>
          <p:cNvPr id="3" name="Text Placeholder 2"/>
          <p:cNvSpPr>
            <a:spLocks noGrp="1"/>
          </p:cNvSpPr>
          <p:nvPr>
            <p:ph type="body" sz="quarter" idx="10"/>
          </p:nvPr>
        </p:nvSpPr>
        <p:spPr/>
        <p:txBody>
          <a:bodyPr anchor="t"/>
          <a:lstStyle/>
          <a:p>
            <a:r>
              <a:rPr lang="en-US" b="1" dirty="0">
                <a:latin typeface="Arial" charset="0"/>
              </a:rPr>
              <a:t>This attribute specifies that the user must fill in a value before submitting a form. </a:t>
            </a:r>
          </a:p>
          <a:p>
            <a:r>
              <a:rPr lang="en-US" b="1" dirty="0">
                <a:latin typeface="Arial" charset="0"/>
              </a:rPr>
              <a:t>Cannot be used when the type</a:t>
            </a:r>
            <a:r>
              <a:rPr lang="en-US" dirty="0">
                <a:latin typeface="Arial" charset="0"/>
              </a:rPr>
              <a:t> attribute is hidden, image, or a button type (submit, reset, or button). </a:t>
            </a:r>
          </a:p>
          <a:p>
            <a:endParaRPr lang="en-US" dirty="0"/>
          </a:p>
        </p:txBody>
      </p:sp>
      <p:pic>
        <p:nvPicPr>
          <p:cNvPr id="4" name="Picture 3"/>
          <p:cNvPicPr>
            <a:picLocks noChangeAspect="1"/>
          </p:cNvPicPr>
          <p:nvPr/>
        </p:nvPicPr>
        <p:blipFill>
          <a:blip r:embed="rId3"/>
          <a:stretch>
            <a:fillRect/>
          </a:stretch>
        </p:blipFill>
        <p:spPr>
          <a:xfrm>
            <a:off x="52388" y="5168900"/>
            <a:ext cx="8915400" cy="1255868"/>
          </a:xfrm>
          <a:prstGeom prst="rect">
            <a:avLst/>
          </a:prstGeom>
        </p:spPr>
      </p:pic>
    </p:spTree>
    <p:extLst>
      <p:ext uri="{BB962C8B-B14F-4D97-AF65-F5344CB8AC3E}">
        <p14:creationId xmlns:p14="http://schemas.microsoft.com/office/powerpoint/2010/main" val="3162457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 your forms textbox</a:t>
            </a:r>
            <a:endParaRPr lang="en-US" dirty="0"/>
          </a:p>
        </p:txBody>
      </p:sp>
      <p:sp>
        <p:nvSpPr>
          <p:cNvPr id="3" name="Text Placeholder 2"/>
          <p:cNvSpPr>
            <a:spLocks noGrp="1"/>
          </p:cNvSpPr>
          <p:nvPr>
            <p:ph type="body" sz="quarter" idx="10"/>
          </p:nvPr>
        </p:nvSpPr>
        <p:spPr/>
        <p:txBody>
          <a:bodyPr anchor="t"/>
          <a:lstStyle/>
          <a:p>
            <a:r>
              <a:rPr lang="en-US" dirty="0">
                <a:solidFill>
                  <a:srgbClr val="6B6BCF"/>
                </a:solidFill>
              </a:rPr>
              <a:t>Modify </a:t>
            </a:r>
            <a:r>
              <a:rPr lang="en-US" dirty="0" err="1">
                <a:solidFill>
                  <a:srgbClr val="6B6BCF"/>
                </a:solidFill>
              </a:rPr>
              <a:t>txtUsername</a:t>
            </a:r>
            <a:endParaRPr lang="en-US" dirty="0">
              <a:solidFill>
                <a:srgbClr val="6B6BCF"/>
              </a:solidFill>
            </a:endParaRPr>
          </a:p>
          <a:p>
            <a:r>
              <a:rPr lang="en-US" dirty="0">
                <a:solidFill>
                  <a:srgbClr val="6B6BCF"/>
                </a:solidFill>
              </a:rPr>
              <a:t>Set size 20</a:t>
            </a:r>
          </a:p>
          <a:p>
            <a:r>
              <a:rPr lang="en-US" dirty="0">
                <a:solidFill>
                  <a:srgbClr val="6B6BCF"/>
                </a:solidFill>
              </a:rPr>
              <a:t>Set length 50</a:t>
            </a:r>
          </a:p>
          <a:p>
            <a:r>
              <a:rPr lang="en-US" dirty="0">
                <a:solidFill>
                  <a:srgbClr val="6B6BCF"/>
                </a:solidFill>
              </a:rPr>
              <a:t>Set length 20</a:t>
            </a:r>
          </a:p>
          <a:p>
            <a:r>
              <a:rPr lang="en-US" dirty="0">
                <a:solidFill>
                  <a:srgbClr val="6B6BCF"/>
                </a:solidFill>
              </a:rPr>
              <a:t>Set default/placeholder value of "type here"</a:t>
            </a:r>
          </a:p>
          <a:p>
            <a:r>
              <a:rPr lang="en-US" dirty="0">
                <a:solidFill>
                  <a:srgbClr val="6B6BCF"/>
                </a:solidFill>
              </a:rPr>
              <a:t>Add Title of "Enter a name"</a:t>
            </a:r>
          </a:p>
          <a:p>
            <a:r>
              <a:rPr lang="en-US" dirty="0">
                <a:solidFill>
                  <a:srgbClr val="6B6BCF"/>
                </a:solidFill>
              </a:rPr>
              <a:t>Autofocus</a:t>
            </a:r>
          </a:p>
          <a:p>
            <a:r>
              <a:rPr lang="en-US" dirty="0">
                <a:solidFill>
                  <a:srgbClr val="6B6BCF"/>
                </a:solidFill>
              </a:rPr>
              <a:t>Required</a:t>
            </a:r>
          </a:p>
          <a:p>
            <a:endParaRPr lang="en-US" dirty="0"/>
          </a:p>
        </p:txBody>
      </p:sp>
    </p:spTree>
    <p:extLst>
      <p:ext uri="{BB962C8B-B14F-4D97-AF65-F5344CB8AC3E}">
        <p14:creationId xmlns:p14="http://schemas.microsoft.com/office/powerpoint/2010/main" val="4038391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boxes -autocomplete</a:t>
            </a:r>
          </a:p>
        </p:txBody>
      </p:sp>
      <p:sp>
        <p:nvSpPr>
          <p:cNvPr id="3" name="Text Placeholder 2"/>
          <p:cNvSpPr>
            <a:spLocks noGrp="1"/>
          </p:cNvSpPr>
          <p:nvPr>
            <p:ph type="body" sz="quarter" idx="10"/>
          </p:nvPr>
        </p:nvSpPr>
        <p:spPr/>
        <p:txBody>
          <a:bodyPr anchor="t"/>
          <a:lstStyle/>
          <a:p>
            <a:r>
              <a:rPr lang="en-US" sz="2400" dirty="0"/>
              <a:t>Autocomplete (HTML5)</a:t>
            </a:r>
          </a:p>
          <a:p>
            <a:pPr lvl="1"/>
            <a:r>
              <a:rPr lang="en-US" sz="2000" dirty="0"/>
              <a:t>Most browsers will remember previously typed values.</a:t>
            </a:r>
          </a:p>
          <a:p>
            <a:r>
              <a:rPr lang="en-US" sz="2400" dirty="0"/>
              <a:t>Setting autocomplete to </a:t>
            </a:r>
            <a:r>
              <a:rPr lang="en-US" sz="2400" i="1" dirty="0"/>
              <a:t>off</a:t>
            </a:r>
            <a:r>
              <a:rPr lang="en-US" sz="2400" dirty="0"/>
              <a:t> (it’s on by default) prevents this from happening</a:t>
            </a:r>
          </a:p>
          <a:p>
            <a:endParaRPr lang="en-US" sz="2400" b="1" dirty="0"/>
          </a:p>
          <a:p>
            <a:pPr marL="0" indent="0">
              <a:buNone/>
            </a:pPr>
            <a:r>
              <a:rPr lang="en-US" sz="2400" b="1" dirty="0">
                <a:solidFill>
                  <a:srgbClr val="FF0000"/>
                </a:solidFill>
              </a:rPr>
              <a:t>&lt;input type="text" name="sample" id="sample" 			autocomplete="off"&gt;</a:t>
            </a:r>
          </a:p>
          <a:p>
            <a:endParaRPr lang="en-US" dirty="0"/>
          </a:p>
        </p:txBody>
      </p:sp>
    </p:spTree>
    <p:extLst>
      <p:ext uri="{BB962C8B-B14F-4D97-AF65-F5344CB8AC3E}">
        <p14:creationId xmlns:p14="http://schemas.microsoft.com/office/powerpoint/2010/main" val="1675326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List</a:t>
            </a:r>
            <a:endParaRPr lang="en-US" dirty="0"/>
          </a:p>
        </p:txBody>
      </p:sp>
      <p:sp>
        <p:nvSpPr>
          <p:cNvPr id="3" name="Text Placeholder 2"/>
          <p:cNvSpPr>
            <a:spLocks noGrp="1"/>
          </p:cNvSpPr>
          <p:nvPr>
            <p:ph type="body" sz="quarter" idx="10"/>
          </p:nvPr>
        </p:nvSpPr>
        <p:spPr/>
        <p:txBody>
          <a:bodyPr anchor="t"/>
          <a:lstStyle/>
          <a:p>
            <a:r>
              <a:rPr lang="en-US" sz="2400" b="1" dirty="0">
                <a:latin typeface="Arial" charset="0"/>
              </a:rPr>
              <a:t>Identifies a list of pre-defined options to suggest to the user. </a:t>
            </a:r>
          </a:p>
          <a:p>
            <a:r>
              <a:rPr lang="en-US" sz="2400" b="1" dirty="0">
                <a:latin typeface="Arial" charset="0"/>
              </a:rPr>
              <a:t>The value must be the id of a </a:t>
            </a:r>
            <a:r>
              <a:rPr lang="en-US" sz="2400" b="1" dirty="0">
                <a:latin typeface="Arial" charset="0"/>
                <a:hlinkClick r:id="rId3"/>
              </a:rPr>
              <a:t>&lt;datalist&gt;</a:t>
            </a:r>
            <a:r>
              <a:rPr lang="en-US" sz="2400" b="1" dirty="0">
                <a:latin typeface="Arial" charset="0"/>
              </a:rPr>
              <a:t> element in the same document. </a:t>
            </a:r>
          </a:p>
          <a:p>
            <a:r>
              <a:rPr lang="en-US" sz="2400" b="1" dirty="0">
                <a:latin typeface="Arial" charset="0"/>
              </a:rPr>
              <a:t>The browser displays only options that are valid values for this input element.</a:t>
            </a:r>
          </a:p>
          <a:p>
            <a:r>
              <a:rPr lang="en-US" sz="2400" b="1" dirty="0">
                <a:latin typeface="Arial" charset="0"/>
              </a:rPr>
              <a:t>This attribute is ignored when the type</a:t>
            </a:r>
            <a:r>
              <a:rPr lang="en-US" sz="2400" dirty="0">
                <a:latin typeface="Arial" charset="0"/>
              </a:rPr>
              <a:t> attribute's value is hidden, checkbox, radio, file, or a button type.</a:t>
            </a:r>
          </a:p>
        </p:txBody>
      </p:sp>
      <p:pic>
        <p:nvPicPr>
          <p:cNvPr id="5" name="Picture 4"/>
          <p:cNvPicPr>
            <a:picLocks noChangeAspect="1"/>
          </p:cNvPicPr>
          <p:nvPr/>
        </p:nvPicPr>
        <p:blipFill>
          <a:blip r:embed="rId4"/>
          <a:stretch>
            <a:fillRect/>
          </a:stretch>
        </p:blipFill>
        <p:spPr>
          <a:xfrm>
            <a:off x="578227" y="5576555"/>
            <a:ext cx="7954397" cy="1060450"/>
          </a:xfrm>
          <a:prstGeom prst="rect">
            <a:avLst/>
          </a:prstGeom>
        </p:spPr>
      </p:pic>
    </p:spTree>
    <p:extLst>
      <p:ext uri="{BB962C8B-B14F-4D97-AF65-F5344CB8AC3E}">
        <p14:creationId xmlns:p14="http://schemas.microsoft.com/office/powerpoint/2010/main" val="4180464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a:t>
            </a:r>
            <a:endParaRPr lang="en-US" dirty="0"/>
          </a:p>
        </p:txBody>
      </p:sp>
      <p:sp>
        <p:nvSpPr>
          <p:cNvPr id="3" name="Text Placeholder 2"/>
          <p:cNvSpPr>
            <a:spLocks noGrp="1"/>
          </p:cNvSpPr>
          <p:nvPr>
            <p:ph type="body" sz="quarter" idx="10"/>
          </p:nvPr>
        </p:nvSpPr>
        <p:spPr/>
        <p:txBody>
          <a:bodyPr anchor="t"/>
          <a:lstStyle/>
          <a:p>
            <a:r>
              <a:rPr lang="en-US" sz="2400" dirty="0"/>
              <a:t>Only works with input type="text"</a:t>
            </a:r>
          </a:p>
          <a:p>
            <a:r>
              <a:rPr lang="en-US" sz="2400" dirty="0"/>
              <a:t>No arrow to designate list is available</a:t>
            </a:r>
          </a:p>
          <a:p>
            <a:r>
              <a:rPr lang="en-US" sz="2400" dirty="0"/>
              <a:t>Almost looks like autocomplete, but list is fixed rather than user-defined</a:t>
            </a:r>
          </a:p>
          <a:p>
            <a:endParaRPr lang="en-US" dirty="0"/>
          </a:p>
        </p:txBody>
      </p:sp>
      <p:pic>
        <p:nvPicPr>
          <p:cNvPr id="4" name="Picture 3"/>
          <p:cNvPicPr>
            <a:picLocks noChangeAspect="1"/>
          </p:cNvPicPr>
          <p:nvPr/>
        </p:nvPicPr>
        <p:blipFill>
          <a:blip r:embed="rId3"/>
          <a:stretch>
            <a:fillRect/>
          </a:stretch>
        </p:blipFill>
        <p:spPr>
          <a:xfrm>
            <a:off x="611443" y="4476717"/>
            <a:ext cx="7868430" cy="1149804"/>
          </a:xfrm>
          <a:prstGeom prst="rect">
            <a:avLst/>
          </a:prstGeom>
        </p:spPr>
      </p:pic>
    </p:spTree>
    <p:extLst>
      <p:ext uri="{BB962C8B-B14F-4D97-AF65-F5344CB8AC3E}">
        <p14:creationId xmlns:p14="http://schemas.microsoft.com/office/powerpoint/2010/main" val="2394316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placeholder</a:t>
            </a:r>
            <a:endParaRPr lang="en-US" dirty="0"/>
          </a:p>
        </p:txBody>
      </p:sp>
      <p:sp>
        <p:nvSpPr>
          <p:cNvPr id="3" name="Text Placeholder 2"/>
          <p:cNvSpPr>
            <a:spLocks noGrp="1"/>
          </p:cNvSpPr>
          <p:nvPr>
            <p:ph type="body" sz="quarter" idx="10"/>
          </p:nvPr>
        </p:nvSpPr>
        <p:spPr/>
        <p:txBody>
          <a:bodyPr anchor="t"/>
          <a:lstStyle/>
          <a:p>
            <a:pPr lvl="1"/>
            <a:r>
              <a:rPr lang="en-US" sz="2000" dirty="0"/>
              <a:t>Puts placeholder text in a field, but as soon as the field receives focus, the text disappears. (Not implemented in IE10).</a:t>
            </a:r>
            <a:br>
              <a:rPr lang="en-US" sz="2000" dirty="0"/>
            </a:br>
            <a:endParaRPr lang="en-US" sz="2000" dirty="0"/>
          </a:p>
          <a:p>
            <a:r>
              <a:rPr lang="en-US" sz="2400" dirty="0"/>
              <a:t>			&lt;input name="</a:t>
            </a:r>
            <a:r>
              <a:rPr lang="en-US" sz="2400" dirty="0" err="1"/>
              <a:t>form_text</a:t>
            </a:r>
            <a:r>
              <a:rPr lang="en-US" sz="2400" dirty="0"/>
              <a:t>" id="</a:t>
            </a:r>
            <a:r>
              <a:rPr lang="en-US" sz="2400" dirty="0" err="1"/>
              <a:t>form_text</a:t>
            </a:r>
            <a:r>
              <a:rPr lang="en-US" sz="2400" dirty="0"/>
              <a:t>" type="text" </a:t>
            </a:r>
          </a:p>
          <a:p>
            <a:r>
              <a:rPr lang="en-US" sz="2400" b="1" dirty="0"/>
              <a:t>					placeholder</a:t>
            </a:r>
            <a:r>
              <a:rPr lang="en-US" sz="2400" dirty="0"/>
              <a:t>="Type Here"&gt;</a:t>
            </a:r>
          </a:p>
          <a:p>
            <a:endParaRPr lang="en-US" dirty="0" smtClean="0"/>
          </a:p>
          <a:p>
            <a:endParaRPr lang="en-US" dirty="0">
              <a:solidFill>
                <a:srgbClr val="6B6BCF"/>
              </a:solidFill>
            </a:endParaRPr>
          </a:p>
        </p:txBody>
      </p:sp>
    </p:spTree>
    <p:extLst>
      <p:ext uri="{BB962C8B-B14F-4D97-AF65-F5344CB8AC3E}">
        <p14:creationId xmlns:p14="http://schemas.microsoft.com/office/powerpoint/2010/main" val="1941476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placeholder</a:t>
            </a:r>
            <a:endParaRPr lang="en-US" dirty="0"/>
          </a:p>
        </p:txBody>
      </p:sp>
      <p:sp>
        <p:nvSpPr>
          <p:cNvPr id="3" name="Text Placeholder 2"/>
          <p:cNvSpPr>
            <a:spLocks noGrp="1"/>
          </p:cNvSpPr>
          <p:nvPr>
            <p:ph type="body" sz="quarter" idx="10"/>
          </p:nvPr>
        </p:nvSpPr>
        <p:spPr>
          <a:xfrm>
            <a:off x="228600" y="2209800"/>
            <a:ext cx="8610600" cy="2757055"/>
          </a:xfrm>
        </p:spPr>
        <p:txBody>
          <a:bodyPr anchor="t"/>
          <a:lstStyle/>
          <a:p>
            <a:r>
              <a:rPr lang="en-US" sz="2400" dirty="0">
                <a:latin typeface="Arial" charset="0"/>
              </a:rPr>
              <a:t>A hint to the user of what can be entered in the control. </a:t>
            </a:r>
          </a:p>
          <a:p>
            <a:r>
              <a:rPr lang="en-US" sz="2400" dirty="0">
                <a:latin typeface="Arial" charset="0"/>
              </a:rPr>
              <a:t>Text must not contain carriage returns or line-feeds. </a:t>
            </a:r>
          </a:p>
          <a:p>
            <a:r>
              <a:rPr lang="en-US" sz="2400" dirty="0">
                <a:latin typeface="Arial" charset="0"/>
              </a:rPr>
              <a:t>This attribute applies when the value of the type attribute is text, search, tel, url or email; otherwise it is ignored.</a:t>
            </a:r>
          </a:p>
          <a:p>
            <a:r>
              <a:rPr lang="en-US" sz="2400" dirty="0">
                <a:latin typeface="Arial" charset="0"/>
              </a:rPr>
              <a:t>as soon as the field receives focus, the text disappears </a:t>
            </a:r>
          </a:p>
        </p:txBody>
      </p:sp>
      <p:pic>
        <p:nvPicPr>
          <p:cNvPr id="5" name="Picture 4"/>
          <p:cNvPicPr>
            <a:picLocks noChangeAspect="1"/>
          </p:cNvPicPr>
          <p:nvPr/>
        </p:nvPicPr>
        <p:blipFill>
          <a:blip r:embed="rId3"/>
          <a:stretch>
            <a:fillRect/>
          </a:stretch>
        </p:blipFill>
        <p:spPr>
          <a:xfrm>
            <a:off x="539905" y="5254672"/>
            <a:ext cx="7868430" cy="1149804"/>
          </a:xfrm>
          <a:prstGeom prst="rect">
            <a:avLst/>
          </a:prstGeom>
        </p:spPr>
      </p:pic>
    </p:spTree>
    <p:extLst>
      <p:ext uri="{BB962C8B-B14F-4D97-AF65-F5344CB8AC3E}">
        <p14:creationId xmlns:p14="http://schemas.microsoft.com/office/powerpoint/2010/main" val="2383782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placeholder vs label</a:t>
            </a:r>
            <a:endParaRPr lang="en-US" dirty="0"/>
          </a:p>
        </p:txBody>
      </p:sp>
      <p:sp>
        <p:nvSpPr>
          <p:cNvPr id="3" name="Text Placeholder 2"/>
          <p:cNvSpPr>
            <a:spLocks noGrp="1"/>
          </p:cNvSpPr>
          <p:nvPr>
            <p:ph type="body" sz="quarter" idx="10"/>
          </p:nvPr>
        </p:nvSpPr>
        <p:spPr/>
        <p:txBody>
          <a:bodyPr anchor="t"/>
          <a:lstStyle/>
          <a:p>
            <a:r>
              <a:rPr lang="en-US" sz="2400" dirty="0">
                <a:latin typeface="Arial" charset="0"/>
              </a:rPr>
              <a:t>Do not use the placeholder attribute instead of a &lt;label&gt; </a:t>
            </a:r>
            <a:r>
              <a:rPr lang="en-US" sz="2400" dirty="0"/>
              <a:t>element. Their purposes are different</a:t>
            </a:r>
          </a:p>
          <a:p>
            <a:r>
              <a:rPr lang="en-US" sz="2400" dirty="0"/>
              <a:t>The &lt;label&gt; attribute describes the role of the form element; that is, it indicates what kind of information is expected</a:t>
            </a:r>
          </a:p>
          <a:p>
            <a:r>
              <a:rPr lang="en-US" sz="2400" dirty="0"/>
              <a:t>The placeholder attribute is a hint about the format the content should take. </a:t>
            </a:r>
          </a:p>
          <a:p>
            <a:r>
              <a:rPr lang="en-US" sz="2400" dirty="0"/>
              <a:t>There are cases in which the placeholder attribute is never displayed to the user, so the form must be understandable without it.</a:t>
            </a:r>
          </a:p>
          <a:p>
            <a:endParaRPr lang="en-US" dirty="0"/>
          </a:p>
        </p:txBody>
      </p:sp>
    </p:spTree>
    <p:extLst>
      <p:ext uri="{BB962C8B-B14F-4D97-AF65-F5344CB8AC3E}">
        <p14:creationId xmlns:p14="http://schemas.microsoft.com/office/powerpoint/2010/main" val="1152914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class preparation</a:t>
            </a:r>
          </a:p>
        </p:txBody>
      </p:sp>
      <p:sp>
        <p:nvSpPr>
          <p:cNvPr id="3" name="Text Placeholder 2"/>
          <p:cNvSpPr>
            <a:spLocks noGrp="1"/>
          </p:cNvSpPr>
          <p:nvPr>
            <p:ph type="body" sz="quarter" idx="10"/>
          </p:nvPr>
        </p:nvSpPr>
        <p:spPr/>
        <p:txBody>
          <a:bodyPr anchor="t"/>
          <a:lstStyle/>
          <a:p>
            <a:r>
              <a:rPr lang="en-US" dirty="0"/>
              <a:t>download unit 6 - HTML Forms (start)</a:t>
            </a:r>
          </a:p>
          <a:p>
            <a:pPr lvl="1"/>
            <a:r>
              <a:rPr lang="en-US" dirty="0"/>
              <a:t>it's on onedrive in Web Programming/ Inclass folder</a:t>
            </a:r>
          </a:p>
          <a:p>
            <a:r>
              <a:rPr lang="en-US" dirty="0"/>
              <a:t>download brackets and install on your machine</a:t>
            </a:r>
          </a:p>
        </p:txBody>
      </p:sp>
    </p:spTree>
    <p:extLst>
      <p:ext uri="{BB962C8B-B14F-4D97-AF65-F5344CB8AC3E}">
        <p14:creationId xmlns:p14="http://schemas.microsoft.com/office/powerpoint/2010/main" val="3399621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 the form</a:t>
            </a:r>
            <a:endParaRPr lang="en-US" dirty="0"/>
          </a:p>
        </p:txBody>
      </p:sp>
      <p:sp>
        <p:nvSpPr>
          <p:cNvPr id="3" name="Text Placeholder 2"/>
          <p:cNvSpPr>
            <a:spLocks noGrp="1"/>
          </p:cNvSpPr>
          <p:nvPr>
            <p:ph type="body" sz="quarter" idx="10"/>
          </p:nvPr>
        </p:nvSpPr>
        <p:spPr/>
        <p:txBody>
          <a:bodyPr anchor="t"/>
          <a:lstStyle/>
          <a:p>
            <a:r>
              <a:rPr lang="en-US" dirty="0">
                <a:solidFill>
                  <a:srgbClr val="6B6BCF"/>
                </a:solidFill>
                <a:latin typeface="Arial" charset="0"/>
              </a:rPr>
              <a:t>Insert placeholder for textbox</a:t>
            </a:r>
          </a:p>
          <a:p>
            <a:r>
              <a:rPr lang="en-US" dirty="0">
                <a:solidFill>
                  <a:srgbClr val="6B6BCF"/>
                </a:solidFill>
                <a:latin typeface="Arial" charset="0"/>
              </a:rPr>
              <a:t>create a list of any type</a:t>
            </a:r>
          </a:p>
          <a:p>
            <a:pPr lvl="1"/>
            <a:r>
              <a:rPr lang="en-US" dirty="0">
                <a:solidFill>
                  <a:srgbClr val="6B6BCF"/>
                </a:solidFill>
                <a:latin typeface="Arial" charset="0"/>
              </a:rPr>
              <a:t>the list must have 3 elements in it</a:t>
            </a:r>
          </a:p>
          <a:p>
            <a:endParaRPr lang="en-US" dirty="0">
              <a:solidFill>
                <a:srgbClr val="6B6BCF"/>
              </a:solidFill>
              <a:latin typeface="Arial" charset="0"/>
            </a:endParaRPr>
          </a:p>
        </p:txBody>
      </p:sp>
    </p:spTree>
    <p:extLst>
      <p:ext uri="{BB962C8B-B14F-4D97-AF65-F5344CB8AC3E}">
        <p14:creationId xmlns:p14="http://schemas.microsoft.com/office/powerpoint/2010/main" val="3040340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a:t>
            </a:r>
            <a:endParaRPr lang="en-US" dirty="0"/>
          </a:p>
        </p:txBody>
      </p:sp>
      <p:sp>
        <p:nvSpPr>
          <p:cNvPr id="3" name="Text Placeholder 2"/>
          <p:cNvSpPr>
            <a:spLocks noGrp="1"/>
          </p:cNvSpPr>
          <p:nvPr>
            <p:ph type="body" sz="quarter" idx="10"/>
          </p:nvPr>
        </p:nvSpPr>
        <p:spPr/>
        <p:txBody>
          <a:bodyPr/>
          <a:lstStyle/>
          <a:p>
            <a:pPr lvl="1"/>
            <a:r>
              <a:rPr lang="en-US" sz="2000" dirty="0"/>
              <a:t>Requires the user to enter a value in the field before submitting a form</a:t>
            </a:r>
          </a:p>
          <a:p>
            <a:pPr lvl="2"/>
            <a:r>
              <a:rPr lang="en-US" sz="1800" dirty="0"/>
              <a:t>Nothing happens until submit</a:t>
            </a:r>
          </a:p>
          <a:p>
            <a:pPr lvl="1"/>
            <a:r>
              <a:rPr lang="en-US" sz="2000" dirty="0"/>
              <a:t>More research required: what does the field, form do if left blank?</a:t>
            </a:r>
          </a:p>
          <a:p>
            <a:endParaRPr lang="en-US" sz="2400" dirty="0"/>
          </a:p>
          <a:p>
            <a:r>
              <a:rPr lang="en-US" sz="2400" dirty="0"/>
              <a:t>		</a:t>
            </a:r>
            <a:r>
              <a:rPr lang="en-US" sz="1800" dirty="0"/>
              <a:t>&lt;input name="</a:t>
            </a:r>
            <a:r>
              <a:rPr lang="en-US" sz="1800" dirty="0" err="1"/>
              <a:t>form_text</a:t>
            </a:r>
            <a:r>
              <a:rPr lang="en-US" sz="1800" dirty="0"/>
              <a:t>" id="</a:t>
            </a:r>
            <a:r>
              <a:rPr lang="en-US" sz="1800" dirty="0" err="1"/>
              <a:t>form_text</a:t>
            </a:r>
            <a:r>
              <a:rPr lang="en-US" sz="1800" dirty="0"/>
              <a:t>" type="text" value</a:t>
            </a:r>
            <a:r>
              <a:rPr lang="en-US" sz="1800" dirty="0" smtClean="0"/>
              <a:t>=foo”</a:t>
            </a:r>
            <a:r>
              <a:rPr lang="en-US" sz="1800" dirty="0"/>
              <a:t> 	</a:t>
            </a:r>
            <a:r>
              <a:rPr lang="en-US" sz="1800" b="1" dirty="0"/>
              <a:t>required</a:t>
            </a:r>
            <a:r>
              <a:rPr lang="en-US" sz="1800" dirty="0"/>
              <a:t>&gt;</a:t>
            </a:r>
            <a:r>
              <a:rPr lang="en-US" sz="2400" dirty="0"/>
              <a:t/>
            </a:r>
            <a:br>
              <a:rPr lang="en-US" sz="2400" dirty="0"/>
            </a:br>
            <a:endParaRPr lang="en-US" sz="2400" dirty="0"/>
          </a:p>
        </p:txBody>
      </p:sp>
    </p:spTree>
    <p:extLst>
      <p:ext uri="{BB962C8B-B14F-4D97-AF65-F5344CB8AC3E}">
        <p14:creationId xmlns:p14="http://schemas.microsoft.com/office/powerpoint/2010/main" val="460267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r>
              <a:rPr lang="en-US" sz="2000" dirty="0"/>
              <a:t>Can also be applied to</a:t>
            </a:r>
          </a:p>
          <a:p>
            <a:pPr lvl="1"/>
            <a:r>
              <a:rPr lang="en-US" sz="2000" dirty="0" err="1"/>
              <a:t>textarea</a:t>
            </a:r>
            <a:endParaRPr lang="en-US" dirty="0"/>
          </a:p>
          <a:p>
            <a:pPr lvl="2"/>
            <a:r>
              <a:rPr lang="en-US" sz="2000" dirty="0"/>
              <a:t>Be sure there is no whitespace in the text area (tabs, blank lines)</a:t>
            </a:r>
          </a:p>
          <a:p>
            <a:pPr lvl="1"/>
            <a:r>
              <a:rPr lang="en-US" sz="2000" dirty="0"/>
              <a:t>select</a:t>
            </a:r>
            <a:endParaRPr lang="en-US" dirty="0"/>
          </a:p>
          <a:p>
            <a:pPr lvl="2"/>
            <a:r>
              <a:rPr lang="en-US" sz="2000" dirty="0"/>
              <a:t>Size must be &gt; 1 (combo box automatically selects)</a:t>
            </a:r>
          </a:p>
          <a:p>
            <a:pPr lvl="1"/>
            <a:r>
              <a:rPr lang="en-US" sz="2000" dirty="0"/>
              <a:t>radio</a:t>
            </a:r>
            <a:endParaRPr lang="en-US" dirty="0"/>
          </a:p>
          <a:p>
            <a:pPr lvl="2"/>
            <a:r>
              <a:rPr lang="en-US" sz="2000" dirty="0"/>
              <a:t>Only needs to be applied to the first option</a:t>
            </a:r>
          </a:p>
          <a:p>
            <a:r>
              <a:rPr lang="en-US" sz="2000" dirty="0"/>
              <a:t>Custom error message</a:t>
            </a:r>
          </a:p>
          <a:p>
            <a:pPr lvl="1"/>
            <a:r>
              <a:rPr lang="en-US" sz="2000" dirty="0"/>
              <a:t>title='Your message here'</a:t>
            </a:r>
          </a:p>
          <a:p>
            <a:r>
              <a:rPr lang="en-US" dirty="0"/>
              <a:t>Firefox:  </a:t>
            </a:r>
            <a:r>
              <a:rPr lang="en-US" sz="2000" dirty="0"/>
              <a:t>x-</a:t>
            </a:r>
            <a:r>
              <a:rPr lang="en-US" sz="2000" dirty="0" err="1"/>
              <a:t>moz</a:t>
            </a:r>
            <a:r>
              <a:rPr lang="en-US" sz="2000" dirty="0"/>
              <a:t>-</a:t>
            </a:r>
            <a:r>
              <a:rPr lang="en-US" sz="2000" dirty="0" err="1"/>
              <a:t>errormessage</a:t>
            </a:r>
            <a:r>
              <a:rPr lang="en-US" sz="2000" dirty="0"/>
              <a:t>='Your message here'</a:t>
            </a:r>
          </a:p>
          <a:p>
            <a:endParaRPr lang="en-US" dirty="0"/>
          </a:p>
        </p:txBody>
      </p:sp>
    </p:spTree>
    <p:extLst>
      <p:ext uri="{BB962C8B-B14F-4D97-AF65-F5344CB8AC3E}">
        <p14:creationId xmlns:p14="http://schemas.microsoft.com/office/powerpoint/2010/main" val="656275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area</a:t>
            </a:r>
            <a:endParaRPr lang="en-US" dirty="0"/>
          </a:p>
        </p:txBody>
      </p:sp>
      <p:sp>
        <p:nvSpPr>
          <p:cNvPr id="3" name="Text Placeholder 2"/>
          <p:cNvSpPr>
            <a:spLocks noGrp="1"/>
          </p:cNvSpPr>
          <p:nvPr>
            <p:ph type="body" sz="quarter" idx="10"/>
          </p:nvPr>
        </p:nvSpPr>
        <p:spPr>
          <a:xfrm>
            <a:off x="228600" y="2209800"/>
            <a:ext cx="5496573" cy="4419600"/>
          </a:xfrm>
        </p:spPr>
        <p:txBody>
          <a:bodyPr/>
          <a:lstStyle/>
          <a:p>
            <a:r>
              <a:rPr lang="en-US" sz="2000" dirty="0"/>
              <a:t>Multi-line text box</a:t>
            </a:r>
          </a:p>
          <a:p>
            <a:r>
              <a:rPr lang="en-US" sz="2000" dirty="0"/>
              <a:t>Note this input type is NOT included in an &lt;input&gt; tag</a:t>
            </a:r>
          </a:p>
          <a:p>
            <a:r>
              <a:rPr lang="en-US" sz="2000" dirty="0"/>
              <a:t>&lt;</a:t>
            </a:r>
            <a:r>
              <a:rPr lang="en-US" sz="2000" dirty="0" err="1"/>
              <a:t>textarea</a:t>
            </a:r>
            <a:r>
              <a:rPr lang="en-US" sz="2000" dirty="0"/>
              <a:t>&gt;Default text &lt;/</a:t>
            </a:r>
            <a:r>
              <a:rPr lang="en-US" sz="2000" dirty="0" err="1"/>
              <a:t>textarea</a:t>
            </a:r>
            <a:r>
              <a:rPr lang="en-US" sz="2000" dirty="0"/>
              <a:t>&gt;</a:t>
            </a:r>
          </a:p>
          <a:p>
            <a:r>
              <a:rPr lang="en-US" sz="2000" dirty="0"/>
              <a:t>rows="x" (height of text area)</a:t>
            </a:r>
          </a:p>
          <a:p>
            <a:r>
              <a:rPr lang="en-US" sz="2000" dirty="0"/>
              <a:t>cols="y"  (width of text area, characters)</a:t>
            </a:r>
          </a:p>
          <a:p>
            <a:r>
              <a:rPr lang="en-US" sz="2000" dirty="0"/>
              <a:t>Scroll bars appear if more than "x" rows of text are entered</a:t>
            </a:r>
          </a:p>
          <a:p>
            <a:r>
              <a:rPr lang="en-US" sz="2000" dirty="0"/>
              <a:t>Do not include any tabs or Enter keys between &lt;</a:t>
            </a:r>
            <a:r>
              <a:rPr lang="en-US" sz="2000" dirty="0" err="1"/>
              <a:t>textarea</a:t>
            </a:r>
            <a:r>
              <a:rPr lang="en-US" sz="2000" dirty="0"/>
              <a:t>&gt; and &lt;/</a:t>
            </a:r>
            <a:r>
              <a:rPr lang="en-US" sz="2000" dirty="0" err="1"/>
              <a:t>textarea</a:t>
            </a:r>
            <a:r>
              <a:rPr lang="en-US" sz="2000" dirty="0"/>
              <a:t>&gt; -- they </a:t>
            </a:r>
            <a:r>
              <a:rPr lang="en-US" sz="2000" u="sng" dirty="0"/>
              <a:t>will</a:t>
            </a:r>
            <a:r>
              <a:rPr lang="en-US" sz="2000" dirty="0"/>
              <a:t> be included in the text area.</a:t>
            </a:r>
          </a:p>
          <a:p>
            <a:endParaRPr lang="en-US" dirty="0"/>
          </a:p>
        </p:txBody>
      </p:sp>
      <p:pic>
        <p:nvPicPr>
          <p:cNvPr id="4" name="Picture 3"/>
          <p:cNvPicPr>
            <a:picLocks noChangeAspect="1"/>
          </p:cNvPicPr>
          <p:nvPr/>
        </p:nvPicPr>
        <p:blipFill>
          <a:blip r:embed="rId3"/>
          <a:stretch>
            <a:fillRect/>
          </a:stretch>
        </p:blipFill>
        <p:spPr>
          <a:xfrm>
            <a:off x="5504980" y="2222147"/>
            <a:ext cx="3636903" cy="2427622"/>
          </a:xfrm>
          <a:prstGeom prst="rect">
            <a:avLst/>
          </a:prstGeom>
        </p:spPr>
      </p:pic>
      <p:pic>
        <p:nvPicPr>
          <p:cNvPr id="5" name="Picture 4"/>
          <p:cNvPicPr>
            <a:picLocks noChangeAspect="1"/>
          </p:cNvPicPr>
          <p:nvPr/>
        </p:nvPicPr>
        <p:blipFill>
          <a:blip r:embed="rId4"/>
          <a:stretch>
            <a:fillRect/>
          </a:stretch>
        </p:blipFill>
        <p:spPr>
          <a:xfrm>
            <a:off x="238125" y="6183313"/>
            <a:ext cx="8629650" cy="644172"/>
          </a:xfrm>
          <a:prstGeom prst="rect">
            <a:avLst/>
          </a:prstGeom>
        </p:spPr>
      </p:pic>
    </p:spTree>
    <p:extLst>
      <p:ext uri="{BB962C8B-B14F-4D97-AF65-F5344CB8AC3E}">
        <p14:creationId xmlns:p14="http://schemas.microsoft.com/office/powerpoint/2010/main" val="3512934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a:t>
            </a:r>
            <a:endParaRPr lang="en-US" dirty="0"/>
          </a:p>
        </p:txBody>
      </p:sp>
      <p:sp>
        <p:nvSpPr>
          <p:cNvPr id="3" name="Text Placeholder 2"/>
          <p:cNvSpPr>
            <a:spLocks noGrp="1"/>
          </p:cNvSpPr>
          <p:nvPr>
            <p:ph type="body" sz="quarter" idx="10"/>
          </p:nvPr>
        </p:nvSpPr>
        <p:spPr/>
        <p:txBody>
          <a:bodyPr anchor="t"/>
          <a:lstStyle/>
          <a:p>
            <a:r>
              <a:rPr lang="en-US" dirty="0"/>
              <a:t>Similar text box but inputs are masked</a:t>
            </a:r>
          </a:p>
          <a:p>
            <a:r>
              <a:rPr lang="en-US" dirty="0"/>
              <a:t>Actual value typed (not mask) is sent to server</a:t>
            </a:r>
          </a:p>
          <a:p>
            <a:endParaRPr lang="en-US" dirty="0">
              <a:solidFill>
                <a:srgbClr val="6B6BCF"/>
              </a:solidFill>
            </a:endParaRPr>
          </a:p>
        </p:txBody>
      </p:sp>
      <p:pic>
        <p:nvPicPr>
          <p:cNvPr id="4" name="Picture 3"/>
          <p:cNvPicPr>
            <a:picLocks noChangeAspect="1"/>
          </p:cNvPicPr>
          <p:nvPr/>
        </p:nvPicPr>
        <p:blipFill>
          <a:blip r:embed="rId3"/>
          <a:stretch>
            <a:fillRect/>
          </a:stretch>
        </p:blipFill>
        <p:spPr>
          <a:xfrm>
            <a:off x="133703" y="4425187"/>
            <a:ext cx="8819914" cy="1185862"/>
          </a:xfrm>
          <a:prstGeom prst="rect">
            <a:avLst/>
          </a:prstGeom>
        </p:spPr>
      </p:pic>
    </p:spTree>
    <p:extLst>
      <p:ext uri="{BB962C8B-B14F-4D97-AF65-F5344CB8AC3E}">
        <p14:creationId xmlns:p14="http://schemas.microsoft.com/office/powerpoint/2010/main" val="1665482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 your form</a:t>
            </a:r>
            <a:endParaRPr lang="en-US" dirty="0"/>
          </a:p>
        </p:txBody>
      </p:sp>
      <p:sp>
        <p:nvSpPr>
          <p:cNvPr id="3" name="Text Placeholder 2"/>
          <p:cNvSpPr>
            <a:spLocks noGrp="1"/>
          </p:cNvSpPr>
          <p:nvPr>
            <p:ph type="body" sz="quarter" idx="10"/>
          </p:nvPr>
        </p:nvSpPr>
        <p:spPr/>
        <p:txBody>
          <a:bodyPr anchor="t"/>
          <a:lstStyle/>
          <a:p>
            <a:r>
              <a:rPr lang="en-US" dirty="0">
                <a:solidFill>
                  <a:srgbClr val="6B6BCF"/>
                </a:solidFill>
              </a:rPr>
              <a:t>Add label and </a:t>
            </a:r>
            <a:r>
              <a:rPr lang="en-US" dirty="0" err="1">
                <a:solidFill>
                  <a:srgbClr val="6B6BCF"/>
                </a:solidFill>
              </a:rPr>
              <a:t>textarea</a:t>
            </a:r>
            <a:r>
              <a:rPr lang="en-US" dirty="0">
                <a:solidFill>
                  <a:srgbClr val="6B6BCF"/>
                </a:solidFill>
              </a:rPr>
              <a:t> (comments) 5 rows 20 columns.</a:t>
            </a:r>
          </a:p>
          <a:p>
            <a:pPr lvl="1"/>
            <a:r>
              <a:rPr lang="en-US" dirty="0">
                <a:solidFill>
                  <a:srgbClr val="6B6BCF"/>
                </a:solidFill>
              </a:rPr>
              <a:t>Add default text, then remove default text</a:t>
            </a:r>
          </a:p>
          <a:p>
            <a:pPr lvl="1"/>
            <a:r>
              <a:rPr lang="en-US" dirty="0">
                <a:solidFill>
                  <a:srgbClr val="6B6BCF"/>
                </a:solidFill>
              </a:rPr>
              <a:t>Set vertical-align top</a:t>
            </a:r>
          </a:p>
          <a:p>
            <a:r>
              <a:rPr lang="en-US" dirty="0">
                <a:solidFill>
                  <a:srgbClr val="6B6BCF"/>
                </a:solidFill>
                <a:latin typeface="Arial" charset="0"/>
              </a:rPr>
              <a:t>Add label and password (pwd) size 20 length 20 minlength of 6 </a:t>
            </a:r>
          </a:p>
          <a:p>
            <a:pPr lvl="1"/>
            <a:r>
              <a:rPr lang="en-US" dirty="0">
                <a:solidFill>
                  <a:srgbClr val="6B6BCF"/>
                </a:solidFill>
                <a:latin typeface="Arial" charset="0"/>
              </a:rPr>
              <a:t>verify you can only put 20 characters in the password box </a:t>
            </a:r>
          </a:p>
          <a:p>
            <a:endParaRPr lang="en-US" dirty="0">
              <a:solidFill>
                <a:srgbClr val="6B6BCE"/>
              </a:solidFill>
              <a:latin typeface="Consolas" charset="0"/>
            </a:endParaRPr>
          </a:p>
          <a:p>
            <a:pPr lvl="1"/>
            <a:endParaRPr lang="en-US" dirty="0">
              <a:solidFill>
                <a:srgbClr val="6B6BCF"/>
              </a:solidFill>
            </a:endParaRPr>
          </a:p>
          <a:p>
            <a:pPr lvl="1"/>
            <a:endParaRPr lang="en-US" dirty="0">
              <a:solidFill>
                <a:srgbClr val="6B6BCF"/>
              </a:solidFill>
            </a:endParaRPr>
          </a:p>
        </p:txBody>
      </p:sp>
    </p:spTree>
    <p:extLst>
      <p:ext uri="{BB962C8B-B14F-4D97-AF65-F5344CB8AC3E}">
        <p14:creationId xmlns:p14="http://schemas.microsoft.com/office/powerpoint/2010/main" val="1348038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 your form</a:t>
            </a:r>
            <a:endParaRPr lang="en-US" dirty="0"/>
          </a:p>
        </p:txBody>
      </p:sp>
      <p:sp>
        <p:nvSpPr>
          <p:cNvPr id="3" name="Text Placeholder 2"/>
          <p:cNvSpPr>
            <a:spLocks noGrp="1"/>
          </p:cNvSpPr>
          <p:nvPr>
            <p:ph type="body" sz="quarter" idx="10"/>
          </p:nvPr>
        </p:nvSpPr>
        <p:spPr/>
        <p:txBody>
          <a:bodyPr anchor="t"/>
          <a:lstStyle/>
          <a:p>
            <a:r>
              <a:rPr lang="en-US" dirty="0">
                <a:solidFill>
                  <a:srgbClr val="6B6BCF"/>
                </a:solidFill>
              </a:rPr>
              <a:t>Set vertical-align top</a:t>
            </a:r>
          </a:p>
          <a:p>
            <a:pPr lvl="1"/>
            <a:r>
              <a:rPr lang="en-US" dirty="0">
                <a:solidFill>
                  <a:srgbClr val="6B6BCE"/>
                </a:solidFill>
                <a:latin typeface="Consolas" charset="0"/>
              </a:rPr>
              <a:t>textarea { vertical-align: top; }</a:t>
            </a:r>
          </a:p>
          <a:p>
            <a:pPr lvl="1"/>
            <a:endParaRPr lang="en-US" dirty="0">
              <a:solidFill>
                <a:srgbClr val="6B6BCF"/>
              </a:solidFill>
            </a:endParaRPr>
          </a:p>
        </p:txBody>
      </p:sp>
    </p:spTree>
    <p:extLst>
      <p:ext uri="{BB962C8B-B14F-4D97-AF65-F5344CB8AC3E}">
        <p14:creationId xmlns:p14="http://schemas.microsoft.com/office/powerpoint/2010/main" val="1594346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buttons</a:t>
            </a:r>
            <a:endParaRPr lang="en-US" dirty="0"/>
          </a:p>
        </p:txBody>
      </p:sp>
      <p:sp>
        <p:nvSpPr>
          <p:cNvPr id="3" name="Text Placeholder 2"/>
          <p:cNvSpPr>
            <a:spLocks noGrp="1"/>
          </p:cNvSpPr>
          <p:nvPr>
            <p:ph type="body" sz="quarter" idx="10"/>
          </p:nvPr>
        </p:nvSpPr>
        <p:spPr/>
        <p:txBody>
          <a:bodyPr anchor="t"/>
          <a:lstStyle/>
          <a:p>
            <a:endParaRPr lang="en-US" sz="2000" dirty="0"/>
          </a:p>
          <a:p>
            <a:r>
              <a:rPr lang="en-US" sz="2000" dirty="0"/>
              <a:t>type = "submit"</a:t>
            </a:r>
            <a:endParaRPr lang="en-US" dirty="0"/>
          </a:p>
          <a:p>
            <a:pPr lvl="1"/>
            <a:r>
              <a:rPr lang="en-US" sz="1800" dirty="0"/>
              <a:t>submits the form data to the server which causes the action method to occur on the server.  This is the default if the attribute is not spcified.  </a:t>
            </a:r>
          </a:p>
          <a:p>
            <a:r>
              <a:rPr lang="en-US" sz="2000" dirty="0"/>
              <a:t>type = "reset"</a:t>
            </a:r>
            <a:endParaRPr lang="en-US" dirty="0"/>
          </a:p>
          <a:p>
            <a:pPr lvl="1"/>
            <a:r>
              <a:rPr lang="en-US" sz="1800" dirty="0"/>
              <a:t>Clears/resets all the input objects on the form</a:t>
            </a:r>
            <a:br>
              <a:rPr lang="en-US" sz="1800" dirty="0"/>
            </a:br>
            <a:endParaRPr lang="en-US" sz="1800" dirty="0"/>
          </a:p>
          <a:p>
            <a:r>
              <a:rPr lang="en-US" sz="2000" dirty="0"/>
              <a:t>type="button"</a:t>
            </a:r>
            <a:endParaRPr lang="en-US" dirty="0"/>
          </a:p>
          <a:p>
            <a:pPr lvl="1"/>
            <a:r>
              <a:rPr lang="en-US" sz="1800" dirty="0"/>
              <a:t>No default behavior.  It can have client side scripts (JavaScript) associated with the elements events, which are triggered when the event occurs</a:t>
            </a:r>
            <a:br>
              <a:rPr lang="en-US" sz="1800" dirty="0"/>
            </a:br>
            <a:endParaRPr lang="en-US" sz="1800" dirty="0"/>
          </a:p>
          <a:p>
            <a:r>
              <a:rPr lang="en-US" sz="2000" dirty="0"/>
              <a:t>value = "</a:t>
            </a:r>
            <a:r>
              <a:rPr lang="en-US" sz="2000" i="1" dirty="0"/>
              <a:t>caption</a:t>
            </a:r>
            <a:r>
              <a:rPr lang="en-US" sz="2000" dirty="0"/>
              <a:t>" …. the text to appear on the button</a:t>
            </a:r>
          </a:p>
        </p:txBody>
      </p:sp>
      <p:pic>
        <p:nvPicPr>
          <p:cNvPr id="4" name="Picture 3"/>
          <p:cNvPicPr>
            <a:picLocks noChangeAspect="1"/>
          </p:cNvPicPr>
          <p:nvPr/>
        </p:nvPicPr>
        <p:blipFill>
          <a:blip r:embed="rId3"/>
          <a:stretch>
            <a:fillRect/>
          </a:stretch>
        </p:blipFill>
        <p:spPr>
          <a:xfrm>
            <a:off x="2569280" y="1976438"/>
            <a:ext cx="6562020" cy="930275"/>
          </a:xfrm>
          <a:prstGeom prst="rect">
            <a:avLst/>
          </a:prstGeom>
        </p:spPr>
      </p:pic>
    </p:spTree>
    <p:extLst>
      <p:ext uri="{BB962C8B-B14F-4D97-AF65-F5344CB8AC3E}">
        <p14:creationId xmlns:p14="http://schemas.microsoft.com/office/powerpoint/2010/main" val="1121184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 form</a:t>
            </a:r>
            <a:endParaRPr lang="en-US" dirty="0"/>
          </a:p>
        </p:txBody>
      </p:sp>
      <p:sp>
        <p:nvSpPr>
          <p:cNvPr id="3" name="Text Placeholder 2"/>
          <p:cNvSpPr>
            <a:spLocks noGrp="1"/>
          </p:cNvSpPr>
          <p:nvPr>
            <p:ph type="body" sz="quarter" idx="10"/>
          </p:nvPr>
        </p:nvSpPr>
        <p:spPr/>
        <p:txBody>
          <a:bodyPr anchor="t"/>
          <a:lstStyle/>
          <a:p>
            <a:r>
              <a:rPr lang="en-US" dirty="0">
                <a:solidFill>
                  <a:srgbClr val="6B6BCF"/>
                </a:solidFill>
              </a:rPr>
              <a:t>Add </a:t>
            </a:r>
            <a:r>
              <a:rPr lang="en-US" i="1" dirty="0">
                <a:solidFill>
                  <a:srgbClr val="6B6BCF"/>
                </a:solidFill>
              </a:rPr>
              <a:t>Send Data</a:t>
            </a:r>
            <a:r>
              <a:rPr lang="en-US" dirty="0">
                <a:solidFill>
                  <a:srgbClr val="6B6BCF"/>
                </a:solidFill>
              </a:rPr>
              <a:t> button</a:t>
            </a:r>
            <a:endParaRPr lang="en-US" dirty="0">
              <a:solidFill>
                <a:srgbClr val="6B6BCF"/>
              </a:solidFill>
            </a:endParaRPr>
          </a:p>
          <a:p>
            <a:r>
              <a:rPr lang="en-US" dirty="0">
                <a:solidFill>
                  <a:srgbClr val="6B6BCF"/>
                </a:solidFill>
              </a:rPr>
              <a:t>Add </a:t>
            </a:r>
            <a:r>
              <a:rPr lang="en-US" i="1" dirty="0">
                <a:solidFill>
                  <a:srgbClr val="6B6BCF"/>
                </a:solidFill>
              </a:rPr>
              <a:t>Clear Form</a:t>
            </a:r>
            <a:r>
              <a:rPr lang="en-US" dirty="0">
                <a:solidFill>
                  <a:srgbClr val="6B6BCF"/>
                </a:solidFill>
              </a:rPr>
              <a:t> button</a:t>
            </a:r>
          </a:p>
          <a:p>
            <a:endParaRPr lang="en-US" dirty="0">
              <a:solidFill>
                <a:srgbClr val="6B6BCF"/>
              </a:solidFill>
            </a:endParaRPr>
          </a:p>
          <a:p>
            <a:r>
              <a:rPr lang="en-US" dirty="0">
                <a:solidFill>
                  <a:srgbClr val="6B6BCF"/>
                </a:solidFill>
              </a:rPr>
              <a:t>Apply </a:t>
            </a:r>
            <a:r>
              <a:rPr lang="en-US" dirty="0" err="1">
                <a:solidFill>
                  <a:srgbClr val="6B6BCF"/>
                </a:solidFill>
              </a:rPr>
              <a:t>formStyle</a:t>
            </a:r>
            <a:r>
              <a:rPr lang="en-US" dirty="0">
                <a:solidFill>
                  <a:srgbClr val="6B6BCF"/>
                </a:solidFill>
              </a:rPr>
              <a:t> css to the form element</a:t>
            </a:r>
            <a:endParaRPr lang="en-US" dirty="0"/>
          </a:p>
        </p:txBody>
      </p:sp>
    </p:spTree>
    <p:extLst>
      <p:ext uri="{BB962C8B-B14F-4D97-AF65-F5344CB8AC3E}">
        <p14:creationId xmlns:p14="http://schemas.microsoft.com/office/powerpoint/2010/main" val="3054226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buttons</a:t>
            </a:r>
            <a:endParaRPr lang="en-US" dirty="0"/>
          </a:p>
        </p:txBody>
      </p:sp>
      <p:sp>
        <p:nvSpPr>
          <p:cNvPr id="3" name="Text Placeholder 2"/>
          <p:cNvSpPr>
            <a:spLocks noGrp="1"/>
          </p:cNvSpPr>
          <p:nvPr>
            <p:ph type="body" sz="quarter" idx="10"/>
          </p:nvPr>
        </p:nvSpPr>
        <p:spPr>
          <a:xfrm>
            <a:off x="-45329" y="2209800"/>
            <a:ext cx="6288729" cy="4419600"/>
          </a:xfrm>
        </p:spPr>
        <p:txBody>
          <a:bodyPr anchor="t"/>
          <a:lstStyle/>
          <a:p>
            <a:r>
              <a:rPr lang="en-US" sz="2000" dirty="0"/>
              <a:t>Spruce up forms by replacing boring, standard buttons with </a:t>
            </a:r>
            <a:r>
              <a:rPr lang="en-US" sz="2000" i="1" dirty="0"/>
              <a:t>image buttons in 2 ways</a:t>
            </a:r>
            <a:endParaRPr lang="en-US" sz="2000" i="1" dirty="0"/>
          </a:p>
          <a:p>
            <a:r>
              <a:rPr lang="en-US" sz="2000" i="1" dirty="0"/>
              <a:t>1. </a:t>
            </a:r>
            <a:r>
              <a:rPr lang="hr-HR" sz="2000" dirty="0"/>
              <a:t>&lt;input type="image" src="~~~" alt="~~~" &gt;</a:t>
            </a:r>
            <a:endParaRPr lang="hr-HR" dirty="0"/>
          </a:p>
          <a:p>
            <a:pPr lvl="1"/>
            <a:r>
              <a:rPr lang="en-US" sz="1600" dirty="0">
                <a:solidFill>
                  <a:srgbClr val="00B050"/>
                </a:solidFill>
              </a:rPr>
              <a:t>Automatically results in a </a:t>
            </a:r>
            <a:r>
              <a:rPr lang="en-US" sz="1600" i="1" dirty="0">
                <a:solidFill>
                  <a:srgbClr val="00B050"/>
                </a:solidFill>
              </a:rPr>
              <a:t>submit</a:t>
            </a:r>
          </a:p>
          <a:p>
            <a:endParaRPr lang="en-US" sz="2000" i="1" dirty="0"/>
          </a:p>
          <a:p>
            <a:endParaRPr lang="en-US" sz="2000" i="1" dirty="0"/>
          </a:p>
          <a:p>
            <a:r>
              <a:rPr lang="en-US" sz="2000" i="1" dirty="0"/>
              <a:t>2. </a:t>
            </a:r>
            <a:r>
              <a:rPr lang="en-US" sz="2000" dirty="0">
                <a:latin typeface="Arial" charset="0"/>
              </a:rPr>
              <a:t>&lt;button type="submit"&gt;  </a:t>
            </a:r>
          </a:p>
          <a:p>
            <a:pPr marL="400050" lvl="1" indent="0">
              <a:buNone/>
            </a:pPr>
            <a:r>
              <a:rPr lang="en-US" sz="1800" dirty="0">
                <a:latin typeface="Arial" charset="0"/>
              </a:rPr>
              <a:t>&lt;img src="~~" alt="~~~" width="#"  height="#" &gt;  </a:t>
            </a:r>
            <a:r>
              <a:rPr lang="en-US" sz="2000" dirty="0">
                <a:latin typeface="Arial" charset="0"/>
              </a:rPr>
              <a:t>&lt;/button&gt; </a:t>
            </a:r>
          </a:p>
          <a:p>
            <a:pPr marL="400050" lvl="1" indent="0">
              <a:buNone/>
            </a:pPr>
            <a:r>
              <a:rPr lang="en-US" sz="2000" dirty="0">
                <a:solidFill>
                  <a:srgbClr val="00B050"/>
                </a:solidFill>
              </a:rPr>
              <a:t>turns the entire form object into a button</a:t>
            </a:r>
            <a:endParaRPr lang="en-US" dirty="0">
              <a:solidFill>
                <a:srgbClr val="00B050"/>
              </a:solidFill>
            </a:endParaRPr>
          </a:p>
        </p:txBody>
      </p:sp>
      <p:pic>
        <p:nvPicPr>
          <p:cNvPr id="4" name="Picture 3"/>
          <p:cNvPicPr>
            <a:picLocks noChangeAspect="1"/>
          </p:cNvPicPr>
          <p:nvPr/>
        </p:nvPicPr>
        <p:blipFill>
          <a:blip r:embed="rId3"/>
          <a:srcRect l="5484" t="27771" r="10378" b="16131"/>
          <a:stretch>
            <a:fillRect/>
          </a:stretch>
        </p:blipFill>
        <p:spPr>
          <a:xfrm>
            <a:off x="5927341" y="2225048"/>
            <a:ext cx="3188551" cy="897887"/>
          </a:xfrm>
          <a:prstGeom prst="rect">
            <a:avLst/>
          </a:prstGeom>
        </p:spPr>
      </p:pic>
      <p:pic>
        <p:nvPicPr>
          <p:cNvPr id="5" name="Picture 4"/>
          <p:cNvPicPr>
            <a:picLocks noChangeAspect="1"/>
          </p:cNvPicPr>
          <p:nvPr/>
        </p:nvPicPr>
        <p:blipFill>
          <a:blip r:embed="rId4"/>
          <a:stretch>
            <a:fillRect/>
          </a:stretch>
        </p:blipFill>
        <p:spPr>
          <a:xfrm>
            <a:off x="200025" y="3608388"/>
            <a:ext cx="8874125" cy="683065"/>
          </a:xfrm>
          <a:prstGeom prst="rect">
            <a:avLst/>
          </a:prstGeom>
        </p:spPr>
      </p:pic>
      <p:pic>
        <p:nvPicPr>
          <p:cNvPr id="6" name="Picture 5"/>
          <p:cNvPicPr>
            <a:picLocks noChangeAspect="1"/>
          </p:cNvPicPr>
          <p:nvPr/>
        </p:nvPicPr>
        <p:blipFill>
          <a:blip r:embed="rId5"/>
          <a:stretch>
            <a:fillRect/>
          </a:stretch>
        </p:blipFill>
        <p:spPr>
          <a:xfrm>
            <a:off x="539005" y="5772386"/>
            <a:ext cx="7893059" cy="933462"/>
          </a:xfrm>
          <a:prstGeom prst="rect">
            <a:avLst/>
          </a:prstGeom>
        </p:spPr>
      </p:pic>
    </p:spTree>
    <p:extLst>
      <p:ext uri="{BB962C8B-B14F-4D97-AF65-F5344CB8AC3E}">
        <p14:creationId xmlns:p14="http://schemas.microsoft.com/office/powerpoint/2010/main" val="365401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elements</a:t>
            </a:r>
            <a:endParaRPr lang="en-US" dirty="0"/>
          </a:p>
        </p:txBody>
      </p:sp>
      <p:sp>
        <p:nvSpPr>
          <p:cNvPr id="3" name="Text Placeholder 2"/>
          <p:cNvSpPr>
            <a:spLocks noGrp="1"/>
          </p:cNvSpPr>
          <p:nvPr>
            <p:ph type="body" sz="quarter" idx="10"/>
          </p:nvPr>
        </p:nvSpPr>
        <p:spPr/>
        <p:txBody>
          <a:bodyPr/>
          <a:lstStyle/>
          <a:p>
            <a:r>
              <a:rPr lang="en-US" dirty="0"/>
              <a:t>Web pages, via HTML, have the ability to gather data from the user and return that data to the server</a:t>
            </a:r>
          </a:p>
          <a:p>
            <a:r>
              <a:rPr lang="en-US" dirty="0"/>
              <a:t>Many of our favorite input objects such as text boxes, command buttons, check boxes are available to get data via a web form</a:t>
            </a:r>
          </a:p>
          <a:p>
            <a:r>
              <a:rPr lang="en-US" dirty="0"/>
              <a:t>Form elements must be included in a &lt;form&gt; tag (2-sided)</a:t>
            </a:r>
          </a:p>
          <a:p>
            <a:endParaRPr lang="en-US" dirty="0"/>
          </a:p>
        </p:txBody>
      </p:sp>
    </p:spTree>
    <p:extLst>
      <p:ext uri="{BB962C8B-B14F-4D97-AF65-F5344CB8AC3E}">
        <p14:creationId xmlns:p14="http://schemas.microsoft.com/office/powerpoint/2010/main" val="196211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buttons</a:t>
            </a:r>
            <a:endParaRPr lang="en-US" dirty="0"/>
          </a:p>
        </p:txBody>
      </p:sp>
      <p:sp>
        <p:nvSpPr>
          <p:cNvPr id="3" name="Text Placeholder 2"/>
          <p:cNvSpPr>
            <a:spLocks noGrp="1"/>
          </p:cNvSpPr>
          <p:nvPr>
            <p:ph type="body" sz="quarter" idx="10"/>
          </p:nvPr>
        </p:nvSpPr>
        <p:spPr/>
        <p:txBody>
          <a:bodyPr/>
          <a:lstStyle/>
          <a:p>
            <a:r>
              <a:rPr lang="en-US" dirty="0"/>
              <a:t>Adds a non-removable border around the image to make it look like a button</a:t>
            </a:r>
          </a:p>
          <a:p>
            <a:r>
              <a:rPr lang="en-US" dirty="0"/>
              <a:t>If type is not provided, submits.</a:t>
            </a:r>
          </a:p>
          <a:p>
            <a:r>
              <a:rPr lang="en-US" dirty="0"/>
              <a:t>Type can be reset</a:t>
            </a:r>
          </a:p>
          <a:p>
            <a:r>
              <a:rPr lang="en-US" dirty="0"/>
              <a:t>Type can be </a:t>
            </a:r>
            <a:r>
              <a:rPr lang="en-US" i="1" dirty="0"/>
              <a:t>button</a:t>
            </a:r>
            <a:r>
              <a:rPr lang="en-US" dirty="0"/>
              <a:t> (do nothing, but link to JavaScript)</a:t>
            </a:r>
            <a:br>
              <a:rPr lang="en-US" dirty="0"/>
            </a:br>
            <a:endParaRPr lang="en-US" dirty="0"/>
          </a:p>
        </p:txBody>
      </p:sp>
    </p:spTree>
    <p:extLst>
      <p:ext uri="{BB962C8B-B14F-4D97-AF65-F5344CB8AC3E}">
        <p14:creationId xmlns:p14="http://schemas.microsoft.com/office/powerpoint/2010/main" val="2926813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 your form</a:t>
            </a:r>
            <a:endParaRPr lang="en-US" dirty="0"/>
          </a:p>
        </p:txBody>
      </p:sp>
      <p:sp>
        <p:nvSpPr>
          <p:cNvPr id="3" name="Text Placeholder 2"/>
          <p:cNvSpPr>
            <a:spLocks noGrp="1"/>
          </p:cNvSpPr>
          <p:nvPr>
            <p:ph type="body" sz="quarter" idx="10"/>
          </p:nvPr>
        </p:nvSpPr>
        <p:spPr/>
        <p:txBody>
          <a:bodyPr anchor="t"/>
          <a:lstStyle/>
          <a:p>
            <a:r>
              <a:rPr lang="en-US" dirty="0">
                <a:solidFill>
                  <a:srgbClr val="6B6BCF"/>
                </a:solidFill>
              </a:rPr>
              <a:t>obtain a green play button and red stop button</a:t>
            </a:r>
            <a:endParaRPr lang="en-US" dirty="0">
              <a:solidFill>
                <a:srgbClr val="6B6BCF"/>
              </a:solidFill>
            </a:endParaRPr>
          </a:p>
          <a:p>
            <a:r>
              <a:rPr lang="en-US" dirty="0">
                <a:solidFill>
                  <a:srgbClr val="6B6BCF"/>
                </a:solidFill>
              </a:rPr>
              <a:t>Add </a:t>
            </a:r>
            <a:r>
              <a:rPr lang="en-US" dirty="0" err="1">
                <a:solidFill>
                  <a:srgbClr val="6B6BCF"/>
                </a:solidFill>
              </a:rPr>
              <a:t>GreenPlayButton.png</a:t>
            </a:r>
            <a:r>
              <a:rPr lang="en-US" dirty="0">
                <a:solidFill>
                  <a:srgbClr val="6B6BCF"/>
                </a:solidFill>
              </a:rPr>
              <a:t> as image button</a:t>
            </a:r>
            <a:endParaRPr lang="en-US" dirty="0">
              <a:solidFill>
                <a:srgbClr val="6B6BCF"/>
              </a:solidFill>
            </a:endParaRPr>
          </a:p>
          <a:p>
            <a:endParaRPr lang="en-US" dirty="0">
              <a:solidFill>
                <a:srgbClr val="6B6BCF"/>
              </a:solidFill>
            </a:endParaRPr>
          </a:p>
          <a:p>
            <a:r>
              <a:rPr lang="en-US" dirty="0">
                <a:solidFill>
                  <a:srgbClr val="6B6BCF"/>
                </a:solidFill>
              </a:rPr>
              <a:t>Add </a:t>
            </a:r>
            <a:r>
              <a:rPr lang="en-US" dirty="0" err="1">
                <a:solidFill>
                  <a:srgbClr val="6B6BCF"/>
                </a:solidFill>
              </a:rPr>
              <a:t>RedStopButton.png</a:t>
            </a:r>
            <a:r>
              <a:rPr lang="en-US" dirty="0">
                <a:solidFill>
                  <a:srgbClr val="6B6BCF"/>
                </a:solidFill>
              </a:rPr>
              <a:t> as image within button</a:t>
            </a:r>
          </a:p>
        </p:txBody>
      </p:sp>
    </p:spTree>
    <p:extLst>
      <p:ext uri="{BB962C8B-B14F-4D97-AF65-F5344CB8AC3E}">
        <p14:creationId xmlns:p14="http://schemas.microsoft.com/office/powerpoint/2010/main" val="2189676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boxes</a:t>
            </a:r>
            <a:endParaRPr lang="en-US" dirty="0"/>
          </a:p>
        </p:txBody>
      </p:sp>
      <p:sp>
        <p:nvSpPr>
          <p:cNvPr id="3" name="Text Placeholder 2"/>
          <p:cNvSpPr>
            <a:spLocks noGrp="1"/>
          </p:cNvSpPr>
          <p:nvPr>
            <p:ph type="body" sz="quarter" idx="10"/>
          </p:nvPr>
        </p:nvSpPr>
        <p:spPr/>
        <p:txBody>
          <a:bodyPr/>
          <a:lstStyle/>
          <a:p>
            <a:r>
              <a:rPr lang="en-US" dirty="0"/>
              <a:t>type = "checkbox"</a:t>
            </a:r>
            <a:endParaRPr lang="en-US" sz="4400" dirty="0"/>
          </a:p>
          <a:p>
            <a:r>
              <a:rPr lang="en-US" dirty="0"/>
              <a:t>value = "text"</a:t>
            </a:r>
            <a:endParaRPr lang="en-US" sz="4400" dirty="0"/>
          </a:p>
          <a:p>
            <a:pPr lvl="1"/>
            <a:r>
              <a:rPr lang="en-US" dirty="0"/>
              <a:t>value to be sent to the server when checked</a:t>
            </a:r>
          </a:p>
          <a:p>
            <a:r>
              <a:rPr lang="en-US" dirty="0"/>
              <a:t>Nothing sent to server when unchecked</a:t>
            </a:r>
          </a:p>
          <a:p>
            <a:r>
              <a:rPr lang="en-US" dirty="0"/>
              <a:t>If no value is specified, “on” sent to server when checked</a:t>
            </a:r>
          </a:p>
          <a:p>
            <a:r>
              <a:rPr lang="en-US" dirty="0"/>
              <a:t>checked = "checked"</a:t>
            </a:r>
            <a:endParaRPr lang="en-US" sz="4400" dirty="0"/>
          </a:p>
          <a:p>
            <a:endParaRPr lang="en-US" dirty="0"/>
          </a:p>
        </p:txBody>
      </p:sp>
    </p:spTree>
    <p:extLst>
      <p:ext uri="{BB962C8B-B14F-4D97-AF65-F5344CB8AC3E}">
        <p14:creationId xmlns:p14="http://schemas.microsoft.com/office/powerpoint/2010/main" val="2778312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r>
              <a:rPr lang="en-US" dirty="0">
                <a:solidFill>
                  <a:srgbClr val="6B6BCF"/>
                </a:solidFill>
              </a:rPr>
              <a:t>Add label and check box for smoker.</a:t>
            </a:r>
          </a:p>
          <a:p>
            <a:endParaRPr lang="en-US" dirty="0">
              <a:solidFill>
                <a:srgbClr val="6B6BCF"/>
              </a:solidFill>
            </a:endParaRPr>
          </a:p>
          <a:p>
            <a:r>
              <a:rPr lang="en-US" dirty="0">
                <a:solidFill>
                  <a:srgbClr val="6B6BCF"/>
                </a:solidFill>
              </a:rPr>
              <a:t>Checked</a:t>
            </a:r>
          </a:p>
          <a:p>
            <a:r>
              <a:rPr lang="en-US" dirty="0">
                <a:solidFill>
                  <a:srgbClr val="6B6BCF"/>
                </a:solidFill>
              </a:rPr>
              <a:t>Unchecked</a:t>
            </a:r>
          </a:p>
        </p:txBody>
      </p:sp>
    </p:spTree>
    <p:extLst>
      <p:ext uri="{BB962C8B-B14F-4D97-AF65-F5344CB8AC3E}">
        <p14:creationId xmlns:p14="http://schemas.microsoft.com/office/powerpoint/2010/main" val="162174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buttons</a:t>
            </a:r>
            <a:endParaRPr lang="en-US" dirty="0"/>
          </a:p>
        </p:txBody>
      </p:sp>
      <p:sp>
        <p:nvSpPr>
          <p:cNvPr id="3" name="Text Placeholder 2"/>
          <p:cNvSpPr>
            <a:spLocks noGrp="1"/>
          </p:cNvSpPr>
          <p:nvPr>
            <p:ph type="body" sz="quarter" idx="10"/>
          </p:nvPr>
        </p:nvSpPr>
        <p:spPr/>
        <p:txBody>
          <a:bodyPr/>
          <a:lstStyle/>
          <a:p>
            <a:r>
              <a:rPr lang="en-US" dirty="0"/>
              <a:t>type = "radio"</a:t>
            </a:r>
            <a:endParaRPr lang="en-US" sz="4400" dirty="0"/>
          </a:p>
          <a:p>
            <a:r>
              <a:rPr lang="en-US" dirty="0"/>
              <a:t>All buttons in a group must have the same name</a:t>
            </a:r>
          </a:p>
          <a:p>
            <a:r>
              <a:rPr lang="en-US" dirty="0"/>
              <a:t>Each must have a unique </a:t>
            </a:r>
            <a:r>
              <a:rPr lang="en-US" sz="2000" dirty="0"/>
              <a:t>value</a:t>
            </a:r>
            <a:endParaRPr lang="en-US" dirty="0"/>
          </a:p>
          <a:p>
            <a:pPr lvl="1"/>
            <a:r>
              <a:rPr lang="en-US" dirty="0"/>
              <a:t>Note values are not displayed on form</a:t>
            </a:r>
          </a:p>
          <a:p>
            <a:r>
              <a:rPr lang="en-US" dirty="0"/>
              <a:t>checked = "checked"</a:t>
            </a:r>
            <a:endParaRPr lang="en-US" sz="4400" dirty="0"/>
          </a:p>
          <a:p>
            <a:endParaRPr lang="en-US" dirty="0"/>
          </a:p>
        </p:txBody>
      </p:sp>
    </p:spTree>
    <p:extLst>
      <p:ext uri="{BB962C8B-B14F-4D97-AF65-F5344CB8AC3E}">
        <p14:creationId xmlns:p14="http://schemas.microsoft.com/office/powerpoint/2010/main" val="477828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r>
              <a:rPr lang="en-US" dirty="0">
                <a:solidFill>
                  <a:srgbClr val="6B6BCF"/>
                </a:solidFill>
              </a:rPr>
              <a:t>Add text (not label) </a:t>
            </a:r>
            <a:r>
              <a:rPr lang="en-US" i="1" dirty="0">
                <a:solidFill>
                  <a:srgbClr val="6B6BCF"/>
                </a:solidFill>
              </a:rPr>
              <a:t>Select favorite color</a:t>
            </a:r>
            <a:endParaRPr lang="en-US" dirty="0">
              <a:solidFill>
                <a:srgbClr val="6B6BCF"/>
              </a:solidFill>
            </a:endParaRPr>
          </a:p>
          <a:p>
            <a:endParaRPr lang="en-US" dirty="0">
              <a:solidFill>
                <a:srgbClr val="6B6BCF"/>
              </a:solidFill>
            </a:endParaRPr>
          </a:p>
          <a:p>
            <a:r>
              <a:rPr lang="en-US" dirty="0">
                <a:solidFill>
                  <a:srgbClr val="6B6BCF"/>
                </a:solidFill>
              </a:rPr>
              <a:t>Add labels (</a:t>
            </a:r>
            <a:r>
              <a:rPr lang="en-US" dirty="0" err="1">
                <a:solidFill>
                  <a:srgbClr val="6B6BCF"/>
                </a:solidFill>
              </a:rPr>
              <a:t>favcolor</a:t>
            </a:r>
            <a:r>
              <a:rPr lang="en-US" dirty="0">
                <a:solidFill>
                  <a:srgbClr val="6B6BCF"/>
                </a:solidFill>
              </a:rPr>
              <a:t>)  and radio buttons (red, blue, green)</a:t>
            </a:r>
          </a:p>
          <a:p>
            <a:r>
              <a:rPr lang="en-US" dirty="0">
                <a:solidFill>
                  <a:srgbClr val="6B6BCF"/>
                </a:solidFill>
              </a:rPr>
              <a:t>Assign values to each</a:t>
            </a:r>
          </a:p>
        </p:txBody>
      </p:sp>
    </p:spTree>
    <p:extLst>
      <p:ext uri="{BB962C8B-B14F-4D97-AF65-F5344CB8AC3E}">
        <p14:creationId xmlns:p14="http://schemas.microsoft.com/office/powerpoint/2010/main" val="1089474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Combo/dropdown/list boxes</a:t>
            </a:r>
            <a:endParaRPr lang="en-US" dirty="0"/>
          </a:p>
        </p:txBody>
      </p:sp>
      <p:sp>
        <p:nvSpPr>
          <p:cNvPr id="3" name="Text Placeholder 2"/>
          <p:cNvSpPr>
            <a:spLocks noGrp="1"/>
          </p:cNvSpPr>
          <p:nvPr>
            <p:ph type="body" sz="quarter" idx="10"/>
          </p:nvPr>
        </p:nvSpPr>
        <p:spPr/>
        <p:txBody>
          <a:bodyPr/>
          <a:lstStyle/>
          <a:p>
            <a:r>
              <a:rPr lang="en-US" sz="2000" dirty="0"/>
              <a:t>Not an &lt;input&gt;</a:t>
            </a:r>
          </a:p>
          <a:p>
            <a:r>
              <a:rPr lang="en-US" sz="2000" dirty="0"/>
              <a:t>&lt;select&gt;</a:t>
            </a:r>
            <a:endParaRPr lang="en-US" dirty="0"/>
          </a:p>
          <a:p>
            <a:pPr lvl="1"/>
            <a:r>
              <a:rPr lang="it-IT" sz="1800" dirty="0" err="1"/>
              <a:t>size</a:t>
            </a:r>
            <a:r>
              <a:rPr lang="it-IT" sz="1800" dirty="0"/>
              <a:t>="1"  </a:t>
            </a:r>
            <a:r>
              <a:rPr lang="it-IT" dirty="0"/>
              <a:t>(combo)</a:t>
            </a:r>
          </a:p>
          <a:p>
            <a:r>
              <a:rPr lang="it-IT" sz="2000" dirty="0" err="1"/>
              <a:t>Size</a:t>
            </a:r>
            <a:r>
              <a:rPr lang="it-IT" sz="2000" dirty="0"/>
              <a:t> &gt; 1 </a:t>
            </a:r>
            <a:r>
              <a:rPr lang="it-IT" sz="2000" dirty="0" err="1"/>
              <a:t>results</a:t>
            </a:r>
            <a:r>
              <a:rPr lang="it-IT" sz="2000" dirty="0"/>
              <a:t> in list box</a:t>
            </a:r>
          </a:p>
          <a:p>
            <a:r>
              <a:rPr lang="it-IT" sz="1400" dirty="0"/>
              <a:t>multiple </a:t>
            </a:r>
            <a:r>
              <a:rPr lang="it-IT" sz="2000" dirty="0" err="1"/>
              <a:t>allows</a:t>
            </a:r>
            <a:r>
              <a:rPr lang="it-IT" sz="2000" dirty="0"/>
              <a:t> multiple </a:t>
            </a:r>
            <a:r>
              <a:rPr lang="it-IT" sz="2000" dirty="0" err="1"/>
              <a:t>selections</a:t>
            </a:r>
            <a:r>
              <a:rPr lang="it-IT" sz="2000" dirty="0"/>
              <a:t> in the list box</a:t>
            </a:r>
          </a:p>
          <a:p>
            <a:pPr lvl="2"/>
            <a:r>
              <a:rPr lang="it-IT" sz="1600" dirty="0" err="1"/>
              <a:t>Ctrl</a:t>
            </a:r>
            <a:r>
              <a:rPr lang="it-IT" sz="1600" dirty="0"/>
              <a:t>- or </a:t>
            </a:r>
            <a:r>
              <a:rPr lang="it-IT" sz="1600" dirty="0" err="1"/>
              <a:t>Shift</a:t>
            </a:r>
            <a:r>
              <a:rPr lang="it-IT" sz="1600" dirty="0"/>
              <a:t>-click to </a:t>
            </a:r>
            <a:r>
              <a:rPr lang="it-IT" sz="1600" dirty="0" err="1"/>
              <a:t>select</a:t>
            </a:r>
            <a:r>
              <a:rPr lang="it-IT" sz="1600" dirty="0"/>
              <a:t> multiple</a:t>
            </a:r>
          </a:p>
          <a:p>
            <a:r>
              <a:rPr lang="it-IT" sz="2000" dirty="0"/>
              <a:t>&lt;option&gt; text </a:t>
            </a:r>
            <a:r>
              <a:rPr lang="it-IT" sz="2000" dirty="0" err="1"/>
              <a:t>here</a:t>
            </a:r>
            <a:r>
              <a:rPr lang="it-IT" sz="2000" dirty="0"/>
              <a:t> &lt;/option&gt;</a:t>
            </a:r>
          </a:p>
          <a:p>
            <a:r>
              <a:rPr lang="it-IT" sz="2000" dirty="0"/>
              <a:t>&lt;option </a:t>
            </a:r>
            <a:r>
              <a:rPr lang="it-IT" sz="2000" dirty="0" err="1"/>
              <a:t>selected</a:t>
            </a:r>
            <a:r>
              <a:rPr lang="it-IT" sz="2000" dirty="0"/>
              <a:t>&gt;</a:t>
            </a:r>
            <a:endParaRPr lang="it-IT" dirty="0"/>
          </a:p>
          <a:p>
            <a:r>
              <a:rPr lang="it-IT" sz="2000" dirty="0" err="1"/>
              <a:t>Each</a:t>
            </a:r>
            <a:r>
              <a:rPr lang="it-IT" sz="2000" dirty="0"/>
              <a:t> option </a:t>
            </a:r>
            <a:r>
              <a:rPr lang="it-IT" sz="2000" dirty="0" err="1"/>
              <a:t>should</a:t>
            </a:r>
            <a:r>
              <a:rPr lang="it-IT" sz="2000" dirty="0"/>
              <a:t> </a:t>
            </a:r>
            <a:r>
              <a:rPr lang="it-IT" sz="2000" dirty="0" err="1"/>
              <a:t>have</a:t>
            </a:r>
            <a:r>
              <a:rPr lang="it-IT" sz="2000" dirty="0"/>
              <a:t> a </a:t>
            </a:r>
            <a:r>
              <a:rPr lang="it-IT" sz="1400" dirty="0" err="1"/>
              <a:t>value</a:t>
            </a:r>
            <a:r>
              <a:rPr lang="it-IT" sz="2000" dirty="0"/>
              <a:t> </a:t>
            </a:r>
            <a:r>
              <a:rPr lang="it-IT" sz="2000" dirty="0" err="1"/>
              <a:t>attribute</a:t>
            </a:r>
            <a:r>
              <a:rPr lang="it-IT" sz="2000" dirty="0"/>
              <a:t>. </a:t>
            </a:r>
            <a:r>
              <a:rPr lang="it-IT" sz="2000" dirty="0" err="1"/>
              <a:t>This</a:t>
            </a:r>
            <a:r>
              <a:rPr lang="it-IT" sz="2000" dirty="0"/>
              <a:t> </a:t>
            </a:r>
            <a:r>
              <a:rPr lang="it-IT" sz="2000" dirty="0" err="1"/>
              <a:t>is</a:t>
            </a:r>
            <a:r>
              <a:rPr lang="it-IT" sz="2000" dirty="0"/>
              <a:t> </a:t>
            </a:r>
            <a:r>
              <a:rPr lang="it-IT" sz="2000" dirty="0" err="1"/>
              <a:t>what</a:t>
            </a:r>
            <a:r>
              <a:rPr lang="it-IT" sz="2000" dirty="0"/>
              <a:t> </a:t>
            </a:r>
            <a:r>
              <a:rPr lang="it-IT" sz="2000" dirty="0" err="1"/>
              <a:t>is</a:t>
            </a:r>
            <a:r>
              <a:rPr lang="it-IT" sz="2000" dirty="0"/>
              <a:t> </a:t>
            </a:r>
            <a:r>
              <a:rPr lang="it-IT" sz="2000" dirty="0" err="1"/>
              <a:t>sent</a:t>
            </a:r>
            <a:r>
              <a:rPr lang="it-IT" sz="2000" dirty="0"/>
              <a:t> to the server.</a:t>
            </a:r>
          </a:p>
          <a:p>
            <a:pPr lvl="1"/>
            <a:r>
              <a:rPr lang="it-IT" sz="1800" dirty="0" err="1"/>
              <a:t>Values</a:t>
            </a:r>
            <a:r>
              <a:rPr lang="it-IT" sz="1800" dirty="0"/>
              <a:t> do </a:t>
            </a:r>
            <a:r>
              <a:rPr lang="it-IT" sz="1800" dirty="0" err="1"/>
              <a:t>not</a:t>
            </a:r>
            <a:r>
              <a:rPr lang="it-IT" sz="1800" dirty="0"/>
              <a:t> </a:t>
            </a:r>
            <a:r>
              <a:rPr lang="it-IT" sz="1800" dirty="0" err="1"/>
              <a:t>have</a:t>
            </a:r>
            <a:r>
              <a:rPr lang="it-IT" sz="1800" dirty="0"/>
              <a:t> to match the text in </a:t>
            </a:r>
            <a:r>
              <a:rPr lang="it-IT" sz="1200" dirty="0"/>
              <a:t>option</a:t>
            </a:r>
            <a:endParaRPr lang="it-IT" sz="1800" dirty="0"/>
          </a:p>
          <a:p>
            <a:r>
              <a:rPr lang="it-IT" sz="2000" dirty="0"/>
              <a:t>BIG NOTE: </a:t>
            </a:r>
            <a:r>
              <a:rPr lang="it-IT" sz="2000" dirty="0" err="1"/>
              <a:t>if</a:t>
            </a:r>
            <a:r>
              <a:rPr lang="it-IT" sz="2000" dirty="0"/>
              <a:t> multi-</a:t>
            </a:r>
            <a:r>
              <a:rPr lang="it-IT" sz="2000" dirty="0" err="1"/>
              <a:t>select</a:t>
            </a:r>
            <a:r>
              <a:rPr lang="it-IT" sz="2000" dirty="0"/>
              <a:t>, </a:t>
            </a:r>
            <a:r>
              <a:rPr lang="it-IT" sz="2000" dirty="0" err="1"/>
              <a:t>name</a:t>
            </a:r>
            <a:r>
              <a:rPr lang="it-IT" sz="2000" dirty="0"/>
              <a:t> must include [ ]</a:t>
            </a:r>
            <a:endParaRPr lang="en-US" sz="2000" dirty="0"/>
          </a:p>
        </p:txBody>
      </p:sp>
    </p:spTree>
    <p:extLst>
      <p:ext uri="{BB962C8B-B14F-4D97-AF65-F5344CB8AC3E}">
        <p14:creationId xmlns:p14="http://schemas.microsoft.com/office/powerpoint/2010/main" val="3198898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r>
              <a:rPr lang="en-US" dirty="0"/>
              <a:t>Combo boxes and list boxes don’t have placeholders, but you can provide an initial option such as </a:t>
            </a:r>
            <a:r>
              <a:rPr lang="en-US" i="1" dirty="0"/>
              <a:t>Select your favorite color</a:t>
            </a:r>
            <a:r>
              <a:rPr lang="en-US" dirty="0"/>
              <a:t>.</a:t>
            </a:r>
          </a:p>
          <a:p>
            <a:pPr lvl="1"/>
            <a:r>
              <a:rPr lang="en-US" dirty="0"/>
              <a:t>If this field is required, use JavaScript to ensure the </a:t>
            </a:r>
            <a:r>
              <a:rPr lang="en-US" i="1" dirty="0"/>
              <a:t>placeholder</a:t>
            </a:r>
            <a:r>
              <a:rPr lang="en-US" dirty="0"/>
              <a:t> is not still selected</a:t>
            </a:r>
          </a:p>
          <a:p>
            <a:r>
              <a:rPr lang="en-US" dirty="0"/>
              <a:t>Add the </a:t>
            </a:r>
            <a:r>
              <a:rPr lang="en-US" sz="2000" dirty="0"/>
              <a:t>disabled</a:t>
            </a:r>
            <a:r>
              <a:rPr lang="en-US" sz="2000" i="1" dirty="0"/>
              <a:t> </a:t>
            </a:r>
            <a:r>
              <a:rPr lang="en-US" dirty="0"/>
              <a:t>attribute to the </a:t>
            </a:r>
            <a:r>
              <a:rPr lang="en-US" sz="2000" dirty="0"/>
              <a:t>select</a:t>
            </a:r>
            <a:r>
              <a:rPr lang="en-US" dirty="0"/>
              <a:t> field to prevent the user from reselecting the placeholder after selecting another option.</a:t>
            </a:r>
          </a:p>
        </p:txBody>
      </p:sp>
    </p:spTree>
    <p:extLst>
      <p:ext uri="{BB962C8B-B14F-4D97-AF65-F5344CB8AC3E}">
        <p14:creationId xmlns:p14="http://schemas.microsoft.com/office/powerpoint/2010/main" val="3477850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r>
              <a:rPr lang="en-US" sz="2400" dirty="0">
                <a:solidFill>
                  <a:srgbClr val="6B6BCF"/>
                </a:solidFill>
              </a:rPr>
              <a:t>Add label and select (</a:t>
            </a:r>
            <a:r>
              <a:rPr lang="en-US" sz="2400" dirty="0" err="1">
                <a:solidFill>
                  <a:srgbClr val="6B6BCF"/>
                </a:solidFill>
              </a:rPr>
              <a:t>favclass</a:t>
            </a:r>
            <a:r>
              <a:rPr lang="en-US" sz="2400" dirty="0">
                <a:solidFill>
                  <a:srgbClr val="6B6BCF"/>
                </a:solidFill>
              </a:rPr>
              <a:t>)</a:t>
            </a:r>
          </a:p>
          <a:p>
            <a:r>
              <a:rPr lang="en-US" sz="2400" dirty="0">
                <a:solidFill>
                  <a:srgbClr val="6B6BCF"/>
                </a:solidFill>
              </a:rPr>
              <a:t>Systems Implementation</a:t>
            </a:r>
          </a:p>
          <a:p>
            <a:r>
              <a:rPr lang="en-US" sz="2400" dirty="0">
                <a:solidFill>
                  <a:srgbClr val="6B6BCF"/>
                </a:solidFill>
              </a:rPr>
              <a:t>Web Data Management</a:t>
            </a:r>
          </a:p>
          <a:p>
            <a:r>
              <a:rPr lang="en-US" sz="2400" dirty="0">
                <a:solidFill>
                  <a:srgbClr val="6B6BCF"/>
                </a:solidFill>
              </a:rPr>
              <a:t>RPG-Intermediate</a:t>
            </a:r>
          </a:p>
          <a:p>
            <a:r>
              <a:rPr lang="en-US" sz="2400" dirty="0">
                <a:solidFill>
                  <a:srgbClr val="6B6BCF"/>
                </a:solidFill>
              </a:rPr>
              <a:t>PC Troubleshooting</a:t>
            </a:r>
          </a:p>
          <a:p>
            <a:endParaRPr lang="en-US" sz="2400" dirty="0">
              <a:solidFill>
                <a:srgbClr val="6B6BCF"/>
              </a:solidFill>
            </a:endParaRPr>
          </a:p>
          <a:p>
            <a:r>
              <a:rPr lang="en-US" sz="2400" dirty="0">
                <a:solidFill>
                  <a:srgbClr val="6B6BCF"/>
                </a:solidFill>
              </a:rPr>
              <a:t>Select one</a:t>
            </a:r>
          </a:p>
          <a:p>
            <a:endParaRPr lang="en-US" sz="2400" dirty="0">
              <a:solidFill>
                <a:srgbClr val="6B6BCF"/>
              </a:solidFill>
            </a:endParaRPr>
          </a:p>
          <a:p>
            <a:r>
              <a:rPr lang="en-US" sz="2400" dirty="0">
                <a:solidFill>
                  <a:srgbClr val="6B6BCF"/>
                </a:solidFill>
              </a:rPr>
              <a:t>Add label and select (</a:t>
            </a:r>
            <a:r>
              <a:rPr lang="en-US" sz="2400" dirty="0" err="1">
                <a:solidFill>
                  <a:srgbClr val="6B6BCF"/>
                </a:solidFill>
              </a:rPr>
              <a:t>favday</a:t>
            </a:r>
            <a:r>
              <a:rPr lang="en-US" sz="2400" dirty="0">
                <a:solidFill>
                  <a:srgbClr val="6B6BCF"/>
                </a:solidFill>
              </a:rPr>
              <a:t>), size=3, multiple (Mon-Sun)</a:t>
            </a:r>
          </a:p>
        </p:txBody>
      </p:sp>
    </p:spTree>
    <p:extLst>
      <p:ext uri="{BB962C8B-B14F-4D97-AF65-F5344CB8AC3E}">
        <p14:creationId xmlns:p14="http://schemas.microsoft.com/office/powerpoint/2010/main" val="1264847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boxes</a:t>
            </a:r>
            <a:endParaRPr lang="en-US" dirty="0"/>
          </a:p>
        </p:txBody>
      </p:sp>
      <p:sp>
        <p:nvSpPr>
          <p:cNvPr id="3" name="Text Placeholder 2"/>
          <p:cNvSpPr>
            <a:spLocks noGrp="1"/>
          </p:cNvSpPr>
          <p:nvPr>
            <p:ph type="body" sz="quarter" idx="10"/>
          </p:nvPr>
        </p:nvSpPr>
        <p:spPr/>
        <p:txBody>
          <a:bodyPr/>
          <a:lstStyle/>
          <a:p>
            <a:r>
              <a:rPr lang="en-US" dirty="0"/>
              <a:t>Surround input objects with &lt;</a:t>
            </a:r>
            <a:r>
              <a:rPr lang="en-US" dirty="0" err="1"/>
              <a:t>fieldset</a:t>
            </a:r>
            <a:r>
              <a:rPr lang="en-US" dirty="0"/>
              <a:t>&gt; &lt;/</a:t>
            </a:r>
            <a:r>
              <a:rPr lang="en-US" dirty="0" err="1"/>
              <a:t>fieldset</a:t>
            </a:r>
            <a:r>
              <a:rPr lang="en-US" dirty="0"/>
              <a:t>&gt;</a:t>
            </a:r>
          </a:p>
          <a:p>
            <a:r>
              <a:rPr lang="en-US" dirty="0"/>
              <a:t>To add a caption to the group box (field set), include a &lt;legend&gt;Legend Text Here&lt;/legend&gt; immediately after the &lt;</a:t>
            </a:r>
            <a:r>
              <a:rPr lang="en-US" dirty="0" err="1"/>
              <a:t>fieldset</a:t>
            </a:r>
            <a:r>
              <a:rPr lang="en-US" dirty="0"/>
              <a:t>&gt; tag</a:t>
            </a:r>
          </a:p>
        </p:txBody>
      </p:sp>
    </p:spTree>
    <p:extLst>
      <p:ext uri="{BB962C8B-B14F-4D97-AF65-F5344CB8AC3E}">
        <p14:creationId xmlns:p14="http://schemas.microsoft.com/office/powerpoint/2010/main" val="257084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Form Tag</a:t>
            </a:r>
            <a:endParaRPr lang="en-US" dirty="0"/>
          </a:p>
        </p:txBody>
      </p:sp>
      <p:sp>
        <p:nvSpPr>
          <p:cNvPr id="3" name="Text Placeholder 2"/>
          <p:cNvSpPr>
            <a:spLocks noGrp="1"/>
          </p:cNvSpPr>
          <p:nvPr>
            <p:ph type="body" sz="quarter" idx="10"/>
          </p:nvPr>
        </p:nvSpPr>
        <p:spPr/>
        <p:txBody>
          <a:bodyPr anchor="t"/>
          <a:lstStyle/>
          <a:p>
            <a:r>
              <a:rPr lang="en-US"/>
              <a:t>The form tag is used to create an HTML form for user input</a:t>
            </a:r>
            <a:endParaRPr lang="en-US" dirty="0"/>
          </a:p>
          <a:p>
            <a:r>
              <a:rPr lang="en-US"/>
              <a:t>the &lt;form&gt; element can contain one or more of the following:</a:t>
            </a:r>
            <a:endParaRPr lang="en-US" dirty="0"/>
          </a:p>
          <a:p>
            <a:pPr lvl="1"/>
            <a:r>
              <a:rPr lang="en-US"/>
              <a:t>&lt;input&gt; &lt;textarea&gt; &lt;button&gt; &lt;select&gt; &lt;option&gt; &lt;optgroup&gt; &lt;fieldset&gt;&lt;label&gt;</a:t>
            </a:r>
            <a:endParaRPr lang="en-US" dirty="0"/>
          </a:p>
        </p:txBody>
      </p:sp>
      <p:pic>
        <p:nvPicPr>
          <p:cNvPr id="4" name="Picture 3"/>
          <p:cNvPicPr>
            <a:picLocks noChangeAspect="1"/>
          </p:cNvPicPr>
          <p:nvPr/>
        </p:nvPicPr>
        <p:blipFill>
          <a:blip r:embed="rId3"/>
          <a:stretch>
            <a:fillRect/>
          </a:stretch>
        </p:blipFill>
        <p:spPr>
          <a:xfrm>
            <a:off x="6362792" y="5017922"/>
            <a:ext cx="2743200" cy="1826895"/>
          </a:xfrm>
          <a:prstGeom prst="rect">
            <a:avLst/>
          </a:prstGeom>
        </p:spPr>
      </p:pic>
    </p:spTree>
    <p:extLst>
      <p:ext uri="{BB962C8B-B14F-4D97-AF65-F5344CB8AC3E}">
        <p14:creationId xmlns:p14="http://schemas.microsoft.com/office/powerpoint/2010/main" val="2918891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r>
              <a:rPr lang="en-US" dirty="0"/>
              <a:t>Field set can include a legend </a:t>
            </a:r>
          </a:p>
          <a:p>
            <a:pPr lvl="1"/>
            <a:r>
              <a:rPr lang="en-US" dirty="0"/>
              <a:t>appears on top edge of border created by </a:t>
            </a:r>
            <a:r>
              <a:rPr lang="en-US" sz="1800" dirty="0" err="1"/>
              <a:t>fieldset</a:t>
            </a:r>
            <a:endParaRPr lang="en-US" dirty="0"/>
          </a:p>
          <a:p>
            <a:r>
              <a:rPr lang="en-US" dirty="0"/>
              <a:t>&lt;legend&gt;Your title here&lt;/legend&gt;</a:t>
            </a:r>
            <a:endParaRPr lang="en-US" sz="4400" dirty="0"/>
          </a:p>
          <a:p>
            <a:r>
              <a:rPr lang="en-US" dirty="0"/>
              <a:t>Apply any formatting to the text in the legend, not the legend </a:t>
            </a:r>
            <a:r>
              <a:rPr lang="en-US" dirty="0" smtClean="0"/>
              <a:t>itself</a:t>
            </a:r>
          </a:p>
          <a:p>
            <a:endParaRPr lang="en-US" dirty="0"/>
          </a:p>
          <a:p>
            <a:r>
              <a:rPr lang="en-US" dirty="0">
                <a:solidFill>
                  <a:srgbClr val="6B6BCF"/>
                </a:solidFill>
              </a:rPr>
              <a:t>Add </a:t>
            </a:r>
            <a:r>
              <a:rPr lang="en-US" dirty="0" err="1">
                <a:solidFill>
                  <a:srgbClr val="6B6BCF"/>
                </a:solidFill>
              </a:rPr>
              <a:t>fieldset</a:t>
            </a:r>
            <a:r>
              <a:rPr lang="en-US" dirty="0">
                <a:solidFill>
                  <a:srgbClr val="6B6BCF"/>
                </a:solidFill>
              </a:rPr>
              <a:t> and legend to radio buttons (remove text)</a:t>
            </a:r>
          </a:p>
        </p:txBody>
      </p:sp>
    </p:spTree>
    <p:extLst>
      <p:ext uri="{BB962C8B-B14F-4D97-AF65-F5344CB8AC3E}">
        <p14:creationId xmlns:p14="http://schemas.microsoft.com/office/powerpoint/2010/main" val="1954164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inputs</a:t>
            </a:r>
            <a:endParaRPr lang="en-US" dirty="0"/>
          </a:p>
        </p:txBody>
      </p:sp>
      <p:sp>
        <p:nvSpPr>
          <p:cNvPr id="3" name="Text Placeholder 2"/>
          <p:cNvSpPr>
            <a:spLocks noGrp="1"/>
          </p:cNvSpPr>
          <p:nvPr>
            <p:ph type="body" sz="quarter" idx="10"/>
          </p:nvPr>
        </p:nvSpPr>
        <p:spPr/>
        <p:txBody>
          <a:bodyPr/>
          <a:lstStyle/>
          <a:p>
            <a:r>
              <a:rPr lang="en-US" sz="2000" dirty="0"/>
              <a:t>Like constants</a:t>
            </a:r>
          </a:p>
          <a:p>
            <a:r>
              <a:rPr lang="en-US" sz="2000" dirty="0"/>
              <a:t>Allow you send data to the server that the user didn’t enter</a:t>
            </a:r>
          </a:p>
          <a:p>
            <a:r>
              <a:rPr lang="en-US" sz="2000" dirty="0"/>
              <a:t>type = "hidden"</a:t>
            </a:r>
            <a:endParaRPr lang="en-US" dirty="0"/>
          </a:p>
          <a:p>
            <a:r>
              <a:rPr lang="en-US" sz="2000" dirty="0"/>
              <a:t>value = "</a:t>
            </a:r>
            <a:r>
              <a:rPr lang="en-US" sz="2000" i="1" dirty="0"/>
              <a:t>constant</a:t>
            </a:r>
            <a:r>
              <a:rPr lang="en-US" sz="2000" dirty="0"/>
              <a:t>"</a:t>
            </a:r>
            <a:endParaRPr lang="en-US" dirty="0"/>
          </a:p>
          <a:p>
            <a:pPr lvl="1"/>
            <a:r>
              <a:rPr lang="en-US" sz="1800" dirty="0"/>
              <a:t>Value to be sent to the </a:t>
            </a:r>
            <a:r>
              <a:rPr lang="en-US" sz="1800" dirty="0" smtClean="0"/>
              <a:t>server</a:t>
            </a:r>
            <a:endParaRPr lang="en-US" sz="1800" dirty="0"/>
          </a:p>
        </p:txBody>
      </p:sp>
    </p:spTree>
    <p:extLst>
      <p:ext uri="{BB962C8B-B14F-4D97-AF65-F5344CB8AC3E}">
        <p14:creationId xmlns:p14="http://schemas.microsoft.com/office/powerpoint/2010/main" val="31117843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inputs</a:t>
            </a:r>
            <a:endParaRPr lang="en-US" dirty="0"/>
          </a:p>
        </p:txBody>
      </p:sp>
      <p:sp>
        <p:nvSpPr>
          <p:cNvPr id="3" name="Text Placeholder 2"/>
          <p:cNvSpPr>
            <a:spLocks noGrp="1"/>
          </p:cNvSpPr>
          <p:nvPr>
            <p:ph type="body" sz="quarter" idx="10"/>
          </p:nvPr>
        </p:nvSpPr>
        <p:spPr/>
        <p:txBody>
          <a:bodyPr/>
          <a:lstStyle/>
          <a:p>
            <a:r>
              <a:rPr lang="en-US" sz="2000" dirty="0" smtClean="0"/>
              <a:t>Examples</a:t>
            </a:r>
            <a:r>
              <a:rPr lang="en-US" sz="2000" dirty="0"/>
              <a:t>:</a:t>
            </a:r>
          </a:p>
          <a:p>
            <a:r>
              <a:rPr lang="en-US" sz="2000" dirty="0"/>
              <a:t>&lt;input type="hidden" name="recipient"</a:t>
            </a:r>
          </a:p>
          <a:p>
            <a:r>
              <a:rPr lang="en-US" sz="2000" dirty="0"/>
              <a:t>value="</a:t>
            </a:r>
            <a:r>
              <a:rPr lang="en-US" sz="2000" dirty="0" err="1"/>
              <a:t>myemail@somewhere.com</a:t>
            </a:r>
            <a:r>
              <a:rPr lang="en-US" sz="2000" dirty="0"/>
              <a:t>" &gt;</a:t>
            </a:r>
          </a:p>
          <a:p>
            <a:endParaRPr lang="en-US" sz="2000" dirty="0"/>
          </a:p>
          <a:p>
            <a:r>
              <a:rPr lang="en-US" sz="2000" dirty="0"/>
              <a:t>&lt;input type="hidden" name="subject"</a:t>
            </a:r>
          </a:p>
          <a:p>
            <a:r>
              <a:rPr lang="en-US" sz="2000" dirty="0"/>
              <a:t>value="Email subject here" &gt;</a:t>
            </a:r>
          </a:p>
          <a:p>
            <a:endParaRPr lang="en-US" sz="2000" dirty="0"/>
          </a:p>
          <a:p>
            <a:r>
              <a:rPr lang="en-US" sz="2000" dirty="0"/>
              <a:t>&lt;input type="hidden" name="redirect"</a:t>
            </a:r>
          </a:p>
          <a:p>
            <a:r>
              <a:rPr lang="en-US" sz="2000" dirty="0"/>
              <a:t>value="</a:t>
            </a:r>
            <a:r>
              <a:rPr lang="en-US" sz="2000" dirty="0" err="1"/>
              <a:t>someotherpage.htm</a:t>
            </a:r>
            <a:r>
              <a:rPr lang="en-US" sz="2000" dirty="0"/>
              <a:t>" &gt;</a:t>
            </a:r>
            <a:br>
              <a:rPr lang="en-US" sz="2000" dirty="0"/>
            </a:br>
            <a:endParaRPr lang="en-US" sz="2000" dirty="0"/>
          </a:p>
          <a:p>
            <a:r>
              <a:rPr lang="en-US" sz="2000" dirty="0"/>
              <a:t>Also used in PHP to send </a:t>
            </a:r>
            <a:r>
              <a:rPr lang="en-US" sz="2000" i="1" dirty="0"/>
              <a:t>signals</a:t>
            </a:r>
            <a:r>
              <a:rPr lang="en-US" sz="2000" dirty="0"/>
              <a:t> from one page to another</a:t>
            </a:r>
            <a:br>
              <a:rPr lang="en-US" sz="2000" dirty="0"/>
            </a:br>
            <a:endParaRPr lang="en-US" sz="2000" dirty="0"/>
          </a:p>
        </p:txBody>
      </p:sp>
    </p:spTree>
    <p:extLst>
      <p:ext uri="{BB962C8B-B14F-4D97-AF65-F5344CB8AC3E}">
        <p14:creationId xmlns:p14="http://schemas.microsoft.com/office/powerpoint/2010/main" val="11690885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r>
              <a:rPr lang="en-US" dirty="0">
                <a:solidFill>
                  <a:srgbClr val="6B6BCF"/>
                </a:solidFill>
              </a:rPr>
              <a:t>Add hidden inputs below form tag</a:t>
            </a:r>
          </a:p>
        </p:txBody>
      </p:sp>
    </p:spTree>
    <p:extLst>
      <p:ext uri="{BB962C8B-B14F-4D97-AF65-F5344CB8AC3E}">
        <p14:creationId xmlns:p14="http://schemas.microsoft.com/office/powerpoint/2010/main" val="2886952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tab index</a:t>
            </a:r>
            <a:endParaRPr lang="en-US" dirty="0"/>
          </a:p>
        </p:txBody>
      </p:sp>
      <p:sp>
        <p:nvSpPr>
          <p:cNvPr id="3" name="Text Placeholder 2"/>
          <p:cNvSpPr>
            <a:spLocks noGrp="1"/>
          </p:cNvSpPr>
          <p:nvPr>
            <p:ph type="body" sz="quarter" idx="10"/>
          </p:nvPr>
        </p:nvSpPr>
        <p:spPr/>
        <p:txBody>
          <a:bodyPr/>
          <a:lstStyle/>
          <a:p>
            <a:r>
              <a:rPr lang="en-US" sz="2800" dirty="0"/>
              <a:t>Like in </a:t>
            </a:r>
            <a:r>
              <a:rPr lang="en-US" sz="2800" dirty="0" smtClean="0"/>
              <a:t>C#, </a:t>
            </a:r>
            <a:r>
              <a:rPr lang="en-US" sz="2800" dirty="0"/>
              <a:t>you can control the tab order of your form objects</a:t>
            </a:r>
          </a:p>
          <a:p>
            <a:r>
              <a:rPr lang="en-US" sz="2800" dirty="0"/>
              <a:t>In each input field tag include the following attribute:</a:t>
            </a:r>
            <a:br>
              <a:rPr lang="en-US" sz="2800" dirty="0"/>
            </a:br>
            <a:r>
              <a:rPr lang="en-US" sz="1800" dirty="0" err="1"/>
              <a:t>tabindex</a:t>
            </a:r>
            <a:r>
              <a:rPr lang="en-US" sz="1800" dirty="0"/>
              <a:t>="#"  </a:t>
            </a:r>
            <a:r>
              <a:rPr lang="en-US" sz="2800" dirty="0"/>
              <a:t>(insert the appropriate number)</a:t>
            </a:r>
          </a:p>
          <a:p>
            <a:pPr lvl="1"/>
            <a:r>
              <a:rPr lang="en-US" sz="2400" dirty="0"/>
              <a:t>Start at 1 (not zero)</a:t>
            </a:r>
          </a:p>
          <a:p>
            <a:r>
              <a:rPr lang="en-US" sz="2800" dirty="0"/>
              <a:t>Normally, HTML tries to visit the form objects from left to right, top to bottom.</a:t>
            </a:r>
          </a:p>
          <a:p>
            <a:r>
              <a:rPr lang="en-US" sz="2800" dirty="0"/>
              <a:t>I only change tab index if default doesn’t </a:t>
            </a:r>
            <a:r>
              <a:rPr lang="en-US" sz="2800" dirty="0" smtClean="0"/>
              <a:t>work</a:t>
            </a:r>
          </a:p>
          <a:p>
            <a:r>
              <a:rPr lang="en-US" sz="2800" dirty="0" smtClean="0">
                <a:solidFill>
                  <a:srgbClr val="6B6BCF"/>
                </a:solidFill>
              </a:rPr>
              <a:t>Reverse the first 3 items on the form</a:t>
            </a:r>
            <a:endParaRPr lang="en-US" sz="2800" dirty="0">
              <a:solidFill>
                <a:srgbClr val="6B6BCF"/>
              </a:solidFill>
            </a:endParaRPr>
          </a:p>
        </p:txBody>
      </p:sp>
    </p:spTree>
    <p:extLst>
      <p:ext uri="{BB962C8B-B14F-4D97-AF65-F5344CB8AC3E}">
        <p14:creationId xmlns:p14="http://schemas.microsoft.com/office/powerpoint/2010/main" val="39862511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access keys</a:t>
            </a:r>
            <a:endParaRPr lang="en-US" dirty="0"/>
          </a:p>
        </p:txBody>
      </p:sp>
      <p:sp>
        <p:nvSpPr>
          <p:cNvPr id="3" name="Text Placeholder 2"/>
          <p:cNvSpPr>
            <a:spLocks noGrp="1"/>
          </p:cNvSpPr>
          <p:nvPr>
            <p:ph type="body" sz="quarter" idx="10"/>
          </p:nvPr>
        </p:nvSpPr>
        <p:spPr/>
        <p:txBody>
          <a:bodyPr/>
          <a:lstStyle/>
          <a:p>
            <a:r>
              <a:rPr lang="en-US" sz="2400" dirty="0"/>
              <a:t>To improve form usability, you can designate access keys for any form element.</a:t>
            </a:r>
          </a:p>
          <a:p>
            <a:r>
              <a:rPr lang="en-US" sz="1600" dirty="0" err="1"/>
              <a:t>accesskey</a:t>
            </a:r>
            <a:r>
              <a:rPr lang="en-US" sz="1600" dirty="0"/>
              <a:t>="E"  </a:t>
            </a:r>
            <a:r>
              <a:rPr lang="en-US" sz="2400" dirty="0"/>
              <a:t>(insert your own letter)</a:t>
            </a:r>
          </a:p>
          <a:p>
            <a:r>
              <a:rPr lang="en-US" sz="2400" dirty="0"/>
              <a:t>User must combine this letter with:</a:t>
            </a:r>
          </a:p>
          <a:p>
            <a:pPr lvl="1"/>
            <a:r>
              <a:rPr lang="en-US" sz="2000" dirty="0"/>
              <a:t> the Alt key in Internet Explorer</a:t>
            </a:r>
          </a:p>
          <a:p>
            <a:r>
              <a:rPr lang="en-US" sz="2400" dirty="0"/>
              <a:t>the Alt-Shift keys in Firefox</a:t>
            </a:r>
          </a:p>
          <a:p>
            <a:r>
              <a:rPr lang="en-US" sz="2400" dirty="0"/>
              <a:t>W3C suggests you underline or boldface the key in the label</a:t>
            </a:r>
          </a:p>
          <a:p>
            <a:pPr lvl="1"/>
            <a:r>
              <a:rPr lang="en-US" sz="2000" dirty="0"/>
              <a:t>Note not done automatically</a:t>
            </a:r>
          </a:p>
          <a:p>
            <a:r>
              <a:rPr lang="en-US" sz="2400" dirty="0"/>
              <a:t>Provide some visual clue to the access </a:t>
            </a:r>
            <a:r>
              <a:rPr lang="en-US" sz="2400" dirty="0" smtClean="0"/>
              <a:t>key</a:t>
            </a:r>
          </a:p>
          <a:p>
            <a:r>
              <a:rPr lang="en-US" sz="2400" dirty="0" smtClean="0">
                <a:solidFill>
                  <a:srgbClr val="6B6BCF"/>
                </a:solidFill>
              </a:rPr>
              <a:t>Set access keys for each radio button</a:t>
            </a:r>
            <a:endParaRPr lang="en-US" sz="2400" dirty="0">
              <a:solidFill>
                <a:srgbClr val="6B6BCF"/>
              </a:solidFill>
            </a:endParaRPr>
          </a:p>
        </p:txBody>
      </p:sp>
    </p:spTree>
    <p:extLst>
      <p:ext uri="{BB962C8B-B14F-4D97-AF65-F5344CB8AC3E}">
        <p14:creationId xmlns:p14="http://schemas.microsoft.com/office/powerpoint/2010/main" val="707487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a:t>
            </a:r>
            <a:r>
              <a:rPr lang="en-US" dirty="0" err="1" smtClean="0"/>
              <a:t>css</a:t>
            </a:r>
            <a:endParaRPr lang="en-US" dirty="0"/>
          </a:p>
        </p:txBody>
      </p:sp>
      <p:sp>
        <p:nvSpPr>
          <p:cNvPr id="3" name="Text Placeholder 2"/>
          <p:cNvSpPr>
            <a:spLocks noGrp="1"/>
          </p:cNvSpPr>
          <p:nvPr>
            <p:ph type="body" sz="quarter" idx="10"/>
          </p:nvPr>
        </p:nvSpPr>
        <p:spPr/>
        <p:txBody>
          <a:bodyPr/>
          <a:lstStyle/>
          <a:p>
            <a:r>
              <a:rPr lang="en-US" sz="2400" dirty="0" smtClean="0"/>
              <a:t>The </a:t>
            </a:r>
            <a:r>
              <a:rPr lang="en-US" sz="2400" dirty="0" err="1" smtClean="0"/>
              <a:t>css</a:t>
            </a:r>
            <a:r>
              <a:rPr lang="en-US" sz="2400" dirty="0" smtClean="0"/>
              <a:t> file should be </a:t>
            </a:r>
            <a:r>
              <a:rPr lang="en-US" sz="2400" dirty="0" err="1" smtClean="0"/>
              <a:t>includd</a:t>
            </a:r>
            <a:r>
              <a:rPr lang="en-US" sz="2400" dirty="0" smtClean="0"/>
              <a:t> in your in-class example</a:t>
            </a:r>
          </a:p>
          <a:p>
            <a:r>
              <a:rPr lang="en-US" sz="2400" dirty="0"/>
              <a:t>To start, most of my styles are sub-styles of the </a:t>
            </a:r>
            <a:r>
              <a:rPr lang="en-US" sz="2400" dirty="0" err="1"/>
              <a:t>formStyle</a:t>
            </a:r>
            <a:r>
              <a:rPr lang="en-US" sz="2400" dirty="0"/>
              <a:t> named style.</a:t>
            </a:r>
          </a:p>
          <a:p>
            <a:r>
              <a:rPr lang="en-US" sz="2400" dirty="0"/>
              <a:t>Apply this style to the form itself.</a:t>
            </a:r>
            <a:br>
              <a:rPr lang="en-US" sz="2400" dirty="0"/>
            </a:br>
            <a:endParaRPr lang="en-US" sz="2400" dirty="0" smtClean="0"/>
          </a:p>
          <a:p>
            <a:r>
              <a:rPr lang="en-US" sz="2400" dirty="0"/>
              <a:t>.</a:t>
            </a:r>
            <a:r>
              <a:rPr lang="en-US" sz="2400" dirty="0" err="1"/>
              <a:t>formStyle</a:t>
            </a:r>
            <a:r>
              <a:rPr lang="en-US" sz="2400" dirty="0"/>
              <a:t>  input, </a:t>
            </a:r>
            <a:r>
              <a:rPr lang="en-US" sz="2400" dirty="0" err="1"/>
              <a:t>textarea</a:t>
            </a:r>
            <a:r>
              <a:rPr lang="en-US" sz="2400" dirty="0"/>
              <a:t>, select, button {</a:t>
            </a:r>
          </a:p>
          <a:p>
            <a:r>
              <a:rPr lang="en-US" sz="2400" dirty="0"/>
              <a:t>	margin-bottom:10px;</a:t>
            </a:r>
          </a:p>
          <a:p>
            <a:r>
              <a:rPr lang="en-US" sz="2400" dirty="0"/>
              <a:t>	font-family: Times New Roman, serif;</a:t>
            </a:r>
          </a:p>
          <a:p>
            <a:r>
              <a:rPr lang="it-IT" sz="2400" dirty="0"/>
              <a:t>	font-</a:t>
            </a:r>
            <a:r>
              <a:rPr lang="it-IT" sz="2400" dirty="0" err="1"/>
              <a:t>size</a:t>
            </a:r>
            <a:r>
              <a:rPr lang="it-IT" sz="2400" dirty="0"/>
              <a:t>: 100%;</a:t>
            </a:r>
          </a:p>
          <a:p>
            <a:r>
              <a:rPr lang="it-IT" sz="2400" dirty="0"/>
              <a:t>}</a:t>
            </a:r>
          </a:p>
          <a:p>
            <a:endParaRPr lang="en-US" dirty="0"/>
          </a:p>
        </p:txBody>
      </p:sp>
    </p:spTree>
    <p:extLst>
      <p:ext uri="{BB962C8B-B14F-4D97-AF65-F5344CB8AC3E}">
        <p14:creationId xmlns:p14="http://schemas.microsoft.com/office/powerpoint/2010/main" val="23577791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a:t>
            </a:r>
            <a:r>
              <a:rPr lang="en-US" dirty="0" err="1" smtClean="0"/>
              <a:t>css</a:t>
            </a:r>
            <a:endParaRPr lang="en-US" dirty="0"/>
          </a:p>
        </p:txBody>
      </p:sp>
      <p:sp>
        <p:nvSpPr>
          <p:cNvPr id="3" name="Text Placeholder 2"/>
          <p:cNvSpPr>
            <a:spLocks noGrp="1"/>
          </p:cNvSpPr>
          <p:nvPr>
            <p:ph type="body" sz="quarter" idx="10"/>
          </p:nvPr>
        </p:nvSpPr>
        <p:spPr/>
        <p:txBody>
          <a:bodyPr/>
          <a:lstStyle/>
          <a:p>
            <a:pPr lvl="1"/>
            <a:r>
              <a:rPr lang="en-US" dirty="0"/>
              <a:t>All inputs that are inside the </a:t>
            </a:r>
            <a:r>
              <a:rPr lang="en-US" dirty="0" err="1"/>
              <a:t>formStyle</a:t>
            </a:r>
            <a:r>
              <a:rPr lang="en-US" dirty="0"/>
              <a:t> form</a:t>
            </a:r>
          </a:p>
          <a:p>
            <a:pPr lvl="2"/>
            <a:r>
              <a:rPr lang="en-US" dirty="0"/>
              <a:t>Include a 10 pixel bottom margin. This adds vertical spacing between the form objects</a:t>
            </a:r>
          </a:p>
          <a:p>
            <a:r>
              <a:rPr lang="en-US" dirty="0"/>
              <a:t>Use the full-size Times New Roman font.</a:t>
            </a:r>
          </a:p>
          <a:p>
            <a:r>
              <a:rPr lang="en-US" dirty="0"/>
              <a:t>This font is the default font for the body of my page. For some reason, inputs don’t adopt the body font. This makes the text used in the inputs the same as the form.</a:t>
            </a:r>
            <a:br>
              <a:rPr lang="en-US" dirty="0"/>
            </a:br>
            <a:endParaRPr lang="en-US" dirty="0"/>
          </a:p>
        </p:txBody>
      </p:sp>
    </p:spTree>
    <p:extLst>
      <p:ext uri="{BB962C8B-B14F-4D97-AF65-F5344CB8AC3E}">
        <p14:creationId xmlns:p14="http://schemas.microsoft.com/office/powerpoint/2010/main" val="24026291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a:t>
            </a:r>
            <a:r>
              <a:rPr lang="en-US" dirty="0" err="1" smtClean="0"/>
              <a:t>css</a:t>
            </a:r>
            <a:endParaRPr lang="en-US" dirty="0"/>
          </a:p>
        </p:txBody>
      </p:sp>
      <p:sp>
        <p:nvSpPr>
          <p:cNvPr id="3" name="Text Placeholder 2"/>
          <p:cNvSpPr>
            <a:spLocks noGrp="1"/>
          </p:cNvSpPr>
          <p:nvPr>
            <p:ph type="body" sz="quarter" idx="10"/>
          </p:nvPr>
        </p:nvSpPr>
        <p:spPr/>
        <p:txBody>
          <a:bodyPr/>
          <a:lstStyle/>
          <a:p>
            <a:r>
              <a:rPr lang="en-US" dirty="0"/>
              <a:t>.</a:t>
            </a:r>
            <a:r>
              <a:rPr lang="en-US" dirty="0" err="1"/>
              <a:t>formStyle</a:t>
            </a:r>
            <a:r>
              <a:rPr lang="en-US" dirty="0"/>
              <a:t> label {</a:t>
            </a:r>
          </a:p>
          <a:p>
            <a:r>
              <a:rPr lang="en-US" dirty="0"/>
              <a:t>	</a:t>
            </a:r>
            <a:r>
              <a:rPr lang="en-US" dirty="0" err="1"/>
              <a:t>text-align:right</a:t>
            </a:r>
            <a:r>
              <a:rPr lang="en-US" dirty="0"/>
              <a:t>;</a:t>
            </a:r>
          </a:p>
          <a:p>
            <a:r>
              <a:rPr lang="en-US" dirty="0"/>
              <a:t>	float: left;</a:t>
            </a:r>
          </a:p>
          <a:p>
            <a:r>
              <a:rPr lang="en-US" dirty="0"/>
              <a:t>	</a:t>
            </a:r>
            <a:r>
              <a:rPr lang="en-US" dirty="0" err="1"/>
              <a:t>vertical-align:top</a:t>
            </a:r>
            <a:r>
              <a:rPr lang="en-US" dirty="0"/>
              <a:t>;</a:t>
            </a:r>
          </a:p>
          <a:p>
            <a:r>
              <a:rPr lang="en-US" dirty="0"/>
              <a:t>	width: 175px;  </a:t>
            </a:r>
          </a:p>
          <a:p>
            <a:r>
              <a:rPr lang="en-US" dirty="0"/>
              <a:t>	padding-right: 10px;</a:t>
            </a:r>
          </a:p>
          <a:p>
            <a:r>
              <a:rPr lang="en-US" dirty="0"/>
              <a:t>	padding-top: 5px</a:t>
            </a:r>
            <a:r>
              <a:rPr lang="en-US" dirty="0" smtClean="0"/>
              <a:t>; }</a:t>
            </a:r>
            <a:endParaRPr lang="en-US" dirty="0"/>
          </a:p>
          <a:p>
            <a:pPr lvl="1"/>
            <a:endParaRPr lang="en-US" dirty="0"/>
          </a:p>
        </p:txBody>
      </p:sp>
    </p:spTree>
    <p:extLst>
      <p:ext uri="{BB962C8B-B14F-4D97-AF65-F5344CB8AC3E}">
        <p14:creationId xmlns:p14="http://schemas.microsoft.com/office/powerpoint/2010/main" val="11008762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pPr lvl="1"/>
            <a:r>
              <a:rPr lang="en-US" sz="2000" dirty="0"/>
              <a:t>Align labels to the right.  That way all the colons at the end of the labels align (optional)</a:t>
            </a:r>
            <a:endParaRPr lang="en-US" sz="1400" dirty="0"/>
          </a:p>
          <a:p>
            <a:r>
              <a:rPr lang="en-US" sz="2400" dirty="0"/>
              <a:t>Float to the left so the inputs appear on the right</a:t>
            </a:r>
            <a:endParaRPr lang="en-US" sz="1600" dirty="0"/>
          </a:p>
          <a:p>
            <a:r>
              <a:rPr lang="en-US" sz="2400" dirty="0"/>
              <a:t>Vertically align top so the labels appear at the top of tall inputs like Text Areas</a:t>
            </a:r>
            <a:endParaRPr lang="en-US" sz="1600" dirty="0"/>
          </a:p>
          <a:p>
            <a:r>
              <a:rPr lang="en-US" sz="2400" dirty="0"/>
              <a:t>Width 175 pixels.  Adjust this to accommodate your longest label.</a:t>
            </a:r>
            <a:endParaRPr lang="en-US" sz="1600" dirty="0"/>
          </a:p>
          <a:p>
            <a:r>
              <a:rPr lang="en-US" sz="2400" dirty="0"/>
              <a:t>Padding right so the label isn’t right against the input</a:t>
            </a:r>
            <a:endParaRPr lang="en-US" sz="1600" dirty="0"/>
          </a:p>
          <a:p>
            <a:r>
              <a:rPr lang="en-US" sz="2400" dirty="0"/>
              <a:t>Padding top to move the label down a little so the labels align with the text in the inputs.</a:t>
            </a:r>
            <a:r>
              <a:rPr lang="en-US" dirty="0"/>
              <a:t/>
            </a:r>
            <a:br>
              <a:rPr lang="en-US" dirty="0"/>
            </a:br>
            <a:endParaRPr lang="en-US" dirty="0"/>
          </a:p>
        </p:txBody>
      </p:sp>
    </p:spTree>
    <p:extLst>
      <p:ext uri="{BB962C8B-B14F-4D97-AF65-F5344CB8AC3E}">
        <p14:creationId xmlns:p14="http://schemas.microsoft.com/office/powerpoint/2010/main" val="86896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get vs post</a:t>
            </a:r>
            <a:endParaRPr lang="en-US" dirty="0"/>
          </a:p>
        </p:txBody>
      </p:sp>
      <p:sp>
        <p:nvSpPr>
          <p:cNvPr id="3" name="Text Placeholder 2"/>
          <p:cNvSpPr>
            <a:spLocks noGrp="1"/>
          </p:cNvSpPr>
          <p:nvPr>
            <p:ph type="body" sz="quarter" idx="10"/>
          </p:nvPr>
        </p:nvSpPr>
        <p:spPr/>
        <p:txBody>
          <a:bodyPr anchor="t"/>
          <a:lstStyle/>
          <a:p>
            <a:r>
              <a:rPr lang="en-US" dirty="0">
                <a:latin typeface="Arial" charset="0"/>
              </a:rPr>
              <a:t>get: requests data from a specified source</a:t>
            </a:r>
          </a:p>
          <a:p>
            <a:r>
              <a:rPr lang="en-US" dirty="0">
                <a:latin typeface="Arial" charset="0"/>
              </a:rPr>
              <a:t>post: submits data to be processed to a specified source</a:t>
            </a:r>
          </a:p>
          <a:p>
            <a:r>
              <a:rPr lang="en-US" dirty="0">
                <a:latin typeface="Arial" charset="0"/>
                <a:hlinkClick r:id="rId3"/>
              </a:rPr>
              <a:t>https://www.youtube.com/watch?v=576WwU7xlWU</a:t>
            </a:r>
            <a:endParaRPr lang="en-US" dirty="0">
              <a:latin typeface="Arial" charset="0"/>
            </a:endParaRPr>
          </a:p>
          <a:p>
            <a:endParaRPr lang="en-US" dirty="0">
              <a:latin typeface="Arial" charset="0"/>
            </a:endParaRPr>
          </a:p>
          <a:p>
            <a:r>
              <a:rPr lang="en-US" dirty="0">
                <a:latin typeface="Arial" charset="0"/>
                <a:hlinkClick r:id="rId4"/>
              </a:rPr>
              <a:t>https://www.youtube.com/watch?v=9o_4lsOkQ3g</a:t>
            </a:r>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5213566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r>
              <a:rPr lang="en-US" dirty="0"/>
              <a:t>.</a:t>
            </a:r>
            <a:r>
              <a:rPr lang="en-US" dirty="0" err="1"/>
              <a:t>formStyle</a:t>
            </a:r>
            <a:r>
              <a:rPr lang="en-US" dirty="0"/>
              <a:t> </a:t>
            </a:r>
            <a:r>
              <a:rPr lang="en-US" dirty="0" err="1"/>
              <a:t>br</a:t>
            </a:r>
            <a:r>
              <a:rPr lang="en-US" dirty="0"/>
              <a:t> {</a:t>
            </a:r>
            <a:r>
              <a:rPr lang="en-US" dirty="0" err="1"/>
              <a:t>clear:both</a:t>
            </a:r>
            <a:r>
              <a:rPr lang="en-US" dirty="0"/>
              <a:t>;}</a:t>
            </a:r>
          </a:p>
          <a:p>
            <a:pPr lvl="2"/>
            <a:r>
              <a:rPr lang="en-US" dirty="0"/>
              <a:t>When building the page, but a </a:t>
            </a:r>
            <a:r>
              <a:rPr lang="en-US" sz="1600" dirty="0"/>
              <a:t>&lt;</a:t>
            </a:r>
            <a:r>
              <a:rPr lang="en-US" sz="1600" dirty="0" err="1"/>
              <a:t>br</a:t>
            </a:r>
            <a:r>
              <a:rPr lang="en-US" sz="1600" dirty="0"/>
              <a:t>&gt;</a:t>
            </a:r>
            <a:r>
              <a:rPr lang="en-US" dirty="0"/>
              <a:t> after each input</a:t>
            </a:r>
            <a:endParaRPr lang="en-US" sz="1600" dirty="0"/>
          </a:p>
          <a:p>
            <a:r>
              <a:rPr lang="en-US" dirty="0"/>
              <a:t>This styles the break to clear the previous input’s float style</a:t>
            </a:r>
            <a:r>
              <a:rPr lang="en-US" dirty="0" smtClean="0"/>
              <a:t>.</a:t>
            </a:r>
          </a:p>
          <a:p>
            <a:r>
              <a:rPr lang="en-US" dirty="0"/>
              <a:t>.</a:t>
            </a:r>
            <a:r>
              <a:rPr lang="en-US" dirty="0" err="1"/>
              <a:t>formStyle</a:t>
            </a:r>
            <a:r>
              <a:rPr lang="en-US" dirty="0"/>
              <a:t> .</a:t>
            </a:r>
            <a:r>
              <a:rPr lang="en-US" dirty="0" err="1"/>
              <a:t>flowLabel</a:t>
            </a:r>
            <a:r>
              <a:rPr lang="en-US" dirty="0"/>
              <a:t>{</a:t>
            </a:r>
          </a:p>
          <a:p>
            <a:pPr lvl="2"/>
            <a:r>
              <a:rPr lang="en-US" dirty="0"/>
              <a:t>	</a:t>
            </a:r>
            <a:r>
              <a:rPr lang="en-US" dirty="0" err="1"/>
              <a:t>float:none</a:t>
            </a:r>
            <a:r>
              <a:rPr lang="en-US" dirty="0"/>
              <a:t>;</a:t>
            </a:r>
          </a:p>
          <a:p>
            <a:pPr lvl="2"/>
            <a:r>
              <a:rPr lang="en-US" dirty="0"/>
              <a:t>	width:0px;</a:t>
            </a:r>
          </a:p>
          <a:p>
            <a:pPr lvl="2"/>
            <a:r>
              <a:rPr lang="en-US" dirty="0"/>
              <a:t>	</a:t>
            </a:r>
            <a:r>
              <a:rPr lang="en-US" dirty="0" err="1"/>
              <a:t>text-align:left</a:t>
            </a:r>
            <a:r>
              <a:rPr lang="en-US" dirty="0"/>
              <a:t>; </a:t>
            </a:r>
          </a:p>
          <a:p>
            <a:endParaRPr lang="en-US" sz="2000" dirty="0"/>
          </a:p>
        </p:txBody>
      </p:sp>
    </p:spTree>
    <p:extLst>
      <p:ext uri="{BB962C8B-B14F-4D97-AF65-F5344CB8AC3E}">
        <p14:creationId xmlns:p14="http://schemas.microsoft.com/office/powerpoint/2010/main" val="2783572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pPr lvl="1"/>
            <a:r>
              <a:rPr lang="en-US" dirty="0"/>
              <a:t>Radio buttons and check boxes often have labels that follow them instead of precede them like the other inputs.</a:t>
            </a:r>
            <a:endParaRPr lang="en-US" sz="1800" dirty="0"/>
          </a:p>
          <a:p>
            <a:r>
              <a:rPr lang="en-US" dirty="0"/>
              <a:t>Change these labels’ style so they don’t behave like the labels on the left side of the form that describe the other inputs.</a:t>
            </a:r>
            <a:endParaRPr lang="en-US" sz="2000" dirty="0"/>
          </a:p>
          <a:p>
            <a:r>
              <a:rPr lang="en-US" dirty="0"/>
              <a:t>Be sure to include </a:t>
            </a:r>
            <a:r>
              <a:rPr lang="en-US" sz="2000" dirty="0"/>
              <a:t>class="</a:t>
            </a:r>
            <a:r>
              <a:rPr lang="en-US" sz="2000" dirty="0" err="1"/>
              <a:t>flowLabel</a:t>
            </a:r>
            <a:r>
              <a:rPr lang="en-US" sz="2000" dirty="0"/>
              <a:t>"</a:t>
            </a:r>
            <a:r>
              <a:rPr lang="en-US" dirty="0"/>
              <a:t> in the radio button’s label tag</a:t>
            </a:r>
            <a:br>
              <a:rPr lang="en-US" dirty="0"/>
            </a:br>
            <a:endParaRPr lang="en-US" dirty="0"/>
          </a:p>
        </p:txBody>
      </p:sp>
    </p:spTree>
    <p:extLst>
      <p:ext uri="{BB962C8B-B14F-4D97-AF65-F5344CB8AC3E}">
        <p14:creationId xmlns:p14="http://schemas.microsoft.com/office/powerpoint/2010/main" val="32428195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r>
              <a:rPr lang="en-US" dirty="0"/>
              <a:t>/* for error icons */</a:t>
            </a:r>
          </a:p>
          <a:p>
            <a:r>
              <a:rPr lang="en-US" dirty="0"/>
              <a:t>.</a:t>
            </a:r>
            <a:r>
              <a:rPr lang="en-US" dirty="0" err="1"/>
              <a:t>formStyle</a:t>
            </a:r>
            <a:r>
              <a:rPr lang="en-US" dirty="0"/>
              <a:t>  </a:t>
            </a:r>
            <a:r>
              <a:rPr lang="en-US" dirty="0" err="1"/>
              <a:t>img</a:t>
            </a:r>
            <a:r>
              <a:rPr lang="en-US" dirty="0"/>
              <a:t> {</a:t>
            </a:r>
          </a:p>
          <a:p>
            <a:r>
              <a:rPr lang="en-US" dirty="0"/>
              <a:t>			margin-left: 5px; </a:t>
            </a:r>
          </a:p>
          <a:p>
            <a:pPr lvl="1"/>
            <a:r>
              <a:rPr lang="en-US" dirty="0"/>
              <a:t>	</a:t>
            </a:r>
            <a:r>
              <a:rPr lang="en-US" dirty="0" err="1"/>
              <a:t>vertical-align:top</a:t>
            </a:r>
            <a:r>
              <a:rPr lang="en-US" dirty="0"/>
              <a:t>;</a:t>
            </a:r>
          </a:p>
          <a:p>
            <a:r>
              <a:rPr lang="en-US" dirty="0"/>
              <a:t>		}</a:t>
            </a:r>
          </a:p>
          <a:p>
            <a:pPr lvl="3"/>
            <a:r>
              <a:rPr lang="en-US" dirty="0"/>
              <a:t>Later we will be adding error icon images to our form.</a:t>
            </a:r>
            <a:endParaRPr lang="en-US" sz="1400" dirty="0"/>
          </a:p>
          <a:p>
            <a:r>
              <a:rPr lang="en-US" dirty="0"/>
              <a:t>Move the away from the input by 5 pixels</a:t>
            </a:r>
            <a:endParaRPr lang="en-US" sz="2000" dirty="0"/>
          </a:p>
          <a:p>
            <a:r>
              <a:rPr lang="en-US" dirty="0"/>
              <a:t>Align the image to the top of the input.</a:t>
            </a:r>
            <a:br>
              <a:rPr lang="en-US" dirty="0"/>
            </a:br>
            <a:endParaRPr lang="en-US" dirty="0"/>
          </a:p>
        </p:txBody>
      </p:sp>
    </p:spTree>
    <p:extLst>
      <p:ext uri="{BB962C8B-B14F-4D97-AF65-F5344CB8AC3E}">
        <p14:creationId xmlns:p14="http://schemas.microsoft.com/office/powerpoint/2010/main" val="5362939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input types</a:t>
            </a:r>
            <a:endParaRPr lang="en-US" dirty="0"/>
          </a:p>
        </p:txBody>
      </p:sp>
      <p:sp>
        <p:nvSpPr>
          <p:cNvPr id="3" name="Text Placeholder 2"/>
          <p:cNvSpPr>
            <a:spLocks noGrp="1"/>
          </p:cNvSpPr>
          <p:nvPr>
            <p:ph type="body" sz="quarter" idx="10"/>
          </p:nvPr>
        </p:nvSpPr>
        <p:spPr/>
        <p:txBody>
          <a:bodyPr/>
          <a:lstStyle/>
          <a:p>
            <a:r>
              <a:rPr lang="en-US" sz="2000" dirty="0"/>
              <a:t>number </a:t>
            </a:r>
            <a:endParaRPr lang="en-US" dirty="0"/>
          </a:p>
          <a:p>
            <a:pPr lvl="1"/>
            <a:r>
              <a:rPr lang="en-US" sz="1800" dirty="0"/>
              <a:t>Forces entry of a number</a:t>
            </a:r>
          </a:p>
          <a:p>
            <a:r>
              <a:rPr lang="en-US" sz="2000" dirty="0"/>
              <a:t>Range (</a:t>
            </a:r>
            <a:r>
              <a:rPr lang="en-US" sz="1400" dirty="0"/>
              <a:t>min, max</a:t>
            </a:r>
            <a:r>
              <a:rPr lang="en-US" sz="1400" i="1" dirty="0"/>
              <a:t>)</a:t>
            </a:r>
            <a:r>
              <a:rPr lang="en-US" sz="2000" dirty="0"/>
              <a:t> optional</a:t>
            </a:r>
          </a:p>
          <a:p>
            <a:r>
              <a:rPr lang="en-US" sz="1400" dirty="0"/>
              <a:t>Step</a:t>
            </a:r>
            <a:r>
              <a:rPr lang="en-US" sz="2000" dirty="0"/>
              <a:t> optional</a:t>
            </a:r>
          </a:p>
          <a:p>
            <a:pPr lvl="2"/>
            <a:r>
              <a:rPr lang="en-US" sz="1600" dirty="0"/>
              <a:t>Include decimal in step (0.1) to allow decimals in box. Leave off to force integers. Big Note:  for some browsers, the leading 0 is required.</a:t>
            </a:r>
          </a:p>
          <a:p>
            <a:r>
              <a:rPr lang="en-US" sz="2000" dirty="0"/>
              <a:t>To allow integers or decimals to be entered, designate “any” as the step.</a:t>
            </a:r>
          </a:p>
          <a:p>
            <a:pPr lvl="1"/>
            <a:endParaRPr lang="en-US" sz="1800" dirty="0"/>
          </a:p>
          <a:p>
            <a:pPr lvl="1"/>
            <a:r>
              <a:rPr lang="en-US" sz="1800" dirty="0"/>
              <a:t>IE10 </a:t>
            </a:r>
          </a:p>
          <a:p>
            <a:pPr lvl="2"/>
            <a:r>
              <a:rPr lang="en-US" sz="1600" dirty="0"/>
              <a:t>On submit, if number is out of range, get error message</a:t>
            </a:r>
          </a:p>
          <a:p>
            <a:pPr lvl="1"/>
            <a:r>
              <a:rPr lang="en-US" sz="1800" dirty="0"/>
              <a:t>FF35 </a:t>
            </a:r>
          </a:p>
          <a:p>
            <a:pPr lvl="2"/>
            <a:r>
              <a:rPr lang="en-US" sz="1600" dirty="0"/>
              <a:t>Trailing zeroes after decimal always removed </a:t>
            </a:r>
            <a:r>
              <a:rPr lang="en-US" sz="1600" dirty="0">
                <a:sym typeface="Wingdings"/>
              </a:rPr>
              <a:t></a:t>
            </a:r>
          </a:p>
          <a:p>
            <a:r>
              <a:rPr lang="en-US" sz="2000" dirty="0"/>
              <a:t>Doesn’t like $ or comma</a:t>
            </a:r>
          </a:p>
          <a:p>
            <a:endParaRPr lang="en-US" dirty="0"/>
          </a:p>
        </p:txBody>
      </p:sp>
    </p:spTree>
    <p:extLst>
      <p:ext uri="{BB962C8B-B14F-4D97-AF65-F5344CB8AC3E}">
        <p14:creationId xmlns:p14="http://schemas.microsoft.com/office/powerpoint/2010/main" val="2062621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pPr lvl="1"/>
            <a:r>
              <a:rPr lang="en-US" sz="1600" dirty="0"/>
              <a:t>Chrome </a:t>
            </a:r>
          </a:p>
          <a:p>
            <a:pPr lvl="2"/>
            <a:r>
              <a:rPr lang="en-US" sz="1400" dirty="0"/>
              <a:t>Can type letters, but Chrome designates errors on submit</a:t>
            </a:r>
          </a:p>
          <a:p>
            <a:r>
              <a:rPr lang="en-US" sz="1800" dirty="0"/>
              <a:t>On submit, displays popup message designating whether to low or too high (including min or max). Pop up also includes title if designated.</a:t>
            </a:r>
          </a:p>
          <a:p>
            <a:r>
              <a:rPr lang="en-US" sz="1800" dirty="0"/>
              <a:t>Removes formatting ($, comma) on blur </a:t>
            </a:r>
            <a:r>
              <a:rPr lang="en-US" sz="1800" dirty="0">
                <a:sym typeface="Wingdings"/>
              </a:rPr>
              <a:t> </a:t>
            </a:r>
          </a:p>
          <a:p>
            <a:pPr lvl="1"/>
            <a:r>
              <a:rPr lang="en-US" sz="1600" dirty="0"/>
              <a:t>Opera </a:t>
            </a:r>
          </a:p>
          <a:p>
            <a:pPr lvl="2"/>
            <a:r>
              <a:rPr lang="en-US" sz="1400" dirty="0"/>
              <a:t>On submit, displays popup message designating whether to low or too high (including min or max). </a:t>
            </a:r>
          </a:p>
          <a:p>
            <a:r>
              <a:rPr lang="en-US" sz="1800" dirty="0"/>
              <a:t>Opera accepts $ and comma but posts nothing when they’re included (have to remove in JavaScript?)</a:t>
            </a:r>
          </a:p>
          <a:p>
            <a:pPr lvl="1"/>
            <a:r>
              <a:rPr lang="en-US" sz="1600" dirty="0"/>
              <a:t>Safari 5.1.7 (in Windows)  </a:t>
            </a:r>
          </a:p>
          <a:p>
            <a:pPr lvl="2"/>
            <a:r>
              <a:rPr lang="en-US" sz="1400" dirty="0"/>
              <a:t>Arrows work, limited to min/max</a:t>
            </a:r>
          </a:p>
          <a:p>
            <a:r>
              <a:rPr lang="en-US" sz="1800" dirty="0"/>
              <a:t>Manually typed values are not validated for range limits</a:t>
            </a:r>
          </a:p>
          <a:p>
            <a:r>
              <a:rPr lang="en-US" sz="1800" dirty="0"/>
              <a:t>Removes manually typed value if includes $, restores most recent acceptable value</a:t>
            </a:r>
          </a:p>
          <a:p>
            <a:r>
              <a:rPr lang="en-US" sz="1800" dirty="0"/>
              <a:t>Removes digits after commas</a:t>
            </a:r>
          </a:p>
          <a:p>
            <a:endParaRPr lang="en-US" dirty="0"/>
          </a:p>
        </p:txBody>
      </p:sp>
    </p:spTree>
    <p:extLst>
      <p:ext uri="{BB962C8B-B14F-4D97-AF65-F5344CB8AC3E}">
        <p14:creationId xmlns:p14="http://schemas.microsoft.com/office/powerpoint/2010/main" val="33088184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r>
              <a:rPr lang="en-US" sz="1600" dirty="0"/>
              <a:t>range </a:t>
            </a:r>
            <a:endParaRPr lang="en-US" sz="2400" dirty="0"/>
          </a:p>
          <a:p>
            <a:pPr lvl="1"/>
            <a:r>
              <a:rPr lang="en-US" sz="1400" dirty="0"/>
              <a:t>Forces entry of a number in a range (</a:t>
            </a:r>
            <a:r>
              <a:rPr lang="en-US" sz="1050" dirty="0"/>
              <a:t>min</a:t>
            </a:r>
            <a:r>
              <a:rPr lang="en-US" sz="1400" dirty="0"/>
              <a:t>, </a:t>
            </a:r>
            <a:r>
              <a:rPr lang="en-US" sz="1050" dirty="0"/>
              <a:t>max</a:t>
            </a:r>
            <a:r>
              <a:rPr lang="en-US" sz="1400" dirty="0"/>
              <a:t>) with an optional </a:t>
            </a:r>
            <a:r>
              <a:rPr lang="en-US" sz="1050" dirty="0"/>
              <a:t>step</a:t>
            </a:r>
            <a:r>
              <a:rPr lang="en-US" sz="1400" dirty="0"/>
              <a:t> value</a:t>
            </a:r>
            <a:br>
              <a:rPr lang="en-US" sz="1400" dirty="0"/>
            </a:br>
            <a:endParaRPr lang="en-US" sz="1400" dirty="0"/>
          </a:p>
          <a:p>
            <a:r>
              <a:rPr lang="en-US" sz="1600" dirty="0"/>
              <a:t>IE10 </a:t>
            </a:r>
          </a:p>
          <a:p>
            <a:pPr lvl="2"/>
            <a:r>
              <a:rPr lang="en-US" sz="1200" dirty="0"/>
              <a:t>Slider does display whole numbers</a:t>
            </a:r>
          </a:p>
          <a:p>
            <a:r>
              <a:rPr lang="en-US" sz="1600" dirty="0"/>
              <a:t>If decimals used, only whole number appears above slider</a:t>
            </a:r>
          </a:p>
          <a:p>
            <a:pPr lvl="1"/>
            <a:r>
              <a:rPr lang="en-US" sz="1400" dirty="0"/>
              <a:t>FF24 </a:t>
            </a:r>
          </a:p>
          <a:p>
            <a:pPr lvl="2"/>
            <a:r>
              <a:rPr lang="en-US" sz="1200" dirty="0"/>
              <a:t>Slider doesn’t display value currently selected</a:t>
            </a:r>
          </a:p>
          <a:p>
            <a:r>
              <a:rPr lang="en-US" sz="1600" dirty="0"/>
              <a:t>See my New HTML 5 Input Types sample page for a solution to this (mirrored text box)</a:t>
            </a:r>
          </a:p>
          <a:p>
            <a:pPr lvl="1"/>
            <a:r>
              <a:rPr lang="en-US" sz="1400" dirty="0"/>
              <a:t>Chrome </a:t>
            </a:r>
          </a:p>
          <a:p>
            <a:pPr lvl="2"/>
            <a:r>
              <a:rPr lang="en-US" sz="1200" dirty="0"/>
              <a:t>Slider doesn’t display value currently selected</a:t>
            </a:r>
          </a:p>
          <a:p>
            <a:r>
              <a:rPr lang="en-US" sz="1600" dirty="0"/>
              <a:t>See my New HTML 5 Input Types sample page for a solution to this (mirrored text box)</a:t>
            </a:r>
          </a:p>
          <a:p>
            <a:pPr lvl="1"/>
            <a:r>
              <a:rPr lang="en-US" sz="1400" dirty="0"/>
              <a:t>Opera </a:t>
            </a:r>
          </a:p>
          <a:p>
            <a:pPr lvl="2"/>
            <a:r>
              <a:rPr lang="en-US" sz="1200" dirty="0"/>
              <a:t>Slider doesn’t display value currently selected</a:t>
            </a:r>
          </a:p>
          <a:p>
            <a:endParaRPr lang="en-US" dirty="0"/>
          </a:p>
        </p:txBody>
      </p:sp>
    </p:spTree>
    <p:extLst>
      <p:ext uri="{BB962C8B-B14F-4D97-AF65-F5344CB8AC3E}">
        <p14:creationId xmlns:p14="http://schemas.microsoft.com/office/powerpoint/2010/main" val="38199207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r>
              <a:rPr lang="en-US" sz="1800" dirty="0"/>
              <a:t>date</a:t>
            </a:r>
            <a:endParaRPr lang="en-US" sz="2800" dirty="0"/>
          </a:p>
          <a:p>
            <a:pPr lvl="1"/>
            <a:r>
              <a:rPr lang="en-US" sz="1600" dirty="0"/>
              <a:t>Attributes for min/max </a:t>
            </a:r>
          </a:p>
          <a:p>
            <a:pPr lvl="1"/>
            <a:r>
              <a:rPr lang="en-US" sz="1800" dirty="0" smtClean="0"/>
              <a:t>IE10</a:t>
            </a:r>
            <a:endParaRPr lang="en-US" sz="1800" dirty="0"/>
          </a:p>
          <a:p>
            <a:pPr lvl="2"/>
            <a:r>
              <a:rPr lang="en-US" sz="1400" dirty="0"/>
              <a:t>Not yet implemented</a:t>
            </a:r>
          </a:p>
          <a:p>
            <a:pPr lvl="1"/>
            <a:r>
              <a:rPr lang="en-US" sz="1600" dirty="0"/>
              <a:t>FF24</a:t>
            </a:r>
          </a:p>
          <a:p>
            <a:pPr lvl="2"/>
            <a:r>
              <a:rPr lang="en-US" sz="1400" dirty="0"/>
              <a:t>Not yet implemented</a:t>
            </a:r>
          </a:p>
          <a:p>
            <a:pPr lvl="1"/>
            <a:r>
              <a:rPr lang="en-US" sz="1600" dirty="0"/>
              <a:t>Chrome</a:t>
            </a:r>
          </a:p>
          <a:p>
            <a:pPr lvl="2"/>
            <a:r>
              <a:rPr lang="en-US" sz="1400" dirty="0"/>
              <a:t>Pretty easy to use</a:t>
            </a:r>
          </a:p>
          <a:p>
            <a:r>
              <a:rPr lang="en-US" sz="1800" dirty="0" smtClean="0"/>
              <a:t>Allows </a:t>
            </a:r>
            <a:r>
              <a:rPr lang="en-US" sz="1800" dirty="0"/>
              <a:t>manual date typing</a:t>
            </a:r>
          </a:p>
          <a:p>
            <a:r>
              <a:rPr lang="en-US" sz="1800" dirty="0"/>
              <a:t>Arrows can control month or day or year, whichever is selected</a:t>
            </a:r>
          </a:p>
          <a:p>
            <a:r>
              <a:rPr lang="en-US" sz="1800" dirty="0"/>
              <a:t>If date is out range, error displays on submit</a:t>
            </a:r>
          </a:p>
          <a:p>
            <a:pPr lvl="1"/>
            <a:r>
              <a:rPr lang="en-US" sz="1600" dirty="0"/>
              <a:t>Opera </a:t>
            </a:r>
          </a:p>
          <a:p>
            <a:pPr lvl="2"/>
            <a:r>
              <a:rPr lang="en-US" sz="1400" dirty="0"/>
              <a:t>See image to right</a:t>
            </a:r>
          </a:p>
          <a:p>
            <a:r>
              <a:rPr lang="en-US" sz="1800" dirty="0"/>
              <a:t>Date must be selected from calendar</a:t>
            </a:r>
            <a:br>
              <a:rPr lang="en-US" sz="1800" dirty="0"/>
            </a:br>
            <a:r>
              <a:rPr lang="en-US" sz="1800" dirty="0"/>
              <a:t>No manual date entry</a:t>
            </a:r>
            <a:br>
              <a:rPr lang="en-US" sz="1800" dirty="0"/>
            </a:br>
            <a:r>
              <a:rPr lang="en-US" sz="1800" dirty="0"/>
              <a:t>Difficult to move backwards or forwards </a:t>
            </a:r>
            <a:br>
              <a:rPr lang="en-US" sz="1800" dirty="0"/>
            </a:br>
            <a:r>
              <a:rPr lang="en-US" sz="1800" dirty="0"/>
              <a:t>many years</a:t>
            </a:r>
          </a:p>
          <a:p>
            <a:endParaRPr lang="en-US" dirty="0"/>
          </a:p>
        </p:txBody>
      </p:sp>
      <p:pic>
        <p:nvPicPr>
          <p:cNvPr id="4" name="Picture 3"/>
          <p:cNvPicPr>
            <a:picLocks noChangeAspect="1"/>
          </p:cNvPicPr>
          <p:nvPr/>
        </p:nvPicPr>
        <p:blipFill>
          <a:blip r:embed="rId2"/>
          <a:stretch>
            <a:fillRect/>
          </a:stretch>
        </p:blipFill>
        <p:spPr>
          <a:xfrm>
            <a:off x="6324600" y="2514600"/>
            <a:ext cx="2095500" cy="1689100"/>
          </a:xfrm>
          <a:prstGeom prst="rect">
            <a:avLst/>
          </a:prstGeom>
        </p:spPr>
      </p:pic>
      <p:pic>
        <p:nvPicPr>
          <p:cNvPr id="5" name="Picture 4"/>
          <p:cNvPicPr>
            <a:picLocks noChangeAspect="1"/>
          </p:cNvPicPr>
          <p:nvPr/>
        </p:nvPicPr>
        <p:blipFill>
          <a:blip r:embed="rId3"/>
          <a:stretch>
            <a:fillRect/>
          </a:stretch>
        </p:blipFill>
        <p:spPr>
          <a:xfrm>
            <a:off x="6324600" y="4909262"/>
            <a:ext cx="2336800" cy="1917700"/>
          </a:xfrm>
          <a:prstGeom prst="rect">
            <a:avLst/>
          </a:prstGeom>
        </p:spPr>
      </p:pic>
    </p:spTree>
    <p:extLst>
      <p:ext uri="{BB962C8B-B14F-4D97-AF65-F5344CB8AC3E}">
        <p14:creationId xmlns:p14="http://schemas.microsoft.com/office/powerpoint/2010/main" val="10238305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r>
              <a:rPr lang="en-US" sz="2000" dirty="0"/>
              <a:t>month</a:t>
            </a:r>
          </a:p>
          <a:p>
            <a:pPr lvl="1"/>
            <a:r>
              <a:rPr lang="en-US" sz="1800" dirty="0"/>
              <a:t>For mobile device keyboard designation only(?)</a:t>
            </a:r>
            <a:br>
              <a:rPr lang="en-US" sz="1800" dirty="0"/>
            </a:br>
            <a:endParaRPr lang="en-US" sz="1800" dirty="0"/>
          </a:p>
          <a:p>
            <a:endParaRPr lang="en-US" sz="2000" dirty="0"/>
          </a:p>
          <a:p>
            <a:endParaRPr lang="en-US" sz="2000" dirty="0"/>
          </a:p>
          <a:p>
            <a:r>
              <a:rPr lang="en-US" sz="2000" dirty="0"/>
              <a:t>IE10</a:t>
            </a:r>
          </a:p>
          <a:p>
            <a:r>
              <a:rPr lang="en-US" sz="2000" dirty="0"/>
              <a:t>FF24</a:t>
            </a:r>
          </a:p>
          <a:p>
            <a:r>
              <a:rPr lang="en-US" sz="2000" dirty="0"/>
              <a:t>Chrome (see 1</a:t>
            </a:r>
            <a:r>
              <a:rPr lang="en-US" sz="2000" baseline="30000" dirty="0"/>
              <a:t>st</a:t>
            </a:r>
            <a:r>
              <a:rPr lang="en-US" sz="2000" dirty="0"/>
              <a:t> image to right)</a:t>
            </a:r>
          </a:p>
          <a:p>
            <a:pPr lvl="2"/>
            <a:r>
              <a:rPr lang="en-US" sz="1600" dirty="0"/>
              <a:t>Drop down looks like date picker, but only month and year are retained (</a:t>
            </a:r>
            <a:r>
              <a:rPr lang="en-US" sz="1600" dirty="0" err="1"/>
              <a:t>yyyy</a:t>
            </a:r>
            <a:r>
              <a:rPr lang="en-US" sz="1600" dirty="0"/>
              <a:t>-mm)</a:t>
            </a:r>
          </a:p>
          <a:p>
            <a:pPr lvl="1"/>
            <a:r>
              <a:rPr lang="en-US" sz="1800" dirty="0"/>
              <a:t>Opera (see 2</a:t>
            </a:r>
            <a:r>
              <a:rPr lang="en-US" sz="1800" baseline="30000" dirty="0"/>
              <a:t>nd</a:t>
            </a:r>
            <a:r>
              <a:rPr lang="en-US" sz="1800" dirty="0"/>
              <a:t> image to right</a:t>
            </a:r>
          </a:p>
          <a:p>
            <a:pPr lvl="2"/>
            <a:r>
              <a:rPr lang="en-US" sz="1600" dirty="0"/>
              <a:t>Drop down looks like date picker, but only month and year are retained (</a:t>
            </a:r>
            <a:r>
              <a:rPr lang="en-US" sz="1600" dirty="0" err="1"/>
              <a:t>yyyy</a:t>
            </a:r>
            <a:r>
              <a:rPr lang="en-US" sz="1600" dirty="0"/>
              <a:t>-mm)</a:t>
            </a:r>
          </a:p>
          <a:p>
            <a:endParaRPr lang="en-US" dirty="0"/>
          </a:p>
        </p:txBody>
      </p:sp>
      <p:pic>
        <p:nvPicPr>
          <p:cNvPr id="4" name="Picture 3"/>
          <p:cNvPicPr>
            <a:picLocks noChangeAspect="1"/>
          </p:cNvPicPr>
          <p:nvPr/>
        </p:nvPicPr>
        <p:blipFill>
          <a:blip r:embed="rId2"/>
          <a:stretch>
            <a:fillRect/>
          </a:stretch>
        </p:blipFill>
        <p:spPr>
          <a:xfrm>
            <a:off x="6096000" y="3048000"/>
            <a:ext cx="2286000" cy="1778000"/>
          </a:xfrm>
          <a:prstGeom prst="rect">
            <a:avLst/>
          </a:prstGeom>
        </p:spPr>
      </p:pic>
    </p:spTree>
    <p:extLst>
      <p:ext uri="{BB962C8B-B14F-4D97-AF65-F5344CB8AC3E}">
        <p14:creationId xmlns:p14="http://schemas.microsoft.com/office/powerpoint/2010/main" val="3196483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r>
              <a:rPr lang="en-US" sz="2000" dirty="0"/>
              <a:t>time</a:t>
            </a:r>
          </a:p>
          <a:p>
            <a:pPr lvl="1"/>
            <a:r>
              <a:rPr lang="en-US" sz="1800" dirty="0"/>
              <a:t>Appears as a textbox in all browsers except where indicated</a:t>
            </a:r>
            <a:br>
              <a:rPr lang="en-US" sz="1800" dirty="0"/>
            </a:br>
            <a:endParaRPr lang="en-US" sz="1800" dirty="0"/>
          </a:p>
          <a:p>
            <a:r>
              <a:rPr lang="en-US" sz="2000" dirty="0"/>
              <a:t>IE10 </a:t>
            </a:r>
          </a:p>
          <a:p>
            <a:r>
              <a:rPr lang="en-US" sz="2000" dirty="0"/>
              <a:t>FF24 </a:t>
            </a:r>
          </a:p>
          <a:p>
            <a:r>
              <a:rPr lang="en-US" sz="2000" dirty="0"/>
              <a:t>Chrome </a:t>
            </a:r>
          </a:p>
          <a:p>
            <a:pPr lvl="2"/>
            <a:r>
              <a:rPr lang="en-US" sz="1600" dirty="0"/>
              <a:t>Can type manually (easy)</a:t>
            </a:r>
          </a:p>
          <a:p>
            <a:r>
              <a:rPr lang="en-US" sz="2000" dirty="0"/>
              <a:t>Arrows change minutes when minutes are selected; hours when hours are selected, AM/PM when they’re selected</a:t>
            </a:r>
          </a:p>
          <a:p>
            <a:pPr lvl="1"/>
            <a:r>
              <a:rPr lang="en-US" sz="1800" dirty="0"/>
              <a:t>Opera </a:t>
            </a:r>
          </a:p>
          <a:p>
            <a:pPr lvl="2"/>
            <a:r>
              <a:rPr lang="en-US" sz="1600" dirty="0"/>
              <a:t>Can type manually (a little cumbersome)</a:t>
            </a:r>
          </a:p>
          <a:p>
            <a:r>
              <a:rPr lang="en-US" sz="2000" dirty="0"/>
              <a:t>Arrows change minutes when minutes are selected; hours when hours are selected</a:t>
            </a:r>
          </a:p>
          <a:p>
            <a:endParaRPr lang="en-US" dirty="0"/>
          </a:p>
        </p:txBody>
      </p:sp>
    </p:spTree>
    <p:extLst>
      <p:ext uri="{BB962C8B-B14F-4D97-AF65-F5344CB8AC3E}">
        <p14:creationId xmlns:p14="http://schemas.microsoft.com/office/powerpoint/2010/main" val="40000085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r>
              <a:rPr lang="en-US" sz="1800" dirty="0" err="1"/>
              <a:t>url</a:t>
            </a:r>
            <a:r>
              <a:rPr lang="en-US" sz="1800" dirty="0"/>
              <a:t> </a:t>
            </a:r>
            <a:endParaRPr lang="en-US" sz="2800" dirty="0"/>
          </a:p>
          <a:p>
            <a:pPr lvl="1"/>
            <a:r>
              <a:rPr lang="en-US" sz="1600" dirty="0"/>
              <a:t>Appears as a textbox in all browsers</a:t>
            </a:r>
          </a:p>
          <a:p>
            <a:r>
              <a:rPr lang="en-US" sz="1800" dirty="0"/>
              <a:t>Only accepts valid URLs</a:t>
            </a:r>
          </a:p>
          <a:p>
            <a:r>
              <a:rPr lang="en-US" sz="1800" dirty="0"/>
              <a:t>Compatible with data list</a:t>
            </a:r>
            <a:br>
              <a:rPr lang="en-US" sz="1800" dirty="0"/>
            </a:br>
            <a:r>
              <a:rPr lang="en-US" sz="1800" dirty="0" smtClean="0"/>
              <a:t>IE10 </a:t>
            </a:r>
            <a:endParaRPr lang="en-US" sz="1800" dirty="0"/>
          </a:p>
          <a:p>
            <a:pPr lvl="2"/>
            <a:r>
              <a:rPr lang="en-US" sz="1400" dirty="0"/>
              <a:t>On submit, displays popup message (designated in title attribute) if address is invalid</a:t>
            </a:r>
          </a:p>
          <a:p>
            <a:r>
              <a:rPr lang="en-US" sz="1800" dirty="0"/>
              <a:t>To be valid, URL must include http:// or https://</a:t>
            </a:r>
          </a:p>
          <a:p>
            <a:pPr lvl="1"/>
            <a:r>
              <a:rPr lang="en-US" sz="1600" dirty="0"/>
              <a:t>FF24 </a:t>
            </a:r>
          </a:p>
          <a:p>
            <a:pPr lvl="2"/>
            <a:r>
              <a:rPr lang="en-US" sz="1400" dirty="0"/>
              <a:t>Colored border displays around field if invalid (no submit required) </a:t>
            </a:r>
          </a:p>
          <a:p>
            <a:r>
              <a:rPr lang="en-US" sz="1800" dirty="0"/>
              <a:t>On submit, displays popup message (designated in title attribute) if address is invalid</a:t>
            </a:r>
          </a:p>
          <a:p>
            <a:r>
              <a:rPr lang="en-US" sz="1800" dirty="0"/>
              <a:t>To be valid, URL must include http:// or https://</a:t>
            </a:r>
          </a:p>
          <a:p>
            <a:pPr lvl="1"/>
            <a:r>
              <a:rPr lang="en-US" sz="1600" dirty="0"/>
              <a:t>Chrome</a:t>
            </a:r>
          </a:p>
          <a:p>
            <a:pPr lvl="2"/>
            <a:r>
              <a:rPr lang="en-US" sz="1400" dirty="0"/>
              <a:t>On submit, displays popup message (designated in title attribute) if address is invalid</a:t>
            </a:r>
          </a:p>
          <a:p>
            <a:r>
              <a:rPr lang="en-US" sz="1800" dirty="0"/>
              <a:t>To be valid, URL must include http:// or https://</a:t>
            </a:r>
          </a:p>
          <a:p>
            <a:pPr lvl="1"/>
            <a:r>
              <a:rPr lang="en-US" sz="1600" dirty="0"/>
              <a:t>Opera</a:t>
            </a:r>
          </a:p>
          <a:p>
            <a:pPr lvl="2"/>
            <a:r>
              <a:rPr lang="en-US" sz="1400" dirty="0"/>
              <a:t>Seems to accept anything, adding http:// to the beginning automatically</a:t>
            </a:r>
          </a:p>
          <a:p>
            <a:endParaRPr lang="en-US" dirty="0"/>
          </a:p>
        </p:txBody>
      </p:sp>
    </p:spTree>
    <p:extLst>
      <p:ext uri="{BB962C8B-B14F-4D97-AF65-F5344CB8AC3E}">
        <p14:creationId xmlns:p14="http://schemas.microsoft.com/office/powerpoint/2010/main" val="908456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98496" y="1041400"/>
            <a:ext cx="6907267" cy="5762625"/>
          </a:xfrm>
          <a:prstGeom prst="rect">
            <a:avLst/>
          </a:prstGeom>
        </p:spPr>
      </p:pic>
    </p:spTree>
    <p:extLst>
      <p:ext uri="{BB962C8B-B14F-4D97-AF65-F5344CB8AC3E}">
        <p14:creationId xmlns:p14="http://schemas.microsoft.com/office/powerpoint/2010/main" val="3913523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r>
              <a:rPr lang="en-US" sz="1800" dirty="0"/>
              <a:t>email </a:t>
            </a:r>
            <a:endParaRPr lang="en-US" sz="2800" dirty="0"/>
          </a:p>
          <a:p>
            <a:pPr lvl="1"/>
            <a:r>
              <a:rPr lang="en-US" sz="1600" dirty="0"/>
              <a:t>Appears as a textbox in all browsers</a:t>
            </a:r>
          </a:p>
          <a:p>
            <a:r>
              <a:rPr lang="en-US" sz="1800" dirty="0"/>
              <a:t>Only accepts valid Email addresses</a:t>
            </a:r>
          </a:p>
          <a:p>
            <a:r>
              <a:rPr lang="en-US" sz="1800" dirty="0"/>
              <a:t>Compatible with data list</a:t>
            </a:r>
            <a:br>
              <a:rPr lang="en-US" sz="1800" dirty="0"/>
            </a:br>
            <a:endParaRPr lang="en-US" sz="1800" dirty="0"/>
          </a:p>
          <a:p>
            <a:r>
              <a:rPr lang="en-US" sz="1800" dirty="0"/>
              <a:t>IE10</a:t>
            </a:r>
          </a:p>
          <a:p>
            <a:pPr lvl="2"/>
            <a:r>
              <a:rPr lang="en-US" sz="1400" dirty="0"/>
              <a:t>On submit, displays popup message (designated in title attribute) if address is invalid</a:t>
            </a:r>
          </a:p>
          <a:p>
            <a:pPr lvl="1"/>
            <a:r>
              <a:rPr lang="en-US" sz="1600" dirty="0"/>
              <a:t>FF24</a:t>
            </a:r>
          </a:p>
          <a:p>
            <a:pPr lvl="2"/>
            <a:r>
              <a:rPr lang="en-US" sz="1400" dirty="0"/>
              <a:t>Colored border displays around field if invalid (no submit required)</a:t>
            </a:r>
          </a:p>
          <a:p>
            <a:r>
              <a:rPr lang="en-US" sz="1800" dirty="0"/>
              <a:t>On submit, displays popup message (designated in title attribute) if address is invalid</a:t>
            </a:r>
          </a:p>
          <a:p>
            <a:pPr lvl="1"/>
            <a:r>
              <a:rPr lang="en-US" sz="1600" dirty="0"/>
              <a:t>Chrome</a:t>
            </a:r>
          </a:p>
          <a:p>
            <a:pPr lvl="2"/>
            <a:r>
              <a:rPr lang="en-US" sz="1400" dirty="0"/>
              <a:t>On submit, displays popup message (designated in title attribute) if address is invalid</a:t>
            </a:r>
          </a:p>
          <a:p>
            <a:endParaRPr lang="en-US" dirty="0"/>
          </a:p>
        </p:txBody>
      </p:sp>
    </p:spTree>
    <p:extLst>
      <p:ext uri="{BB962C8B-B14F-4D97-AF65-F5344CB8AC3E}">
        <p14:creationId xmlns:p14="http://schemas.microsoft.com/office/powerpoint/2010/main" val="24055017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18774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tag </a:t>
            </a:r>
            <a:endParaRPr lang="en-US" dirty="0"/>
          </a:p>
        </p:txBody>
      </p:sp>
      <p:sp>
        <p:nvSpPr>
          <p:cNvPr id="3" name="Text Placeholder 2"/>
          <p:cNvSpPr>
            <a:spLocks noGrp="1"/>
          </p:cNvSpPr>
          <p:nvPr>
            <p:ph type="body" sz="quarter" idx="10"/>
          </p:nvPr>
        </p:nvSpPr>
        <p:spPr>
          <a:xfrm>
            <a:off x="228600" y="2209800"/>
            <a:ext cx="7900988" cy="3353917"/>
          </a:xfrm>
        </p:spPr>
        <p:txBody>
          <a:bodyPr anchor="t"/>
          <a:lstStyle/>
          <a:p>
            <a:r>
              <a:rPr lang="en-US" sz="2800" dirty="0">
                <a:latin typeface="Arial" charset="0"/>
              </a:rPr>
              <a:t>The </a:t>
            </a:r>
            <a:r>
              <a:rPr lang="en-US" sz="2800" dirty="0">
                <a:latin typeface="Consolas" charset="0"/>
              </a:rPr>
              <a:t>method</a:t>
            </a:r>
            <a:r>
              <a:rPr lang="en-US" sz="2800" dirty="0">
                <a:latin typeface="Arial" charset="0"/>
              </a:rPr>
              <a:t> attribute defines how the browser should submit the form data. There are two methods you can use: </a:t>
            </a:r>
            <a:r>
              <a:rPr lang="en-US" sz="2800" dirty="0">
                <a:latin typeface="Consolas" charset="0"/>
              </a:rPr>
              <a:t>get</a:t>
            </a:r>
            <a:r>
              <a:rPr lang="en-US" sz="2800" dirty="0">
                <a:latin typeface="Arial" charset="0"/>
              </a:rPr>
              <a:t> and </a:t>
            </a:r>
            <a:r>
              <a:rPr lang="en-US" sz="2800" dirty="0">
                <a:latin typeface="Consolas" charset="0"/>
              </a:rPr>
              <a:t>post</a:t>
            </a:r>
            <a:r>
              <a:rPr lang="en-US" sz="2800" dirty="0">
                <a:latin typeface="Arial" charset="0"/>
              </a:rPr>
              <a:t>.</a:t>
            </a:r>
          </a:p>
          <a:p>
            <a:r>
              <a:rPr lang="en-US" sz="2400" dirty="0"/>
              <a:t>method="post"</a:t>
            </a:r>
          </a:p>
          <a:p>
            <a:pPr lvl="2"/>
            <a:r>
              <a:rPr lang="en-US" sz="2000" dirty="0"/>
              <a:t>Sends form data to the server (invisible to user)</a:t>
            </a:r>
          </a:p>
          <a:p>
            <a:pPr lvl="1"/>
            <a:r>
              <a:rPr lang="en-US" sz="2400" dirty="0"/>
              <a:t>method="get" .. this is the default</a:t>
            </a:r>
            <a:endParaRPr lang="en-US" sz="3600" dirty="0"/>
          </a:p>
          <a:p>
            <a:pPr lvl="2"/>
            <a:r>
              <a:rPr lang="en-US" sz="2000" dirty="0"/>
              <a:t>Adds form data to the site URL and sends to the server (visible to the user)</a:t>
            </a:r>
          </a:p>
          <a:p>
            <a:endParaRPr lang="en-US" sz="2800" dirty="0"/>
          </a:p>
          <a:p>
            <a:endParaRPr lang="en-US" sz="2800" dirty="0"/>
          </a:p>
        </p:txBody>
      </p:sp>
      <p:pic>
        <p:nvPicPr>
          <p:cNvPr id="5" name="Picture 4"/>
          <p:cNvPicPr>
            <a:picLocks noChangeAspect="1"/>
          </p:cNvPicPr>
          <p:nvPr/>
        </p:nvPicPr>
        <p:blipFill>
          <a:blip r:embed="rId3"/>
          <a:stretch>
            <a:fillRect/>
          </a:stretch>
        </p:blipFill>
        <p:spPr>
          <a:xfrm>
            <a:off x="204704" y="5644564"/>
            <a:ext cx="8718550" cy="1054373"/>
          </a:xfrm>
          <a:prstGeom prst="rect">
            <a:avLst/>
          </a:prstGeom>
        </p:spPr>
      </p:pic>
    </p:spTree>
    <p:extLst>
      <p:ext uri="{BB962C8B-B14F-4D97-AF65-F5344CB8AC3E}">
        <p14:creationId xmlns:p14="http://schemas.microsoft.com/office/powerpoint/2010/main" val="34876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Actions</a:t>
            </a:r>
            <a:endParaRPr lang="en-US" dirty="0"/>
          </a:p>
        </p:txBody>
      </p:sp>
      <p:sp>
        <p:nvSpPr>
          <p:cNvPr id="3" name="Text Placeholder 2"/>
          <p:cNvSpPr>
            <a:spLocks noGrp="1"/>
          </p:cNvSpPr>
          <p:nvPr>
            <p:ph type="body" sz="quarter" idx="10"/>
          </p:nvPr>
        </p:nvSpPr>
        <p:spPr/>
        <p:txBody>
          <a:bodyPr anchor="t"/>
          <a:lstStyle/>
          <a:p>
            <a:r>
              <a:rPr lang="en-US" sz="2400" dirty="0"/>
              <a:t>action="</a:t>
            </a:r>
            <a:r>
              <a:rPr lang="en-US" sz="2400" i="1" dirty="0"/>
              <a:t>your action here</a:t>
            </a:r>
            <a:r>
              <a:rPr lang="en-US" sz="2400" dirty="0"/>
              <a:t>"</a:t>
            </a:r>
          </a:p>
          <a:p>
            <a:pPr lvl="1"/>
            <a:r>
              <a:rPr lang="en-US" sz="2000" dirty="0"/>
              <a:t>Designates the name of a script on the server that is to process the form inputs</a:t>
            </a:r>
          </a:p>
          <a:p>
            <a:pPr lvl="1"/>
            <a:r>
              <a:rPr lang="en-US" sz="2000" dirty="0"/>
              <a:t>Can be empty for basic testing</a:t>
            </a:r>
          </a:p>
          <a:p>
            <a:pPr lvl="1"/>
            <a:r>
              <a:rPr lang="en-US" sz="2000" dirty="0">
                <a:latin typeface="Arial" charset="0"/>
              </a:rPr>
              <a:t>This attribute tells the browser the location of the script that will process this form. Normally, this is a JavaScript, Perl script, or other program located on the web server</a:t>
            </a:r>
          </a:p>
          <a:p>
            <a:r>
              <a:rPr lang="en-US" sz="2400" dirty="0"/>
              <a:t>Use </a:t>
            </a:r>
            <a:r>
              <a:rPr lang="en-US" sz="2400" dirty="0">
                <a:hlinkClick r:id="rId3"/>
              </a:rPr>
              <a:t>http://www.volkergaul.com/MSTC/HTMLFormTest.php</a:t>
            </a:r>
            <a:r>
              <a:rPr lang="en-US" sz="2400" dirty="0"/>
              <a:t> as the action to send your form data to a test page on </a:t>
            </a:r>
            <a:r>
              <a:rPr lang="en-US" sz="2400" dirty="0" err="1"/>
              <a:t>Volkers</a:t>
            </a:r>
            <a:r>
              <a:rPr lang="en-US" sz="2400" dirty="0"/>
              <a:t> website.  </a:t>
            </a:r>
          </a:p>
          <a:p>
            <a:pPr lvl="1"/>
            <a:r>
              <a:rPr lang="en-US" sz="2000" dirty="0"/>
              <a:t>The test page will display the data it received from your form.</a:t>
            </a:r>
            <a:endParaRPr lang="en-US" sz="800" dirty="0"/>
          </a:p>
          <a:p>
            <a:pPr lvl="2"/>
            <a:r>
              <a:rPr lang="en-US" sz="1800" dirty="0"/>
              <a:t>Capitalize the web address exactly as it appears above (web server is case sensitive)</a:t>
            </a:r>
            <a:endParaRPr lang="en-US" sz="1050" dirty="0"/>
          </a:p>
          <a:p>
            <a:endParaRPr lang="en-US" u="sng" dirty="0"/>
          </a:p>
        </p:txBody>
      </p:sp>
    </p:spTree>
    <p:extLst>
      <p:ext uri="{BB962C8B-B14F-4D97-AF65-F5344CB8AC3E}">
        <p14:creationId xmlns:p14="http://schemas.microsoft.com/office/powerpoint/2010/main" val="27811321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Welcome to MSTC&amp;quot;&quot;/&gt;&lt;property id=&quot;20307&quot; value=&quot;313&quot;/&gt;&lt;/object&gt;&lt;object type=&quot;3&quot; unique_id=&quot;10109&quot;&gt;&lt;property id=&quot;20148&quot; value=&quot;5&quot;/&gt;&lt;property id=&quot;20300&quot; value=&quot;Slide 2 - &amp;quot;Overview&amp;quot;&quot;/&gt;&lt;property id=&quot;20307&quot; value=&quot;314&quot;/&gt;&lt;/object&gt;&lt;object type=&quot;3&quot; unique_id=&quot;10110&quot;&gt;&lt;property id=&quot;20148&quot; value=&quot;5&quot;/&gt;&lt;property id=&quot;20300&quot; value=&quot;Slide 3 - &amp;quot;Program Success orientation&amp;#x0D;&amp;#x0A;(PSO)&amp;quot;&quot;/&gt;&lt;property id=&quot;20307&quot; value=&quot;315&quot;/&gt;&lt;/object&gt;&lt;object type=&quot;3&quot; unique_id=&quot;10111&quot;&gt;&lt;property id=&quot;20148&quot; value=&quot;5&quot;/&gt;&lt;property id=&quot;20300&quot; value=&quot;Slide 5 - &amp;quot;MSTC Network Login&amp;quot;&quot;/&gt;&lt;property id=&quot;20307&quot; value=&quot;316&quot;/&gt;&lt;/object&gt;&lt;object type=&quot;3&quot; unique_id=&quot;10113&quot;&gt;&lt;property id=&quot;20148&quot; value=&quot;5&quot;/&gt;&lt;property id=&quot;20300&quot; value=&quot;Slide 6 - &amp;quot;User Profiles&amp;quot;&quot;/&gt;&lt;property id=&quot;20307&quot; value=&quot;318&quot;/&gt;&lt;/object&gt;&lt;object type=&quot;3&quot; unique_id=&quot;10114&quot;&gt;&lt;property id=&quot;20148&quot; value=&quot;5&quot;/&gt;&lt;property id=&quot;20300&quot; value=&quot;Slide 7 - &amp;quot;MyMSTC&amp;quot;&quot;/&gt;&lt;property id=&quot;20307&quot; value=&quot;319&quot;/&gt;&lt;/object&gt;&lt;object type=&quot;3&quot; unique_id=&quot;10115&quot;&gt;&lt;property id=&quot;20148&quot; value=&quot;5&quot;/&gt;&lt;property id=&quot;20300&quot; value=&quot;Slide 8 - &amp;quot;MSTC Email&amp;quot;&quot;/&gt;&lt;property id=&quot;20307&quot; value=&quot;320&quot;/&gt;&lt;/object&gt;&lt;object type=&quot;3&quot; unique_id=&quot;10116&quot;&gt;&lt;property id=&quot;20148&quot; value=&quot;5&quot;/&gt;&lt;property id=&quot;20300&quot; value=&quot;Slide 9 - &amp;quot;MSTC Email&amp;quot;&quot;/&gt;&lt;property id=&quot;20307&quot; value=&quot;321&quot;/&gt;&lt;/object&gt;&lt;object type=&quot;3&quot; unique_id=&quot;10117&quot;&gt;&lt;property id=&quot;20148&quot; value=&quot;5&quot;/&gt;&lt;property id=&quot;20300&quot; value=&quot;Slide 10 - &amp;quot;Online Grades&amp;quot;&quot;/&gt;&lt;property id=&quot;20307&quot; value=&quot;322&quot;/&gt;&lt;/object&gt;&lt;object type=&quot;3&quot; unique_id=&quot;10118&quot;&gt;&lt;property id=&quot;20148&quot; value=&quot;5&quot;/&gt;&lt;property id=&quot;20300&quot; value=&quot;Slide 11 - &amp;quot;Computer at Home&amp;quot;&quot;/&gt;&lt;property id=&quot;20307&quot; value=&quot;323&quot;/&gt;&lt;/object&gt;&lt;object type=&quot;3&quot; unique_id=&quot;10223&quot;&gt;&lt;property id=&quot;20148&quot; value=&quot;5&quot;/&gt;&lt;property id=&quot;20300&quot; value=&quot;Slide 12 - &amp;quot;Software Needs&amp;quot;&quot;/&gt;&lt;property id=&quot;20307&quot; value=&quot;324&quot;/&gt;&lt;/object&gt;&lt;object type=&quot;3&quot; unique_id=&quot;10285&quot;&gt;&lt;property id=&quot;20148&quot; value=&quot;5&quot;/&gt;&lt;property id=&quot;20300&quot; value=&quot;Slide 14 - &amp;quot;Network STorage&amp;quot;&quot;/&gt;&lt;property id=&quot;20307&quot; value=&quot;326&quot;/&gt;&lt;/object&gt;&lt;object type=&quot;3&quot; unique_id=&quot;10286&quot;&gt;&lt;property id=&quot;20148&quot; value=&quot;5&quot;/&gt;&lt;property id=&quot;20300&quot; value=&quot;Slide 15 - &amp;quot;Cloud Storage&amp;quot;&quot;/&gt;&lt;property id=&quot;20307&quot; value=&quot;327&quot;/&gt;&lt;/object&gt;&lt;object type=&quot;3&quot; unique_id=&quot;10389&quot;&gt;&lt;property id=&quot;20148&quot; value=&quot;5&quot;/&gt;&lt;property id=&quot;20300&quot; value=&quot;Slide 13 - &amp;quot;Other Computer Resources&amp;quot;&quot;/&gt;&lt;property id=&quot;20307&quot; value=&quot;331&quot;/&gt;&lt;/object&gt;&lt;object type=&quot;3&quot; unique_id=&quot;10390&quot;&gt;&lt;property id=&quot;20148&quot; value=&quot;5&quot;/&gt;&lt;property id=&quot;20300&quot; value=&quot;Slide 16 - &amp;quot;Printing in the Lab&amp;quot;&quot;/&gt;&lt;property id=&quot;20307&quot; value=&quot;328&quot;/&gt;&lt;/object&gt;&lt;object type=&quot;3&quot; unique_id=&quot;10391&quot;&gt;&lt;property id=&quot;20148&quot; value=&quot;5&quot;/&gt;&lt;property id=&quot;20300&quot; value=&quot;Slide 17 - &amp;quot;C.A.S.S.&amp;quot;&quot;/&gt;&lt;property id=&quot;20307&quot; value=&quot;329&quot;/&gt;&lt;/object&gt;&lt;object type=&quot;3&quot; unique_id=&quot;10392&quot;&gt;&lt;property id=&quot;20148&quot; value=&quot;5&quot;/&gt;&lt;property id=&quot;20300&quot; value=&quot;Slide 18 - &amp;quot;Course Website &amp;amp; Syllabus&amp;quot;&quot;/&gt;&lt;property id=&quot;20307&quot; value=&quot;330&quot;/&gt;&lt;/object&gt;&lt;object type=&quot;3&quot; unique_id=&quot;10393&quot;&gt;&lt;property id=&quot;20148&quot; value=&quot;5&quot;/&gt;&lt;property id=&quot;20300&quot; value=&quot;Slide 4 - &amp;quot;Mac Lab&amp;quot;&quot;/&gt;&lt;property id=&quot;20307&quot; value=&quot;332&quot;/&gt;&lt;/object&gt;&lt;/object&gt;&lt;/object&gt;&lt;/database&gt;"/>
  <p:tag name="SECTOMILLISECCONVERTED" val="1"/>
</p:tagLst>
</file>

<file path=ppt/theme/theme1.xml><?xml version="1.0" encoding="utf-8"?>
<a:theme xmlns:a="http://schemas.openxmlformats.org/drawingml/2006/main" name="MSTC PowerPoint 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3F3E4A144E674BAC6F2237AADC6794" ma:contentTypeVersion="0" ma:contentTypeDescription="Create a new document." ma:contentTypeScope="" ma:versionID="4144a10a846bd135ba26dc4bb183722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7D8B3A-6C63-4BAC-85AE-A48571BBC96E}">
  <ds:schemaRef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AAF93524-A8A9-4625-BB9D-0886DB662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57FCF5A-64A1-4222-9B63-E4E98EF2BD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MSTC PowerPoint Template</Template>
  <TotalTime>3479</TotalTime>
  <Words>2554</Words>
  <Application>Microsoft Office PowerPoint</Application>
  <PresentationFormat>On-screen Show (4:3)</PresentationFormat>
  <Paragraphs>411</Paragraphs>
  <Slides>71</Slides>
  <Notes>65</Notes>
  <HiddenSlides>3</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MSTC PowerPoint Template</vt:lpstr>
      <vt:lpstr>Unit 6 – HTML Forms</vt:lpstr>
      <vt:lpstr>PowerPoint Presentation</vt:lpstr>
      <vt:lpstr>in class preparation</vt:lpstr>
      <vt:lpstr>Form elements</vt:lpstr>
      <vt:lpstr>Form Tag</vt:lpstr>
      <vt:lpstr>get vs post</vt:lpstr>
      <vt:lpstr>PowerPoint Presentation</vt:lpstr>
      <vt:lpstr>Form tag </vt:lpstr>
      <vt:lpstr>Actions</vt:lpstr>
      <vt:lpstr>quick test of the form</vt:lpstr>
      <vt:lpstr>practice</vt:lpstr>
      <vt:lpstr>Input tag</vt:lpstr>
      <vt:lpstr>Name Attribute</vt:lpstr>
      <vt:lpstr>ID attribute</vt:lpstr>
      <vt:lpstr>additional tags</vt:lpstr>
      <vt:lpstr>test your form</vt:lpstr>
      <vt:lpstr>label</vt:lpstr>
      <vt:lpstr>label</vt:lpstr>
      <vt:lpstr>update your form</vt:lpstr>
      <vt:lpstr>Text boxes</vt:lpstr>
      <vt:lpstr>autofocus</vt:lpstr>
      <vt:lpstr>Required attribute</vt:lpstr>
      <vt:lpstr>update your forms textbox</vt:lpstr>
      <vt:lpstr>Text boxes -autocomplete</vt:lpstr>
      <vt:lpstr>List</vt:lpstr>
      <vt:lpstr>list</vt:lpstr>
      <vt:lpstr>placeholder</vt:lpstr>
      <vt:lpstr>placeholder</vt:lpstr>
      <vt:lpstr>placeholder vs label</vt:lpstr>
      <vt:lpstr>update the form</vt:lpstr>
      <vt:lpstr>required</vt:lpstr>
      <vt:lpstr>PowerPoint Presentation</vt:lpstr>
      <vt:lpstr>Text area</vt:lpstr>
      <vt:lpstr>password</vt:lpstr>
      <vt:lpstr>update your form</vt:lpstr>
      <vt:lpstr>update your form</vt:lpstr>
      <vt:lpstr>buttons</vt:lpstr>
      <vt:lpstr>update form</vt:lpstr>
      <vt:lpstr>Image buttons</vt:lpstr>
      <vt:lpstr>Image buttons</vt:lpstr>
      <vt:lpstr>update your form</vt:lpstr>
      <vt:lpstr>Check boxes</vt:lpstr>
      <vt:lpstr>PowerPoint Presentation</vt:lpstr>
      <vt:lpstr>Radio buttons</vt:lpstr>
      <vt:lpstr>PowerPoint Presentation</vt:lpstr>
      <vt:lpstr>Combo/dropdown/list boxes</vt:lpstr>
      <vt:lpstr>PowerPoint Presentation</vt:lpstr>
      <vt:lpstr>PowerPoint Presentation</vt:lpstr>
      <vt:lpstr>Group boxes</vt:lpstr>
      <vt:lpstr>PowerPoint Presentation</vt:lpstr>
      <vt:lpstr>Hidden inputs</vt:lpstr>
      <vt:lpstr>Hidden inputs</vt:lpstr>
      <vt:lpstr>PowerPoint Presentation</vt:lpstr>
      <vt:lpstr>Setting tab index</vt:lpstr>
      <vt:lpstr>Defining access keys</vt:lpstr>
      <vt:lpstr>Form css</vt:lpstr>
      <vt:lpstr>Form css</vt:lpstr>
      <vt:lpstr>Form css</vt:lpstr>
      <vt:lpstr>PowerPoint Presentation</vt:lpstr>
      <vt:lpstr>PowerPoint Presentation</vt:lpstr>
      <vt:lpstr>PowerPoint Presentation</vt:lpstr>
      <vt:lpstr>PowerPoint Presentation</vt:lpstr>
      <vt:lpstr>Additional input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MSTC</dc:title>
  <dc:creator>Gaul, Volker</dc:creator>
  <cp:lastModifiedBy>Brent</cp:lastModifiedBy>
  <cp:revision>245</cp:revision>
  <cp:lastPrinted>2013-01-16T16:22:27Z</cp:lastPrinted>
  <dcterms:created xsi:type="dcterms:W3CDTF">2013-08-16T14:20:36Z</dcterms:created>
  <dcterms:modified xsi:type="dcterms:W3CDTF">2015-10-13T20:37:10Z</dcterms:modified>
</cp:coreProperties>
</file>