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63"/>
  </p:notesMasterIdLst>
  <p:handoutMasterIdLst>
    <p:handoutMasterId r:id="rId64"/>
  </p:handoutMasterIdLst>
  <p:sldIdLst>
    <p:sldId id="313" r:id="rId5"/>
    <p:sldId id="352" r:id="rId6"/>
    <p:sldId id="351" r:id="rId7"/>
    <p:sldId id="392" r:id="rId8"/>
    <p:sldId id="393" r:id="rId9"/>
    <p:sldId id="353" r:id="rId10"/>
    <p:sldId id="354" r:id="rId11"/>
    <p:sldId id="355" r:id="rId12"/>
    <p:sldId id="358" r:id="rId13"/>
    <p:sldId id="360" r:id="rId14"/>
    <p:sldId id="395" r:id="rId15"/>
    <p:sldId id="356" r:id="rId16"/>
    <p:sldId id="361" r:id="rId17"/>
    <p:sldId id="362" r:id="rId18"/>
    <p:sldId id="396" r:id="rId19"/>
    <p:sldId id="411" r:id="rId20"/>
    <p:sldId id="364" r:id="rId21"/>
    <p:sldId id="400" r:id="rId22"/>
    <p:sldId id="399" r:id="rId23"/>
    <p:sldId id="398" r:id="rId24"/>
    <p:sldId id="365" r:id="rId25"/>
    <p:sldId id="366" r:id="rId26"/>
    <p:sldId id="367" r:id="rId27"/>
    <p:sldId id="368" r:id="rId28"/>
    <p:sldId id="369" r:id="rId29"/>
    <p:sldId id="371" r:id="rId30"/>
    <p:sldId id="401" r:id="rId31"/>
    <p:sldId id="373" r:id="rId32"/>
    <p:sldId id="370" r:id="rId33"/>
    <p:sldId id="374" r:id="rId34"/>
    <p:sldId id="372" r:id="rId35"/>
    <p:sldId id="375" r:id="rId36"/>
    <p:sldId id="377" r:id="rId37"/>
    <p:sldId id="412" r:id="rId38"/>
    <p:sldId id="402" r:id="rId39"/>
    <p:sldId id="413" r:id="rId40"/>
    <p:sldId id="376" r:id="rId41"/>
    <p:sldId id="378" r:id="rId42"/>
    <p:sldId id="403" r:id="rId43"/>
    <p:sldId id="379" r:id="rId44"/>
    <p:sldId id="380" r:id="rId45"/>
    <p:sldId id="404" r:id="rId46"/>
    <p:sldId id="405" r:id="rId47"/>
    <p:sldId id="381" r:id="rId48"/>
    <p:sldId id="382" r:id="rId49"/>
    <p:sldId id="406" r:id="rId50"/>
    <p:sldId id="383" r:id="rId51"/>
    <p:sldId id="408" r:id="rId52"/>
    <p:sldId id="407" r:id="rId53"/>
    <p:sldId id="384" r:id="rId54"/>
    <p:sldId id="385" r:id="rId55"/>
    <p:sldId id="409" r:id="rId56"/>
    <p:sldId id="386" r:id="rId57"/>
    <p:sldId id="387" r:id="rId58"/>
    <p:sldId id="388" r:id="rId59"/>
    <p:sldId id="389" r:id="rId60"/>
    <p:sldId id="410" r:id="rId61"/>
    <p:sldId id="390" r:id="rId62"/>
  </p:sldIdLst>
  <p:sldSz cx="9144000" cy="6858000" type="screen4x3"/>
  <p:notesSz cx="7010400" cy="9296400"/>
  <p:custDataLst>
    <p:tags r:id="rId6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689AE6C-0FF9-495C-88DF-1A74468A471A}">
          <p14:sldIdLst>
            <p14:sldId id="313"/>
            <p14:sldId id="352"/>
            <p14:sldId id="351"/>
            <p14:sldId id="392"/>
            <p14:sldId id="393"/>
            <p14:sldId id="353"/>
            <p14:sldId id="354"/>
            <p14:sldId id="355"/>
            <p14:sldId id="358"/>
            <p14:sldId id="360"/>
            <p14:sldId id="395"/>
            <p14:sldId id="356"/>
            <p14:sldId id="361"/>
            <p14:sldId id="362"/>
            <p14:sldId id="396"/>
            <p14:sldId id="411"/>
            <p14:sldId id="364"/>
            <p14:sldId id="400"/>
            <p14:sldId id="399"/>
            <p14:sldId id="398"/>
            <p14:sldId id="365"/>
            <p14:sldId id="366"/>
            <p14:sldId id="367"/>
            <p14:sldId id="368"/>
            <p14:sldId id="369"/>
            <p14:sldId id="371"/>
            <p14:sldId id="401"/>
            <p14:sldId id="373"/>
            <p14:sldId id="370"/>
            <p14:sldId id="374"/>
            <p14:sldId id="372"/>
            <p14:sldId id="375"/>
            <p14:sldId id="377"/>
            <p14:sldId id="412"/>
            <p14:sldId id="402"/>
            <p14:sldId id="413"/>
            <p14:sldId id="376"/>
            <p14:sldId id="378"/>
            <p14:sldId id="403"/>
            <p14:sldId id="379"/>
            <p14:sldId id="380"/>
            <p14:sldId id="404"/>
            <p14:sldId id="405"/>
            <p14:sldId id="381"/>
            <p14:sldId id="382"/>
            <p14:sldId id="406"/>
            <p14:sldId id="383"/>
            <p14:sldId id="408"/>
            <p14:sldId id="407"/>
            <p14:sldId id="384"/>
            <p14:sldId id="385"/>
            <p14:sldId id="409"/>
            <p14:sldId id="386"/>
            <p14:sldId id="387"/>
            <p14:sldId id="388"/>
            <p14:sldId id="389"/>
            <p14:sldId id="410"/>
            <p14:sldId id="3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00000"/>
    <a:srgbClr val="990033"/>
    <a:srgbClr val="FFFFFF"/>
    <a:srgbClr val="DDDDDD"/>
    <a:srgbClr val="A50021"/>
    <a:srgbClr val="0033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1366" autoAdjust="0"/>
  </p:normalViewPr>
  <p:slideViewPr>
    <p:cSldViewPr>
      <p:cViewPr varScale="1">
        <p:scale>
          <a:sx n="79" d="100"/>
          <a:sy n="79" d="100"/>
        </p:scale>
        <p:origin x="114"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0878D24-9582-4E4B-A99A-25615F16C338}" type="datetimeFigureOut">
              <a:rPr lang="en-US"/>
              <a:pPr>
                <a:defRPr/>
              </a:pPr>
              <a:t>9/29/2015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123A3760-E640-4460-8C1B-97FCF8CE6C7F}" type="slidenum">
              <a:rPr lang="en-US"/>
              <a:pPr>
                <a:defRPr/>
              </a:pPr>
              <a:t>‹#›</a:t>
            </a:fld>
            <a:endParaRPr lang="en-US"/>
          </a:p>
        </p:txBody>
      </p:sp>
    </p:spTree>
    <p:extLst>
      <p:ext uri="{BB962C8B-B14F-4D97-AF65-F5344CB8AC3E}">
        <p14:creationId xmlns:p14="http://schemas.microsoft.com/office/powerpoint/2010/main" val="149778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4072599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1E7C3-4F2E-4A98-8A96-FCBDB1C2E159}" type="slidenum">
              <a:rPr lang="en-US" smtClean="0"/>
              <a:pPr eaLnBrk="1" hangingPunct="1"/>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7499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a:t>
            </a:fld>
            <a:endParaRPr lang="en-US"/>
          </a:p>
        </p:txBody>
      </p:sp>
    </p:spTree>
    <p:extLst>
      <p:ext uri="{BB962C8B-B14F-4D97-AF65-F5344CB8AC3E}">
        <p14:creationId xmlns:p14="http://schemas.microsoft.com/office/powerpoint/2010/main" val="13023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21</a:t>
            </a:fld>
            <a:endParaRPr lang="en-US"/>
          </a:p>
        </p:txBody>
      </p:sp>
    </p:spTree>
    <p:extLst>
      <p:ext uri="{BB962C8B-B14F-4D97-AF65-F5344CB8AC3E}">
        <p14:creationId xmlns:p14="http://schemas.microsoft.com/office/powerpoint/2010/main" val="389567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22</a:t>
            </a:fld>
            <a:endParaRPr lang="en-US"/>
          </a:p>
        </p:txBody>
      </p:sp>
    </p:spTree>
    <p:extLst>
      <p:ext uri="{BB962C8B-B14F-4D97-AF65-F5344CB8AC3E}">
        <p14:creationId xmlns:p14="http://schemas.microsoft.com/office/powerpoint/2010/main" val="123769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23</a:t>
            </a:fld>
            <a:endParaRPr lang="en-US"/>
          </a:p>
        </p:txBody>
      </p:sp>
    </p:spTree>
    <p:extLst>
      <p:ext uri="{BB962C8B-B14F-4D97-AF65-F5344CB8AC3E}">
        <p14:creationId xmlns:p14="http://schemas.microsoft.com/office/powerpoint/2010/main" val="421110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24</a:t>
            </a:fld>
            <a:endParaRPr lang="en-US"/>
          </a:p>
        </p:txBody>
      </p:sp>
    </p:spTree>
    <p:extLst>
      <p:ext uri="{BB962C8B-B14F-4D97-AF65-F5344CB8AC3E}">
        <p14:creationId xmlns:p14="http://schemas.microsoft.com/office/powerpoint/2010/main" val="3732835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25</a:t>
            </a:fld>
            <a:endParaRPr lang="en-US"/>
          </a:p>
        </p:txBody>
      </p:sp>
    </p:spTree>
    <p:extLst>
      <p:ext uri="{BB962C8B-B14F-4D97-AF65-F5344CB8AC3E}">
        <p14:creationId xmlns:p14="http://schemas.microsoft.com/office/powerpoint/2010/main" val="141427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26</a:t>
            </a:fld>
            <a:endParaRPr lang="en-US"/>
          </a:p>
        </p:txBody>
      </p:sp>
    </p:spTree>
    <p:extLst>
      <p:ext uri="{BB962C8B-B14F-4D97-AF65-F5344CB8AC3E}">
        <p14:creationId xmlns:p14="http://schemas.microsoft.com/office/powerpoint/2010/main" val="410460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27</a:t>
            </a:fld>
            <a:endParaRPr lang="en-US"/>
          </a:p>
        </p:txBody>
      </p:sp>
    </p:spTree>
    <p:extLst>
      <p:ext uri="{BB962C8B-B14F-4D97-AF65-F5344CB8AC3E}">
        <p14:creationId xmlns:p14="http://schemas.microsoft.com/office/powerpoint/2010/main" val="1581232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28</a:t>
            </a:fld>
            <a:endParaRPr lang="en-US"/>
          </a:p>
        </p:txBody>
      </p:sp>
    </p:spTree>
    <p:extLst>
      <p:ext uri="{BB962C8B-B14F-4D97-AF65-F5344CB8AC3E}">
        <p14:creationId xmlns:p14="http://schemas.microsoft.com/office/powerpoint/2010/main" val="1467955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29</a:t>
            </a:fld>
            <a:endParaRPr lang="en-US"/>
          </a:p>
        </p:txBody>
      </p:sp>
    </p:spTree>
    <p:extLst>
      <p:ext uri="{BB962C8B-B14F-4D97-AF65-F5344CB8AC3E}">
        <p14:creationId xmlns:p14="http://schemas.microsoft.com/office/powerpoint/2010/main" val="65637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a:t>
            </a:fld>
            <a:endParaRPr lang="en-US"/>
          </a:p>
        </p:txBody>
      </p:sp>
    </p:spTree>
    <p:extLst>
      <p:ext uri="{BB962C8B-B14F-4D97-AF65-F5344CB8AC3E}">
        <p14:creationId xmlns:p14="http://schemas.microsoft.com/office/powerpoint/2010/main" val="266831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34</a:t>
            </a:fld>
            <a:endParaRPr lang="en-US"/>
          </a:p>
        </p:txBody>
      </p:sp>
    </p:spTree>
    <p:extLst>
      <p:ext uri="{BB962C8B-B14F-4D97-AF65-F5344CB8AC3E}">
        <p14:creationId xmlns:p14="http://schemas.microsoft.com/office/powerpoint/2010/main" val="4092124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36</a:t>
            </a:fld>
            <a:endParaRPr lang="en-US"/>
          </a:p>
        </p:txBody>
      </p:sp>
    </p:spTree>
    <p:extLst>
      <p:ext uri="{BB962C8B-B14F-4D97-AF65-F5344CB8AC3E}">
        <p14:creationId xmlns:p14="http://schemas.microsoft.com/office/powerpoint/2010/main" val="2107901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39</a:t>
            </a:fld>
            <a:endParaRPr lang="en-US"/>
          </a:p>
        </p:txBody>
      </p:sp>
    </p:spTree>
    <p:extLst>
      <p:ext uri="{BB962C8B-B14F-4D97-AF65-F5344CB8AC3E}">
        <p14:creationId xmlns:p14="http://schemas.microsoft.com/office/powerpoint/2010/main" val="2426670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40</a:t>
            </a:fld>
            <a:endParaRPr lang="en-US"/>
          </a:p>
        </p:txBody>
      </p:sp>
    </p:spTree>
    <p:extLst>
      <p:ext uri="{BB962C8B-B14F-4D97-AF65-F5344CB8AC3E}">
        <p14:creationId xmlns:p14="http://schemas.microsoft.com/office/powerpoint/2010/main" val="1763364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41</a:t>
            </a:fld>
            <a:endParaRPr lang="en-US"/>
          </a:p>
        </p:txBody>
      </p:sp>
    </p:spTree>
    <p:extLst>
      <p:ext uri="{BB962C8B-B14F-4D97-AF65-F5344CB8AC3E}">
        <p14:creationId xmlns:p14="http://schemas.microsoft.com/office/powerpoint/2010/main" val="1002870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42</a:t>
            </a:fld>
            <a:endParaRPr lang="en-US"/>
          </a:p>
        </p:txBody>
      </p:sp>
    </p:spTree>
    <p:extLst>
      <p:ext uri="{BB962C8B-B14F-4D97-AF65-F5344CB8AC3E}">
        <p14:creationId xmlns:p14="http://schemas.microsoft.com/office/powerpoint/2010/main" val="80992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43</a:t>
            </a:fld>
            <a:endParaRPr lang="en-US"/>
          </a:p>
        </p:txBody>
      </p:sp>
    </p:spTree>
    <p:extLst>
      <p:ext uri="{BB962C8B-B14F-4D97-AF65-F5344CB8AC3E}">
        <p14:creationId xmlns:p14="http://schemas.microsoft.com/office/powerpoint/2010/main" val="3360180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44</a:t>
            </a:fld>
            <a:endParaRPr lang="en-US"/>
          </a:p>
        </p:txBody>
      </p:sp>
    </p:spTree>
    <p:extLst>
      <p:ext uri="{BB962C8B-B14F-4D97-AF65-F5344CB8AC3E}">
        <p14:creationId xmlns:p14="http://schemas.microsoft.com/office/powerpoint/2010/main" val="2304239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45</a:t>
            </a:fld>
            <a:endParaRPr lang="en-US"/>
          </a:p>
        </p:txBody>
      </p:sp>
    </p:spTree>
    <p:extLst>
      <p:ext uri="{BB962C8B-B14F-4D97-AF65-F5344CB8AC3E}">
        <p14:creationId xmlns:p14="http://schemas.microsoft.com/office/powerpoint/2010/main" val="1258368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46</a:t>
            </a:fld>
            <a:endParaRPr lang="en-US"/>
          </a:p>
        </p:txBody>
      </p:sp>
    </p:spTree>
    <p:extLst>
      <p:ext uri="{BB962C8B-B14F-4D97-AF65-F5344CB8AC3E}">
        <p14:creationId xmlns:p14="http://schemas.microsoft.com/office/powerpoint/2010/main" val="174105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a:t>
            </a:fld>
            <a:endParaRPr lang="en-US"/>
          </a:p>
        </p:txBody>
      </p:sp>
    </p:spTree>
    <p:extLst>
      <p:ext uri="{BB962C8B-B14F-4D97-AF65-F5344CB8AC3E}">
        <p14:creationId xmlns:p14="http://schemas.microsoft.com/office/powerpoint/2010/main" val="1372466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47</a:t>
            </a:fld>
            <a:endParaRPr lang="en-US"/>
          </a:p>
        </p:txBody>
      </p:sp>
    </p:spTree>
    <p:extLst>
      <p:ext uri="{BB962C8B-B14F-4D97-AF65-F5344CB8AC3E}">
        <p14:creationId xmlns:p14="http://schemas.microsoft.com/office/powerpoint/2010/main" val="4163807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48</a:t>
            </a:fld>
            <a:endParaRPr lang="en-US"/>
          </a:p>
        </p:txBody>
      </p:sp>
    </p:spTree>
    <p:extLst>
      <p:ext uri="{BB962C8B-B14F-4D97-AF65-F5344CB8AC3E}">
        <p14:creationId xmlns:p14="http://schemas.microsoft.com/office/powerpoint/2010/main" val="3112623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49</a:t>
            </a:fld>
            <a:endParaRPr lang="en-US"/>
          </a:p>
        </p:txBody>
      </p:sp>
    </p:spTree>
    <p:extLst>
      <p:ext uri="{BB962C8B-B14F-4D97-AF65-F5344CB8AC3E}">
        <p14:creationId xmlns:p14="http://schemas.microsoft.com/office/powerpoint/2010/main" val="1475236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50</a:t>
            </a:fld>
            <a:endParaRPr lang="en-US"/>
          </a:p>
        </p:txBody>
      </p:sp>
    </p:spTree>
    <p:extLst>
      <p:ext uri="{BB962C8B-B14F-4D97-AF65-F5344CB8AC3E}">
        <p14:creationId xmlns:p14="http://schemas.microsoft.com/office/powerpoint/2010/main" val="1147189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51</a:t>
            </a:fld>
            <a:endParaRPr lang="en-US"/>
          </a:p>
        </p:txBody>
      </p:sp>
    </p:spTree>
    <p:extLst>
      <p:ext uri="{BB962C8B-B14F-4D97-AF65-F5344CB8AC3E}">
        <p14:creationId xmlns:p14="http://schemas.microsoft.com/office/powerpoint/2010/main" val="263921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52</a:t>
            </a:fld>
            <a:endParaRPr lang="en-US"/>
          </a:p>
        </p:txBody>
      </p:sp>
    </p:spTree>
    <p:extLst>
      <p:ext uri="{BB962C8B-B14F-4D97-AF65-F5344CB8AC3E}">
        <p14:creationId xmlns:p14="http://schemas.microsoft.com/office/powerpoint/2010/main" val="362856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53</a:t>
            </a:fld>
            <a:endParaRPr lang="en-US"/>
          </a:p>
        </p:txBody>
      </p:sp>
    </p:spTree>
    <p:extLst>
      <p:ext uri="{BB962C8B-B14F-4D97-AF65-F5344CB8AC3E}">
        <p14:creationId xmlns:p14="http://schemas.microsoft.com/office/powerpoint/2010/main" val="1282929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54</a:t>
            </a:fld>
            <a:endParaRPr lang="en-US"/>
          </a:p>
        </p:txBody>
      </p:sp>
    </p:spTree>
    <p:extLst>
      <p:ext uri="{BB962C8B-B14F-4D97-AF65-F5344CB8AC3E}">
        <p14:creationId xmlns:p14="http://schemas.microsoft.com/office/powerpoint/2010/main" val="1291429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55</a:t>
            </a:fld>
            <a:endParaRPr lang="en-US"/>
          </a:p>
        </p:txBody>
      </p:sp>
    </p:spTree>
    <p:extLst>
      <p:ext uri="{BB962C8B-B14F-4D97-AF65-F5344CB8AC3E}">
        <p14:creationId xmlns:p14="http://schemas.microsoft.com/office/powerpoint/2010/main" val="1626715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56</a:t>
            </a:fld>
            <a:endParaRPr lang="en-US"/>
          </a:p>
        </p:txBody>
      </p:sp>
    </p:spTree>
    <p:extLst>
      <p:ext uri="{BB962C8B-B14F-4D97-AF65-F5344CB8AC3E}">
        <p14:creationId xmlns:p14="http://schemas.microsoft.com/office/powerpoint/2010/main" val="385956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10B72-174A-47D2-912C-3AC9F7C910D2}" type="slidenum">
              <a:rPr lang="en-US" altLang="en-US"/>
              <a:pPr/>
              <a:t>9</a:t>
            </a:fld>
            <a:endParaRPr lang="en-US" alt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82725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57</a:t>
            </a:fld>
            <a:endParaRPr lang="en-US"/>
          </a:p>
        </p:txBody>
      </p:sp>
    </p:spTree>
    <p:extLst>
      <p:ext uri="{BB962C8B-B14F-4D97-AF65-F5344CB8AC3E}">
        <p14:creationId xmlns:p14="http://schemas.microsoft.com/office/powerpoint/2010/main" val="4161517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58</a:t>
            </a:fld>
            <a:endParaRPr lang="en-US"/>
          </a:p>
        </p:txBody>
      </p:sp>
    </p:spTree>
    <p:extLst>
      <p:ext uri="{BB962C8B-B14F-4D97-AF65-F5344CB8AC3E}">
        <p14:creationId xmlns:p14="http://schemas.microsoft.com/office/powerpoint/2010/main" val="390321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A1F0D-2931-42DC-B7DF-4C0F6930A63F}" type="slidenum">
              <a:rPr lang="en-US" altLang="en-US"/>
              <a:pPr/>
              <a:t>10</a:t>
            </a:fld>
            <a:endParaRPr lang="en-US" alt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378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a:t>
            </a:fld>
            <a:endParaRPr lang="en-US"/>
          </a:p>
        </p:txBody>
      </p:sp>
    </p:spTree>
    <p:extLst>
      <p:ext uri="{BB962C8B-B14F-4D97-AF65-F5344CB8AC3E}">
        <p14:creationId xmlns:p14="http://schemas.microsoft.com/office/powerpoint/2010/main" val="409001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a:t>
            </a:fld>
            <a:endParaRPr lang="en-US"/>
          </a:p>
        </p:txBody>
      </p:sp>
    </p:spTree>
    <p:extLst>
      <p:ext uri="{BB962C8B-B14F-4D97-AF65-F5344CB8AC3E}">
        <p14:creationId xmlns:p14="http://schemas.microsoft.com/office/powerpoint/2010/main" val="325289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a:t>
            </a:fld>
            <a:endParaRPr lang="en-US"/>
          </a:p>
        </p:txBody>
      </p:sp>
    </p:spTree>
    <p:extLst>
      <p:ext uri="{BB962C8B-B14F-4D97-AF65-F5344CB8AC3E}">
        <p14:creationId xmlns:p14="http://schemas.microsoft.com/office/powerpoint/2010/main" val="36853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a:t>
            </a:fld>
            <a:endParaRPr lang="en-US"/>
          </a:p>
        </p:txBody>
      </p:sp>
    </p:spTree>
    <p:extLst>
      <p:ext uri="{BB962C8B-B14F-4D97-AF65-F5344CB8AC3E}">
        <p14:creationId xmlns:p14="http://schemas.microsoft.com/office/powerpoint/2010/main" val="188434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0600" y="3962400"/>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presenter name</a:t>
            </a:r>
          </a:p>
        </p:txBody>
      </p:sp>
      <p:sp>
        <p:nvSpPr>
          <p:cNvPr id="6" name="Title 5"/>
          <p:cNvSpPr>
            <a:spLocks noGrp="1"/>
          </p:cNvSpPr>
          <p:nvPr>
            <p:ph type="title" hasCustomPrompt="1"/>
          </p:nvPr>
        </p:nvSpPr>
        <p:spPr>
          <a:xfrm>
            <a:off x="533400" y="1295400"/>
            <a:ext cx="8229600" cy="1143000"/>
          </a:xfrm>
        </p:spPr>
        <p:txBody>
          <a:bodyPr/>
          <a:lstStyle>
            <a:lvl1pPr>
              <a:defRPr b="1"/>
            </a:lvl1pPr>
          </a:lstStyle>
          <a:p>
            <a:r>
              <a:rPr lang="en-US" dirty="0" smtClean="0"/>
              <a:t>Click to enter title</a:t>
            </a:r>
            <a:endParaRPr lang="en-US" dirty="0"/>
          </a:p>
        </p:txBody>
      </p:sp>
    </p:spTree>
    <p:extLst>
      <p:ext uri="{BB962C8B-B14F-4D97-AF65-F5344CB8AC3E}">
        <p14:creationId xmlns:p14="http://schemas.microsoft.com/office/powerpoint/2010/main" val="360057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2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8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143001"/>
            <a:ext cx="8610600" cy="990600"/>
          </a:xfrm>
          <a:prstGeom prst="rect">
            <a:avLst/>
          </a:prstGeom>
        </p:spPr>
        <p:txBody>
          <a:bodyPr anchor="t"/>
          <a:lstStyle>
            <a:lvl1pPr algn="l">
              <a:defRPr sz="4000" b="1" cap="all"/>
            </a:lvl1pPr>
          </a:lstStyle>
          <a:p>
            <a:r>
              <a:rPr lang="en-US" dirty="0" smtClean="0"/>
              <a:t>Click to Enter title</a:t>
            </a:r>
            <a:endParaRPr lang="en-US" dirty="0"/>
          </a:p>
        </p:txBody>
      </p:sp>
      <p:sp>
        <p:nvSpPr>
          <p:cNvPr id="5" name="Text Placeholder 4"/>
          <p:cNvSpPr>
            <a:spLocks noGrp="1"/>
          </p:cNvSpPr>
          <p:nvPr>
            <p:ph type="body" sz="quarter" idx="10"/>
          </p:nvPr>
        </p:nvSpPr>
        <p:spPr>
          <a:xfrm>
            <a:off x="228600" y="2209800"/>
            <a:ext cx="8610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8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355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7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9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9305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8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34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488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HTML_elemen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438400"/>
          </a:xfrm>
        </p:spPr>
        <p:txBody>
          <a:bodyPr/>
          <a:lstStyle/>
          <a:p>
            <a:r>
              <a:rPr lang="en-US" sz="7200" dirty="0" smtClean="0"/>
              <a:t>Unit 4 – </a:t>
            </a:r>
            <a:r>
              <a:rPr lang="en-US" sz="7200" smtClean="0"/>
              <a:t>Creating A Web Site</a:t>
            </a:r>
            <a:endParaRPr lang="en-US" sz="7200" dirty="0"/>
          </a:p>
        </p:txBody>
      </p:sp>
      <p:sp>
        <p:nvSpPr>
          <p:cNvPr id="3" name="Text Placeholder 2"/>
          <p:cNvSpPr>
            <a:spLocks noGrp="1"/>
          </p:cNvSpPr>
          <p:nvPr>
            <p:ph type="body" idx="1"/>
          </p:nvPr>
        </p:nvSpPr>
        <p:spPr/>
        <p:txBody>
          <a:bodyPr/>
          <a:lstStyle/>
          <a:p>
            <a:r>
              <a:rPr lang="en-US" dirty="0" smtClean="0"/>
              <a:t>Instructor: Brent Presley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7DB6E16B-4D85-47DA-BE52-8445E676ABC6}" type="slidenum">
              <a:rPr lang="en-US" altLang="en-US" sz="1000"/>
              <a:pPr algn="r"/>
              <a:t>10</a:t>
            </a:fld>
            <a:endParaRPr lang="en-US" altLang="en-US" sz="1000"/>
          </a:p>
        </p:txBody>
      </p:sp>
      <p:graphicFrame>
        <p:nvGraphicFramePr>
          <p:cNvPr id="201732" name="Object 4"/>
          <p:cNvGraphicFramePr>
            <a:graphicFrameLocks noChangeAspect="1"/>
          </p:cNvGraphicFramePr>
          <p:nvPr>
            <p:extLst>
              <p:ext uri="{D42A27DB-BD31-4B8C-83A1-F6EECF244321}">
                <p14:modId xmlns:p14="http://schemas.microsoft.com/office/powerpoint/2010/main" val="1978366991"/>
              </p:ext>
            </p:extLst>
          </p:nvPr>
        </p:nvGraphicFramePr>
        <p:xfrm>
          <a:off x="911225" y="1828800"/>
          <a:ext cx="7321550" cy="2801938"/>
        </p:xfrm>
        <a:graphic>
          <a:graphicData uri="http://schemas.openxmlformats.org/presentationml/2006/ole">
            <mc:AlternateContent xmlns:mc="http://schemas.openxmlformats.org/markup-compatibility/2006">
              <mc:Choice xmlns:v="urn:schemas-microsoft-com:vml" Requires="v">
                <p:oleObj spid="_x0000_s28676" name="Document" r:id="rId4" imgW="7321366" imgH="2808106" progId="Word.Document.8">
                  <p:embed/>
                </p:oleObj>
              </mc:Choice>
              <mc:Fallback>
                <p:oleObj name="Document" r:id="rId4" imgW="7321366" imgH="2808106" progId="Word.Document.8">
                  <p:embed/>
                  <p:pic>
                    <p:nvPicPr>
                      <p:cNvPr id="2017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1828800"/>
                        <a:ext cx="7321550" cy="2801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258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a:t>
            </a:r>
            <a:r>
              <a:rPr lang="en-US" dirty="0" smtClean="0"/>
              <a:t>tag popup title</a:t>
            </a:r>
            <a:endParaRPr lang="en-US" dirty="0"/>
          </a:p>
        </p:txBody>
      </p:sp>
      <p:sp>
        <p:nvSpPr>
          <p:cNvPr id="3" name="Text Placeholder 2"/>
          <p:cNvSpPr>
            <a:spLocks noGrp="1"/>
          </p:cNvSpPr>
          <p:nvPr>
            <p:ph type="body" sz="quarter" idx="10"/>
          </p:nvPr>
        </p:nvSpPr>
        <p:spPr>
          <a:xfrm>
            <a:off x="228600" y="2209800"/>
            <a:ext cx="6172200" cy="4419600"/>
          </a:xfrm>
        </p:spPr>
        <p:txBody>
          <a:bodyPr/>
          <a:lstStyle/>
          <a:p>
            <a:r>
              <a:rPr lang="en-US" sz="2200" dirty="0"/>
              <a:t>Normally, the link text is descriptive enough to let the user know where the link goes. To provide additional information, you can include a </a:t>
            </a:r>
            <a:r>
              <a:rPr lang="en-US" sz="2200" i="1" dirty="0"/>
              <a:t>popup title</a:t>
            </a:r>
            <a:r>
              <a:rPr lang="en-US" sz="2200" dirty="0"/>
              <a:t>.</a:t>
            </a:r>
          </a:p>
          <a:p>
            <a:pPr marL="0" indent="0">
              <a:buNone/>
            </a:pPr>
            <a:r>
              <a:rPr lang="en-US" sz="2000" dirty="0"/>
              <a:t> </a:t>
            </a:r>
            <a:r>
              <a:rPr lang="en-US" sz="2000" dirty="0" smtClean="0"/>
              <a:t>&lt;</a:t>
            </a:r>
            <a:r>
              <a:rPr lang="en-US" sz="2000" dirty="0"/>
              <a:t>a </a:t>
            </a:r>
            <a:r>
              <a:rPr lang="en-US" sz="2000" dirty="0" err="1"/>
              <a:t>href</a:t>
            </a:r>
            <a:r>
              <a:rPr lang="en-US" sz="2000" dirty="0"/>
              <a:t>="#id" title="Your popup title here</a:t>
            </a:r>
            <a:r>
              <a:rPr lang="en-US" sz="2000" dirty="0" smtClean="0"/>
              <a:t>"&gt;</a:t>
            </a:r>
            <a:r>
              <a:rPr lang="en-US" dirty="0"/>
              <a:t> </a:t>
            </a:r>
            <a:r>
              <a:rPr lang="en-US" sz="2000" dirty="0" smtClean="0"/>
              <a:t>Your </a:t>
            </a:r>
            <a:r>
              <a:rPr lang="en-US" sz="2000" dirty="0"/>
              <a:t>link text </a:t>
            </a:r>
            <a:r>
              <a:rPr lang="en-US" sz="2000" dirty="0" smtClean="0"/>
              <a:t>here &lt;/</a:t>
            </a:r>
            <a:r>
              <a:rPr lang="en-US" sz="2000" dirty="0"/>
              <a:t>a&gt; </a:t>
            </a:r>
            <a:br>
              <a:rPr lang="en-US" sz="2000" dirty="0"/>
            </a:br>
            <a:endParaRPr lang="en-US" dirty="0" smtClean="0"/>
          </a:p>
          <a:p>
            <a:r>
              <a:rPr lang="en-US" sz="2400" dirty="0" smtClean="0"/>
              <a:t>The popup title will appear when the page user touches the link with the mouse pointer (may take a second or two)</a:t>
            </a:r>
          </a:p>
          <a:p>
            <a:pPr lvl="1"/>
            <a:r>
              <a:rPr lang="en-US" sz="2000" dirty="0" smtClean="0"/>
              <a:t>Similar to a tool tip</a:t>
            </a:r>
          </a:p>
        </p:txBody>
      </p:sp>
      <p:pic>
        <p:nvPicPr>
          <p:cNvPr id="4" name="Picture 3"/>
          <p:cNvPicPr>
            <a:picLocks noChangeAspect="1"/>
          </p:cNvPicPr>
          <p:nvPr/>
        </p:nvPicPr>
        <p:blipFill>
          <a:blip r:embed="rId2"/>
          <a:stretch>
            <a:fillRect/>
          </a:stretch>
        </p:blipFill>
        <p:spPr>
          <a:xfrm>
            <a:off x="6353175" y="4267200"/>
            <a:ext cx="2790825" cy="1838325"/>
          </a:xfrm>
          <a:prstGeom prst="rect">
            <a:avLst/>
          </a:prstGeom>
        </p:spPr>
      </p:pic>
    </p:spTree>
    <p:extLst>
      <p:ext uri="{BB962C8B-B14F-4D97-AF65-F5344CB8AC3E}">
        <p14:creationId xmlns:p14="http://schemas.microsoft.com/office/powerpoint/2010/main" val="310191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tags</a:t>
            </a:r>
            <a:endParaRPr lang="en-US" dirty="0"/>
          </a:p>
        </p:txBody>
      </p:sp>
      <p:sp>
        <p:nvSpPr>
          <p:cNvPr id="3" name="Text Placeholder 2"/>
          <p:cNvSpPr>
            <a:spLocks noGrp="1"/>
          </p:cNvSpPr>
          <p:nvPr>
            <p:ph type="body" sz="quarter" idx="10"/>
          </p:nvPr>
        </p:nvSpPr>
        <p:spPr>
          <a:xfrm>
            <a:off x="228600" y="2209800"/>
            <a:ext cx="8610600" cy="1524000"/>
          </a:xfrm>
        </p:spPr>
        <p:txBody>
          <a:bodyPr/>
          <a:lstStyle/>
          <a:p>
            <a:r>
              <a:rPr lang="en-US" sz="2200" dirty="0" smtClean="0"/>
              <a:t>Links </a:t>
            </a:r>
            <a:r>
              <a:rPr lang="en-US" sz="2200" dirty="0"/>
              <a:t>appear as </a:t>
            </a:r>
            <a:r>
              <a:rPr lang="en-US" sz="2200" u="sng" dirty="0"/>
              <a:t>blue underlined text</a:t>
            </a:r>
            <a:r>
              <a:rPr lang="en-US" sz="2200" dirty="0"/>
              <a:t> in the browser</a:t>
            </a:r>
          </a:p>
          <a:p>
            <a:pPr lvl="1"/>
            <a:r>
              <a:rPr lang="en-US" sz="2000" dirty="0"/>
              <a:t>When a user has visited a link, the link color changes</a:t>
            </a:r>
          </a:p>
          <a:p>
            <a:pPr lvl="1"/>
            <a:r>
              <a:rPr lang="en-US" sz="2000" dirty="0"/>
              <a:t>These colors are customizable, but most users are used to this color scheme, so most web pages don’t change the </a:t>
            </a:r>
            <a:r>
              <a:rPr lang="en-US" sz="2000" dirty="0" smtClean="0"/>
              <a:t>colors</a:t>
            </a:r>
            <a:r>
              <a:rPr lang="en-US" sz="1400" dirty="0"/>
              <a:t/>
            </a:r>
            <a:br>
              <a:rPr lang="en-US" sz="1400" dirty="0"/>
            </a:br>
            <a:endParaRPr lang="en-US" sz="2000" dirty="0"/>
          </a:p>
        </p:txBody>
      </p:sp>
      <p:pic>
        <p:nvPicPr>
          <p:cNvPr id="6" name="Picture 5"/>
          <p:cNvPicPr>
            <a:picLocks noChangeAspect="1"/>
          </p:cNvPicPr>
          <p:nvPr/>
        </p:nvPicPr>
        <p:blipFill>
          <a:blip r:embed="rId2"/>
          <a:stretch>
            <a:fillRect/>
          </a:stretch>
        </p:blipFill>
        <p:spPr>
          <a:xfrm>
            <a:off x="65084" y="3886200"/>
            <a:ext cx="9078916" cy="1644568"/>
          </a:xfrm>
          <a:prstGeom prst="rect">
            <a:avLst/>
          </a:prstGeom>
        </p:spPr>
      </p:pic>
    </p:spTree>
    <p:extLst>
      <p:ext uri="{BB962C8B-B14F-4D97-AF65-F5344CB8AC3E}">
        <p14:creationId xmlns:p14="http://schemas.microsoft.com/office/powerpoint/2010/main" val="190928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tags</a:t>
            </a:r>
            <a:endParaRPr lang="en-US" dirty="0"/>
          </a:p>
        </p:txBody>
      </p:sp>
      <p:sp>
        <p:nvSpPr>
          <p:cNvPr id="3" name="Text Placeholder 2"/>
          <p:cNvSpPr>
            <a:spLocks noGrp="1"/>
          </p:cNvSpPr>
          <p:nvPr>
            <p:ph type="body" sz="quarter" idx="10"/>
          </p:nvPr>
        </p:nvSpPr>
        <p:spPr>
          <a:xfrm>
            <a:off x="228600" y="2209800"/>
            <a:ext cx="5562600" cy="4419600"/>
          </a:xfrm>
        </p:spPr>
        <p:txBody>
          <a:bodyPr/>
          <a:lstStyle/>
          <a:p>
            <a:r>
              <a:rPr lang="en-US" sz="2400" dirty="0" smtClean="0"/>
              <a:t>Automatic </a:t>
            </a:r>
            <a:r>
              <a:rPr lang="en-US" sz="2400" dirty="0"/>
              <a:t>On-Page Links</a:t>
            </a:r>
          </a:p>
          <a:p>
            <a:pPr lvl="1"/>
            <a:r>
              <a:rPr lang="en-US" sz="2400" dirty="0"/>
              <a:t>All browsers </a:t>
            </a:r>
            <a:r>
              <a:rPr lang="en-US" sz="2400" dirty="0" smtClean="0"/>
              <a:t>recognize </a:t>
            </a:r>
            <a:r>
              <a:rPr lang="en-US" sz="2400" dirty="0"/>
              <a:t>#</a:t>
            </a:r>
            <a:r>
              <a:rPr lang="en-US" sz="1600" dirty="0"/>
              <a:t>top</a:t>
            </a:r>
            <a:r>
              <a:rPr lang="en-US" sz="2400" dirty="0"/>
              <a:t> as the top of the page, </a:t>
            </a:r>
            <a:r>
              <a:rPr lang="en-US" sz="2400" b="1" dirty="0"/>
              <a:t>even if there is no </a:t>
            </a:r>
            <a:r>
              <a:rPr lang="en-US" sz="1600" b="1" dirty="0"/>
              <a:t>id="top</a:t>
            </a:r>
            <a:r>
              <a:rPr lang="en-US" sz="1600" dirty="0"/>
              <a:t>"</a:t>
            </a:r>
            <a:r>
              <a:rPr lang="en-US" sz="2400" b="1" dirty="0"/>
              <a:t> anywhere on the page.</a:t>
            </a:r>
            <a:endParaRPr lang="en-US" sz="2400" dirty="0"/>
          </a:p>
          <a:p>
            <a:r>
              <a:rPr lang="en-US" sz="2400" dirty="0"/>
              <a:t>So, you can create a link to the top of the page:</a:t>
            </a:r>
            <a:br>
              <a:rPr lang="en-US" sz="2400" dirty="0"/>
            </a:br>
            <a:r>
              <a:rPr lang="en-US" sz="2400" dirty="0"/>
              <a:t/>
            </a:r>
            <a:br>
              <a:rPr lang="en-US" sz="2400" dirty="0"/>
            </a:br>
            <a:r>
              <a:rPr lang="en-US" sz="2400" dirty="0">
                <a:solidFill>
                  <a:srgbClr val="FF0000"/>
                </a:solidFill>
              </a:rPr>
              <a:t>&lt;a </a:t>
            </a:r>
            <a:r>
              <a:rPr lang="en-US" sz="2400" dirty="0" err="1">
                <a:solidFill>
                  <a:srgbClr val="FF0000"/>
                </a:solidFill>
              </a:rPr>
              <a:t>href</a:t>
            </a:r>
            <a:r>
              <a:rPr lang="en-US" sz="2400" dirty="0">
                <a:solidFill>
                  <a:srgbClr val="FF0000"/>
                </a:solidFill>
              </a:rPr>
              <a:t>="#top"&gt;Top of Page&lt;/a&gt;</a:t>
            </a:r>
            <a:r>
              <a:rPr lang="en-US" sz="3600" dirty="0">
                <a:solidFill>
                  <a:srgbClr val="FF0000"/>
                </a:solidFill>
              </a:rPr>
              <a:t/>
            </a:r>
            <a:br>
              <a:rPr lang="en-US" sz="3600" dirty="0">
                <a:solidFill>
                  <a:srgbClr val="FF0000"/>
                </a:solidFill>
              </a:rPr>
            </a:br>
            <a:r>
              <a:rPr lang="en-US" sz="2400" dirty="0"/>
              <a:t/>
            </a:r>
            <a:br>
              <a:rPr lang="en-US" sz="2400" dirty="0"/>
            </a:br>
            <a:r>
              <a:rPr lang="en-US" sz="2400" dirty="0"/>
              <a:t>without ever defining </a:t>
            </a:r>
            <a:r>
              <a:rPr lang="en-US" sz="1600" dirty="0"/>
              <a:t>id="</a:t>
            </a:r>
            <a:r>
              <a:rPr lang="en-US" sz="1600" dirty="0" smtClean="0"/>
              <a:t>top“</a:t>
            </a:r>
          </a:p>
          <a:p>
            <a:r>
              <a:rPr lang="en-US" sz="1600" dirty="0"/>
              <a:t/>
            </a:r>
            <a:br>
              <a:rPr lang="en-US" sz="1600" dirty="0"/>
            </a:br>
            <a:endParaRPr lang="en-US" sz="2400" dirty="0"/>
          </a:p>
        </p:txBody>
      </p:sp>
      <p:pic>
        <p:nvPicPr>
          <p:cNvPr id="5" name="Picture 4"/>
          <p:cNvPicPr>
            <a:picLocks noChangeAspect="1"/>
          </p:cNvPicPr>
          <p:nvPr/>
        </p:nvPicPr>
        <p:blipFill>
          <a:blip r:embed="rId2"/>
          <a:stretch>
            <a:fillRect/>
          </a:stretch>
        </p:blipFill>
        <p:spPr>
          <a:xfrm>
            <a:off x="6042279" y="2209800"/>
            <a:ext cx="3095625" cy="4648200"/>
          </a:xfrm>
          <a:prstGeom prst="rect">
            <a:avLst/>
          </a:prstGeom>
        </p:spPr>
      </p:pic>
    </p:spTree>
    <p:extLst>
      <p:ext uri="{BB962C8B-B14F-4D97-AF65-F5344CB8AC3E}">
        <p14:creationId xmlns:p14="http://schemas.microsoft.com/office/powerpoint/2010/main" val="44590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page</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Add links to all </a:t>
            </a:r>
            <a:r>
              <a:rPr lang="en-US" dirty="0" err="1" smtClean="0">
                <a:solidFill>
                  <a:srgbClr val="7030A0"/>
                </a:solidFill>
              </a:rPr>
              <a:t>nav</a:t>
            </a:r>
            <a:r>
              <a:rPr lang="en-US" dirty="0" smtClean="0">
                <a:solidFill>
                  <a:srgbClr val="7030A0"/>
                </a:solidFill>
              </a:rPr>
              <a:t> bar items</a:t>
            </a:r>
          </a:p>
          <a:p>
            <a:endParaRPr lang="en-US" dirty="0" smtClean="0">
              <a:solidFill>
                <a:srgbClr val="7030A0"/>
              </a:solidFill>
            </a:endParaRPr>
          </a:p>
          <a:p>
            <a:r>
              <a:rPr lang="en-US" dirty="0" smtClean="0">
                <a:solidFill>
                  <a:srgbClr val="7030A0"/>
                </a:solidFill>
              </a:rPr>
              <a:t>Add a title to one</a:t>
            </a:r>
          </a:p>
          <a:p>
            <a:endParaRPr lang="en-US" dirty="0" smtClean="0">
              <a:solidFill>
                <a:srgbClr val="7030A0"/>
              </a:solidFill>
            </a:endParaRPr>
          </a:p>
          <a:p>
            <a:r>
              <a:rPr lang="en-US" dirty="0" smtClean="0">
                <a:solidFill>
                  <a:srgbClr val="7030A0"/>
                </a:solidFill>
              </a:rPr>
              <a:t>At bottom of page, create a link to go to the top of the page</a:t>
            </a:r>
          </a:p>
        </p:txBody>
      </p:sp>
    </p:spTree>
    <p:extLst>
      <p:ext uri="{BB962C8B-B14F-4D97-AF65-F5344CB8AC3E}">
        <p14:creationId xmlns:p14="http://schemas.microsoft.com/office/powerpoint/2010/main" val="132345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page</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Add links to all </a:t>
            </a:r>
            <a:r>
              <a:rPr lang="en-US" dirty="0" err="1" smtClean="0">
                <a:solidFill>
                  <a:srgbClr val="7030A0"/>
                </a:solidFill>
              </a:rPr>
              <a:t>nav</a:t>
            </a:r>
            <a:r>
              <a:rPr lang="en-US" dirty="0" smtClean="0">
                <a:solidFill>
                  <a:srgbClr val="7030A0"/>
                </a:solidFill>
              </a:rPr>
              <a:t> bar items</a:t>
            </a:r>
          </a:p>
          <a:p>
            <a:pPr lvl="1"/>
            <a:r>
              <a:rPr lang="it-IT" sz="2000" dirty="0" smtClean="0">
                <a:solidFill>
                  <a:srgbClr val="7030A0"/>
                </a:solidFill>
              </a:rPr>
              <a:t>&lt;</a:t>
            </a:r>
            <a:r>
              <a:rPr lang="it-IT" sz="2000" dirty="0">
                <a:solidFill>
                  <a:srgbClr val="7030A0"/>
                </a:solidFill>
              </a:rPr>
              <a:t>li&gt;&lt;a href="#computerbasics"&gt;Computer Basics&lt;/a&gt; -&lt;/li&gt;</a:t>
            </a:r>
            <a:endParaRPr lang="en-US" dirty="0" smtClean="0">
              <a:solidFill>
                <a:srgbClr val="7030A0"/>
              </a:solidFill>
            </a:endParaRPr>
          </a:p>
          <a:p>
            <a:r>
              <a:rPr lang="en-US" dirty="0" smtClean="0">
                <a:solidFill>
                  <a:srgbClr val="7030A0"/>
                </a:solidFill>
              </a:rPr>
              <a:t>Add a title to one</a:t>
            </a:r>
          </a:p>
          <a:p>
            <a:pPr lvl="1"/>
            <a:r>
              <a:rPr lang="en-US" sz="2000" dirty="0">
                <a:solidFill>
                  <a:srgbClr val="7030A0"/>
                </a:solidFill>
              </a:rPr>
              <a:t>&lt;li&gt;&lt;a </a:t>
            </a:r>
            <a:r>
              <a:rPr lang="en-US" sz="2000" dirty="0" err="1">
                <a:solidFill>
                  <a:srgbClr val="7030A0"/>
                </a:solidFill>
              </a:rPr>
              <a:t>href</a:t>
            </a:r>
            <a:r>
              <a:rPr lang="en-US" sz="2000" dirty="0">
                <a:solidFill>
                  <a:srgbClr val="7030A0"/>
                </a:solidFill>
              </a:rPr>
              <a:t>="#</a:t>
            </a:r>
            <a:r>
              <a:rPr lang="en-US" sz="2000" dirty="0" err="1">
                <a:solidFill>
                  <a:srgbClr val="7030A0"/>
                </a:solidFill>
              </a:rPr>
              <a:t>powerpoint</a:t>
            </a:r>
            <a:r>
              <a:rPr lang="en-US" sz="2000" dirty="0">
                <a:solidFill>
                  <a:srgbClr val="7030A0"/>
                </a:solidFill>
              </a:rPr>
              <a:t>" title="Click to see PowerPoint topics."&gt;PowerPoint&lt;/a&gt;&lt;/li&gt;</a:t>
            </a:r>
            <a:endParaRPr lang="en-US" sz="2000" dirty="0" smtClean="0">
              <a:solidFill>
                <a:srgbClr val="7030A0"/>
              </a:solidFill>
            </a:endParaRPr>
          </a:p>
          <a:p>
            <a:r>
              <a:rPr lang="en-US" dirty="0" smtClean="0">
                <a:solidFill>
                  <a:srgbClr val="7030A0"/>
                </a:solidFill>
              </a:rPr>
              <a:t>At bottom of page, create a link to go to the top of the page</a:t>
            </a:r>
          </a:p>
          <a:p>
            <a:pPr lvl="1"/>
            <a:r>
              <a:rPr lang="en-US" dirty="0">
                <a:solidFill>
                  <a:srgbClr val="7030A0"/>
                </a:solidFill>
              </a:rPr>
              <a:t>&lt;p style="</a:t>
            </a:r>
            <a:r>
              <a:rPr lang="en-US" dirty="0" err="1">
                <a:solidFill>
                  <a:srgbClr val="7030A0"/>
                </a:solidFill>
              </a:rPr>
              <a:t>text-align:right</a:t>
            </a:r>
            <a:r>
              <a:rPr lang="en-US" dirty="0">
                <a:solidFill>
                  <a:srgbClr val="7030A0"/>
                </a:solidFill>
              </a:rPr>
              <a:t>"&gt;&lt;a </a:t>
            </a:r>
            <a:r>
              <a:rPr lang="en-US" dirty="0" err="1">
                <a:solidFill>
                  <a:srgbClr val="7030A0"/>
                </a:solidFill>
              </a:rPr>
              <a:t>href</a:t>
            </a:r>
            <a:r>
              <a:rPr lang="en-US" dirty="0">
                <a:solidFill>
                  <a:srgbClr val="7030A0"/>
                </a:solidFill>
              </a:rPr>
              <a:t>="#top"&gt;Top of Page&lt;/a&gt;&lt;/p&gt;</a:t>
            </a:r>
          </a:p>
        </p:txBody>
      </p:sp>
    </p:spTree>
    <p:extLst>
      <p:ext uri="{BB962C8B-B14F-4D97-AF65-F5344CB8AC3E}">
        <p14:creationId xmlns:p14="http://schemas.microsoft.com/office/powerpoint/2010/main" val="4096220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links	</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Set links to the images details page and the </a:t>
            </a:r>
            <a:r>
              <a:rPr lang="en-US" dirty="0" err="1" smtClean="0">
                <a:solidFill>
                  <a:srgbClr val="7030A0"/>
                </a:solidFill>
              </a:rPr>
              <a:t>othersites</a:t>
            </a:r>
            <a:r>
              <a:rPr lang="en-US" dirty="0" smtClean="0">
                <a:solidFill>
                  <a:srgbClr val="7030A0"/>
                </a:solidFill>
              </a:rPr>
              <a:t> page so that you can link to them from index.html</a:t>
            </a:r>
          </a:p>
          <a:p>
            <a:r>
              <a:rPr lang="en-US" dirty="0" smtClean="0">
                <a:solidFill>
                  <a:srgbClr val="7030A0"/>
                </a:solidFill>
              </a:rPr>
              <a:t>Set style for links to the details page (footer)</a:t>
            </a:r>
          </a:p>
          <a:p>
            <a:r>
              <a:rPr lang="en-US" dirty="0" smtClean="0">
                <a:solidFill>
                  <a:srgbClr val="7030A0"/>
                </a:solidFill>
              </a:rPr>
              <a:t>In </a:t>
            </a:r>
            <a:r>
              <a:rPr lang="en-US" dirty="0" err="1" smtClean="0">
                <a:solidFill>
                  <a:srgbClr val="7030A0"/>
                </a:solidFill>
              </a:rPr>
              <a:t>imagelinks</a:t>
            </a:r>
            <a:r>
              <a:rPr lang="en-US" dirty="0" smtClean="0">
                <a:solidFill>
                  <a:srgbClr val="7030A0"/>
                </a:solidFill>
              </a:rPr>
              <a:t> and </a:t>
            </a:r>
            <a:r>
              <a:rPr lang="en-US" dirty="0" err="1" smtClean="0">
                <a:solidFill>
                  <a:srgbClr val="7030A0"/>
                </a:solidFill>
              </a:rPr>
              <a:t>othersites</a:t>
            </a:r>
            <a:r>
              <a:rPr lang="en-US" dirty="0" smtClean="0">
                <a:solidFill>
                  <a:srgbClr val="7030A0"/>
                </a:solidFill>
              </a:rPr>
              <a:t>, create links to all other pages</a:t>
            </a:r>
          </a:p>
          <a:p>
            <a:endParaRPr lang="en-US" dirty="0" smtClean="0"/>
          </a:p>
          <a:p>
            <a:endParaRPr lang="en-US" dirty="0"/>
          </a:p>
        </p:txBody>
      </p:sp>
    </p:spTree>
    <p:extLst>
      <p:ext uri="{BB962C8B-B14F-4D97-AF65-F5344CB8AC3E}">
        <p14:creationId xmlns:p14="http://schemas.microsoft.com/office/powerpoint/2010/main" val="223926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vs relative paths</a:t>
            </a:r>
            <a:endParaRPr lang="en-US" dirty="0"/>
          </a:p>
        </p:txBody>
      </p:sp>
      <p:sp>
        <p:nvSpPr>
          <p:cNvPr id="3" name="Text Placeholder 2"/>
          <p:cNvSpPr>
            <a:spLocks noGrp="1"/>
          </p:cNvSpPr>
          <p:nvPr>
            <p:ph type="body" sz="quarter" idx="10"/>
          </p:nvPr>
        </p:nvSpPr>
        <p:spPr>
          <a:xfrm>
            <a:off x="228601" y="2209800"/>
            <a:ext cx="4419600" cy="4419600"/>
          </a:xfrm>
        </p:spPr>
        <p:txBody>
          <a:bodyPr anchor="t"/>
          <a:lstStyle/>
          <a:p>
            <a:r>
              <a:rPr lang="en-US" sz="1900" dirty="0"/>
              <a:t>Most webs have many images and web pages</a:t>
            </a:r>
          </a:p>
          <a:p>
            <a:r>
              <a:rPr lang="en-US" sz="1900" dirty="0"/>
              <a:t>To help organize these pages, they are often placed into folders.</a:t>
            </a:r>
          </a:p>
          <a:p>
            <a:r>
              <a:rPr lang="en-US" sz="1900" dirty="0"/>
              <a:t>When linking to pages in other folders, you have to designate the </a:t>
            </a:r>
            <a:r>
              <a:rPr lang="en-US" sz="1900" i="1" dirty="0"/>
              <a:t>path</a:t>
            </a:r>
            <a:r>
              <a:rPr lang="en-US" sz="1900" dirty="0"/>
              <a:t> to those pages</a:t>
            </a:r>
          </a:p>
          <a:p>
            <a:r>
              <a:rPr lang="en-US" sz="1900" dirty="0"/>
              <a:t>The path can be designated either </a:t>
            </a:r>
            <a:r>
              <a:rPr lang="en-US" sz="1900" i="1" dirty="0"/>
              <a:t>absolutely</a:t>
            </a:r>
            <a:r>
              <a:rPr lang="en-US" sz="1900" dirty="0"/>
              <a:t> or </a:t>
            </a:r>
            <a:r>
              <a:rPr lang="en-US" sz="1900" i="1" dirty="0"/>
              <a:t>relatively</a:t>
            </a:r>
            <a:r>
              <a:rPr lang="en-US" sz="1900" dirty="0"/>
              <a:t>. Most websites use relative </a:t>
            </a:r>
            <a:r>
              <a:rPr lang="en-US" sz="1900" dirty="0" smtClean="0"/>
              <a:t>paths.</a:t>
            </a:r>
            <a:endParaRPr lang="en-US" sz="1900" dirty="0"/>
          </a:p>
          <a:p>
            <a:r>
              <a:rPr lang="en-US" sz="1900" i="1" dirty="0"/>
              <a:t>Relative</a:t>
            </a:r>
            <a:r>
              <a:rPr lang="en-US" sz="1900" dirty="0"/>
              <a:t> means </a:t>
            </a:r>
            <a:r>
              <a:rPr lang="en-US" sz="1900" i="1" dirty="0"/>
              <a:t>in relation to the folder </a:t>
            </a:r>
            <a:r>
              <a:rPr lang="en-US" sz="1900" i="1" u="sng" dirty="0"/>
              <a:t>this</a:t>
            </a:r>
            <a:r>
              <a:rPr lang="en-US" sz="1900" i="1" dirty="0"/>
              <a:t> web page </a:t>
            </a:r>
            <a:r>
              <a:rPr lang="en-US" sz="1900" dirty="0"/>
              <a:t>(the one with the link) </a:t>
            </a:r>
            <a:r>
              <a:rPr lang="en-US" sz="1900" i="1" dirty="0"/>
              <a:t>is in.</a:t>
            </a:r>
            <a:br>
              <a:rPr lang="en-US" sz="1900" i="1" dirty="0"/>
            </a:br>
            <a:endParaRPr lang="en-US" sz="1900" dirty="0"/>
          </a:p>
        </p:txBody>
      </p:sp>
      <p:pic>
        <p:nvPicPr>
          <p:cNvPr id="4" name="Picture 3"/>
          <p:cNvPicPr>
            <a:picLocks noChangeAspect="1"/>
          </p:cNvPicPr>
          <p:nvPr/>
        </p:nvPicPr>
        <p:blipFill>
          <a:blip r:embed="rId3"/>
          <a:stretch>
            <a:fillRect/>
          </a:stretch>
        </p:blipFill>
        <p:spPr>
          <a:xfrm>
            <a:off x="4537911" y="2060575"/>
            <a:ext cx="4641014" cy="3461279"/>
          </a:xfrm>
          <a:prstGeom prst="rect">
            <a:avLst/>
          </a:prstGeom>
        </p:spPr>
      </p:pic>
      <p:pic>
        <p:nvPicPr>
          <p:cNvPr id="5" name="Picture 4"/>
          <p:cNvPicPr>
            <a:picLocks noChangeAspect="1"/>
          </p:cNvPicPr>
          <p:nvPr/>
        </p:nvPicPr>
        <p:blipFill>
          <a:blip r:embed="rId4"/>
          <a:stretch>
            <a:fillRect/>
          </a:stretch>
        </p:blipFill>
        <p:spPr>
          <a:xfrm>
            <a:off x="4537911" y="5521854"/>
            <a:ext cx="4610100" cy="1333500"/>
          </a:xfrm>
          <a:prstGeom prst="rect">
            <a:avLst/>
          </a:prstGeom>
        </p:spPr>
      </p:pic>
    </p:spTree>
    <p:extLst>
      <p:ext uri="{BB962C8B-B14F-4D97-AF65-F5344CB8AC3E}">
        <p14:creationId xmlns:p14="http://schemas.microsoft.com/office/powerpoint/2010/main" val="49389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path</a:t>
            </a:r>
            <a:endParaRPr lang="en-US" dirty="0"/>
          </a:p>
        </p:txBody>
      </p:sp>
      <p:pic>
        <p:nvPicPr>
          <p:cNvPr id="5" name="Picture 4"/>
          <p:cNvPicPr>
            <a:picLocks noChangeAspect="1"/>
          </p:cNvPicPr>
          <p:nvPr/>
        </p:nvPicPr>
        <p:blipFill>
          <a:blip r:embed="rId2"/>
          <a:stretch>
            <a:fillRect/>
          </a:stretch>
        </p:blipFill>
        <p:spPr>
          <a:xfrm>
            <a:off x="0" y="4006516"/>
            <a:ext cx="9148953" cy="2819400"/>
          </a:xfrm>
          <a:prstGeom prst="rect">
            <a:avLst/>
          </a:prstGeom>
        </p:spPr>
      </p:pic>
      <p:sp>
        <p:nvSpPr>
          <p:cNvPr id="3" name="Text Placeholder 2"/>
          <p:cNvSpPr>
            <a:spLocks noGrp="1"/>
          </p:cNvSpPr>
          <p:nvPr>
            <p:ph type="body" sz="quarter" idx="10"/>
          </p:nvPr>
        </p:nvSpPr>
        <p:spPr>
          <a:xfrm>
            <a:off x="228600" y="2209800"/>
            <a:ext cx="8915400" cy="1524000"/>
          </a:xfrm>
        </p:spPr>
        <p:txBody>
          <a:bodyPr/>
          <a:lstStyle/>
          <a:p>
            <a:r>
              <a:rPr lang="en-US" dirty="0" smtClean="0"/>
              <a:t>Absolute path is what you are used to</a:t>
            </a:r>
          </a:p>
          <a:p>
            <a:r>
              <a:rPr lang="en-US" dirty="0" smtClean="0"/>
              <a:t>Start with http and enter the entire web address</a:t>
            </a:r>
            <a:endParaRPr lang="en-US" dirty="0"/>
          </a:p>
        </p:txBody>
      </p:sp>
    </p:spTree>
    <p:extLst>
      <p:ext uri="{BB962C8B-B14F-4D97-AF65-F5344CB8AC3E}">
        <p14:creationId xmlns:p14="http://schemas.microsoft.com/office/powerpoint/2010/main" val="373475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Path syntax</a:t>
            </a:r>
            <a:endParaRPr lang="en-US" dirty="0"/>
          </a:p>
        </p:txBody>
      </p:sp>
      <p:sp>
        <p:nvSpPr>
          <p:cNvPr id="3" name="Text Placeholder 2"/>
          <p:cNvSpPr>
            <a:spLocks noGrp="1"/>
          </p:cNvSpPr>
          <p:nvPr>
            <p:ph type="body" sz="quarter" idx="10"/>
          </p:nvPr>
        </p:nvSpPr>
        <p:spPr>
          <a:xfrm>
            <a:off x="228600" y="2209800"/>
            <a:ext cx="5029200" cy="4419600"/>
          </a:xfrm>
        </p:spPr>
        <p:txBody>
          <a:bodyPr anchor="t"/>
          <a:lstStyle/>
          <a:p>
            <a:r>
              <a:rPr lang="en-US" sz="2000" dirty="0" smtClean="0">
                <a:latin typeface="Arial" charset="0"/>
              </a:rPr>
              <a:t>Rules for relative </a:t>
            </a:r>
            <a:r>
              <a:rPr lang="en-US" sz="2000" dirty="0">
                <a:latin typeface="Arial" charset="0"/>
              </a:rPr>
              <a:t>file paths:</a:t>
            </a:r>
            <a:r>
              <a:rPr lang="en-US" dirty="0">
                <a:latin typeface="Arial" charset="0"/>
              </a:rPr>
              <a:t/>
            </a:r>
            <a:br>
              <a:rPr lang="en-US" dirty="0">
                <a:latin typeface="Arial" charset="0"/>
              </a:rPr>
            </a:br>
            <a:endParaRPr lang="en-US" dirty="0">
              <a:latin typeface="Arial" charset="0"/>
            </a:endParaRPr>
          </a:p>
          <a:p>
            <a:pPr marL="457200" indent="-457200">
              <a:buAutoNum type="arabicPeriod"/>
            </a:pPr>
            <a:r>
              <a:rPr lang="en-US" sz="2000" dirty="0" smtClean="0">
                <a:latin typeface="Arial" charset="0"/>
              </a:rPr>
              <a:t>Starting </a:t>
            </a:r>
            <a:r>
              <a:rPr lang="en-US" sz="2000" dirty="0">
                <a:latin typeface="Arial" charset="0"/>
              </a:rPr>
              <a:t>with "/" returns to the root directory and starts </a:t>
            </a:r>
            <a:r>
              <a:rPr lang="en-US" sz="2000" dirty="0" smtClean="0">
                <a:latin typeface="Arial" charset="0"/>
              </a:rPr>
              <a:t>there</a:t>
            </a:r>
            <a:endParaRPr lang="en-US" dirty="0">
              <a:latin typeface="Arial" charset="0"/>
            </a:endParaRPr>
          </a:p>
          <a:p>
            <a:pPr marL="457200" indent="-457200">
              <a:buAutoNum type="arabicPeriod"/>
            </a:pPr>
            <a:r>
              <a:rPr lang="en-US" sz="2000" dirty="0" smtClean="0">
                <a:latin typeface="Arial" charset="0"/>
              </a:rPr>
              <a:t>Starting </a:t>
            </a:r>
            <a:r>
              <a:rPr lang="en-US" sz="2000" dirty="0">
                <a:latin typeface="Arial" charset="0"/>
              </a:rPr>
              <a:t>with "../" moves one directory backwards and starts </a:t>
            </a:r>
            <a:r>
              <a:rPr lang="en-US" sz="2000" dirty="0" smtClean="0">
                <a:latin typeface="Arial" charset="0"/>
              </a:rPr>
              <a:t>there</a:t>
            </a:r>
          </a:p>
          <a:p>
            <a:pPr marL="457200" indent="-457200">
              <a:buAutoNum type="arabicPeriod"/>
            </a:pPr>
            <a:r>
              <a:rPr lang="en-US" sz="2000" dirty="0" smtClean="0">
                <a:latin typeface="Arial" charset="0"/>
              </a:rPr>
              <a:t> </a:t>
            </a:r>
            <a:r>
              <a:rPr lang="en-US" sz="2000" dirty="0">
                <a:latin typeface="Arial" charset="0"/>
              </a:rPr>
              <a:t>Starting with "../../" moves two directories backwards and starts there (and so on</a:t>
            </a:r>
            <a:r>
              <a:rPr lang="en-US" sz="2000" dirty="0" smtClean="0">
                <a:latin typeface="Arial" charset="0"/>
              </a:rPr>
              <a:t>...)</a:t>
            </a:r>
            <a:endParaRPr lang="en-US" dirty="0">
              <a:latin typeface="Arial" charset="0"/>
            </a:endParaRPr>
          </a:p>
          <a:p>
            <a:pPr marL="457200" indent="-457200">
              <a:buAutoNum type="arabicPeriod"/>
            </a:pPr>
            <a:r>
              <a:rPr lang="en-US" sz="2000" dirty="0" smtClean="0">
                <a:latin typeface="Arial" charset="0"/>
              </a:rPr>
              <a:t>To </a:t>
            </a:r>
            <a:r>
              <a:rPr lang="en-US" sz="2000" dirty="0">
                <a:latin typeface="Arial" charset="0"/>
              </a:rPr>
              <a:t>move forward, just start with the first subdirectory and keep moving forward</a:t>
            </a: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5334000" y="2105527"/>
            <a:ext cx="3810000" cy="4762500"/>
          </a:xfrm>
          <a:prstGeom prst="rect">
            <a:avLst/>
          </a:prstGeom>
        </p:spPr>
      </p:pic>
    </p:spTree>
    <p:extLst>
      <p:ext uri="{BB962C8B-B14F-4D97-AF65-F5344CB8AC3E}">
        <p14:creationId xmlns:p14="http://schemas.microsoft.com/office/powerpoint/2010/main" val="374327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94360632"/>
              </p:ext>
            </p:extLst>
          </p:nvPr>
        </p:nvGraphicFramePr>
        <p:xfrm>
          <a:off x="1828800" y="1392238"/>
          <a:ext cx="4392613" cy="5421312"/>
        </p:xfrm>
        <a:graphic>
          <a:graphicData uri="http://schemas.openxmlformats.org/presentationml/2006/ole">
            <mc:AlternateContent xmlns:mc="http://schemas.openxmlformats.org/markup-compatibility/2006">
              <mc:Choice xmlns:v="urn:schemas-microsoft-com:vml" Requires="v">
                <p:oleObj spid="_x0000_s17412" name="Document" r:id="rId4" imgW="5940848" imgH="7325688" progId="Word.Document.12">
                  <p:embed/>
                </p:oleObj>
              </mc:Choice>
              <mc:Fallback>
                <p:oleObj name="Document" r:id="rId4" imgW="5940848" imgH="7325688" progId="Word.Document.12">
                  <p:embed/>
                  <p:pic>
                    <p:nvPicPr>
                      <p:cNvPr id="4" name="Object 3"/>
                      <p:cNvPicPr/>
                      <p:nvPr/>
                    </p:nvPicPr>
                    <p:blipFill>
                      <a:blip r:embed="rId5"/>
                      <a:stretch>
                        <a:fillRect/>
                      </a:stretch>
                    </p:blipFill>
                    <p:spPr>
                      <a:xfrm>
                        <a:off x="1828800" y="1392238"/>
                        <a:ext cx="4392613" cy="5421312"/>
                      </a:xfrm>
                      <a:prstGeom prst="rect">
                        <a:avLst/>
                      </a:prstGeom>
                    </p:spPr>
                  </p:pic>
                </p:oleObj>
              </mc:Fallback>
            </mc:AlternateContent>
          </a:graphicData>
        </a:graphic>
      </p:graphicFrame>
    </p:spTree>
    <p:extLst>
      <p:ext uri="{BB962C8B-B14F-4D97-AF65-F5344CB8AC3E}">
        <p14:creationId xmlns:p14="http://schemas.microsoft.com/office/powerpoint/2010/main" val="669183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relative paths</a:t>
            </a:r>
            <a:endParaRPr lang="en-US" dirty="0"/>
          </a:p>
        </p:txBody>
      </p:sp>
      <p:pic>
        <p:nvPicPr>
          <p:cNvPr id="5" name="Picture 4"/>
          <p:cNvPicPr>
            <a:picLocks noChangeAspect="1"/>
          </p:cNvPicPr>
          <p:nvPr/>
        </p:nvPicPr>
        <p:blipFill>
          <a:blip r:embed="rId3"/>
          <a:stretch>
            <a:fillRect/>
          </a:stretch>
        </p:blipFill>
        <p:spPr>
          <a:xfrm>
            <a:off x="331788" y="1911350"/>
            <a:ext cx="8782402" cy="4872038"/>
          </a:xfrm>
          <a:prstGeom prst="rect">
            <a:avLst/>
          </a:prstGeom>
        </p:spPr>
      </p:pic>
    </p:spTree>
    <p:extLst>
      <p:ext uri="{BB962C8B-B14F-4D97-AF65-F5344CB8AC3E}">
        <p14:creationId xmlns:p14="http://schemas.microsoft.com/office/powerpoint/2010/main" val="221516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Text Placeholder 2"/>
          <p:cNvSpPr>
            <a:spLocks noGrp="1"/>
          </p:cNvSpPr>
          <p:nvPr>
            <p:ph type="body" sz="quarter" idx="10"/>
          </p:nvPr>
        </p:nvSpPr>
        <p:spPr>
          <a:xfrm>
            <a:off x="228600" y="2209800"/>
            <a:ext cx="4343400" cy="4572000"/>
          </a:xfrm>
        </p:spPr>
        <p:txBody>
          <a:bodyPr/>
          <a:lstStyle/>
          <a:p>
            <a:r>
              <a:rPr lang="en-US" sz="2400" dirty="0"/>
              <a:t>This website contains a home page (index.htm), the courselist.htm page and two subfolders</a:t>
            </a:r>
          </a:p>
          <a:p>
            <a:r>
              <a:rPr lang="en-US" sz="2400" dirty="0"/>
              <a:t>The images subfolder contains only the two images, no web pages</a:t>
            </a:r>
          </a:p>
          <a:p>
            <a:r>
              <a:rPr lang="en-US" sz="2400" dirty="0"/>
              <a:t>The information subfolder contains two additional web pages: about.htm and biography.htm</a:t>
            </a:r>
          </a:p>
          <a:p>
            <a:endParaRPr lang="en-US" sz="2800" dirty="0"/>
          </a:p>
        </p:txBody>
      </p:sp>
      <p:pic>
        <p:nvPicPr>
          <p:cNvPr id="4" name="Picture 3"/>
          <p:cNvPicPr/>
          <p:nvPr/>
        </p:nvPicPr>
        <p:blipFill>
          <a:blip r:embed="rId3" cstate="print"/>
          <a:srcRect/>
          <a:stretch>
            <a:fillRect/>
          </a:stretch>
        </p:blipFill>
        <p:spPr bwMode="auto">
          <a:xfrm>
            <a:off x="5181600" y="2362200"/>
            <a:ext cx="3276600" cy="4267200"/>
          </a:xfrm>
          <a:prstGeom prst="rect">
            <a:avLst/>
          </a:prstGeom>
          <a:noFill/>
          <a:ln w="9525">
            <a:noFill/>
            <a:miter lim="800000"/>
            <a:headEnd/>
            <a:tailEnd/>
          </a:ln>
        </p:spPr>
      </p:pic>
    </p:spTree>
    <p:extLst>
      <p:ext uri="{BB962C8B-B14F-4D97-AF65-F5344CB8AC3E}">
        <p14:creationId xmlns:p14="http://schemas.microsoft.com/office/powerpoint/2010/main" val="402091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Text Placeholder 2"/>
          <p:cNvSpPr>
            <a:spLocks noGrp="1"/>
          </p:cNvSpPr>
          <p:nvPr>
            <p:ph type="body" sz="quarter" idx="10"/>
          </p:nvPr>
        </p:nvSpPr>
        <p:spPr>
          <a:xfrm>
            <a:off x="228600" y="2209800"/>
            <a:ext cx="4343400" cy="4572000"/>
          </a:xfrm>
        </p:spPr>
        <p:txBody>
          <a:bodyPr/>
          <a:lstStyle/>
          <a:p>
            <a:r>
              <a:rPr lang="en-US" sz="2400" dirty="0"/>
              <a:t>Visibility is a key concept in relative paths</a:t>
            </a:r>
          </a:p>
          <a:p>
            <a:pPr lvl="1"/>
            <a:r>
              <a:rPr lang="en-US" sz="2000" dirty="0"/>
              <a:t>Web pages can </a:t>
            </a:r>
            <a:r>
              <a:rPr lang="en-US" sz="2000" i="1" dirty="0"/>
              <a:t>see</a:t>
            </a:r>
            <a:r>
              <a:rPr lang="en-US" sz="2000" dirty="0"/>
              <a:t> other web pages that are in the same folder they are in</a:t>
            </a:r>
          </a:p>
          <a:p>
            <a:pPr lvl="2"/>
            <a:r>
              <a:rPr lang="en-US" sz="1800" dirty="0"/>
              <a:t>courselist.htm is visible to index.htm (and vice versa)</a:t>
            </a:r>
          </a:p>
          <a:p>
            <a:pPr lvl="2"/>
            <a:r>
              <a:rPr lang="en-US" sz="1800" dirty="0"/>
              <a:t>about.htm is visible to biography.htm and vice versa</a:t>
            </a:r>
          </a:p>
          <a:p>
            <a:r>
              <a:rPr lang="en-US" sz="2400" dirty="0"/>
              <a:t>To reference </a:t>
            </a:r>
            <a:r>
              <a:rPr lang="en-US" sz="2400" i="1" dirty="0"/>
              <a:t>visible</a:t>
            </a:r>
            <a:r>
              <a:rPr lang="en-US" sz="2400" dirty="0"/>
              <a:t> pages in a link, you simply include the page name in the link</a:t>
            </a:r>
            <a:endParaRPr lang="en-US" sz="4800" dirty="0"/>
          </a:p>
        </p:txBody>
      </p:sp>
      <p:pic>
        <p:nvPicPr>
          <p:cNvPr id="4" name="Picture 3"/>
          <p:cNvPicPr/>
          <p:nvPr/>
        </p:nvPicPr>
        <p:blipFill>
          <a:blip r:embed="rId3" cstate="print"/>
          <a:srcRect/>
          <a:stretch>
            <a:fillRect/>
          </a:stretch>
        </p:blipFill>
        <p:spPr bwMode="auto">
          <a:xfrm>
            <a:off x="5181600" y="2362200"/>
            <a:ext cx="3276600" cy="4267200"/>
          </a:xfrm>
          <a:prstGeom prst="rect">
            <a:avLst/>
          </a:prstGeom>
          <a:noFill/>
          <a:ln w="9525">
            <a:noFill/>
            <a:miter lim="800000"/>
            <a:headEnd/>
            <a:tailEnd/>
          </a:ln>
        </p:spPr>
      </p:pic>
    </p:spTree>
    <p:extLst>
      <p:ext uri="{BB962C8B-B14F-4D97-AF65-F5344CB8AC3E}">
        <p14:creationId xmlns:p14="http://schemas.microsoft.com/office/powerpoint/2010/main" val="346036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Text Placeholder 2"/>
          <p:cNvSpPr>
            <a:spLocks noGrp="1"/>
          </p:cNvSpPr>
          <p:nvPr>
            <p:ph type="body" sz="quarter" idx="10"/>
          </p:nvPr>
        </p:nvSpPr>
        <p:spPr>
          <a:xfrm>
            <a:off x="228600" y="2209800"/>
            <a:ext cx="4343400" cy="4572000"/>
          </a:xfrm>
        </p:spPr>
        <p:txBody>
          <a:bodyPr/>
          <a:lstStyle/>
          <a:p>
            <a:r>
              <a:rPr lang="en-US" sz="2800" dirty="0"/>
              <a:t>Web pages can </a:t>
            </a:r>
            <a:r>
              <a:rPr lang="en-US" sz="2800" i="1" dirty="0"/>
              <a:t>see</a:t>
            </a:r>
            <a:r>
              <a:rPr lang="en-US" sz="2800" dirty="0"/>
              <a:t> folders that are in the same folder they are in, but they can NOT </a:t>
            </a:r>
            <a:r>
              <a:rPr lang="en-US" sz="2800" i="1" dirty="0"/>
              <a:t>see</a:t>
            </a:r>
            <a:r>
              <a:rPr lang="en-US" sz="2800" dirty="0"/>
              <a:t> the files inside</a:t>
            </a:r>
          </a:p>
          <a:p>
            <a:pPr lvl="1"/>
            <a:r>
              <a:rPr lang="en-US" sz="2400" dirty="0"/>
              <a:t>index.htm can see the images folder and the information folder</a:t>
            </a:r>
          </a:p>
          <a:p>
            <a:pPr lvl="1"/>
            <a:r>
              <a:rPr lang="en-US" sz="2400" dirty="0"/>
              <a:t>index.htm can NOT see the biography.htm file or the car.jpg image</a:t>
            </a:r>
          </a:p>
          <a:p>
            <a:endParaRPr lang="en-US" sz="4800" dirty="0"/>
          </a:p>
        </p:txBody>
      </p:sp>
      <p:pic>
        <p:nvPicPr>
          <p:cNvPr id="4" name="Picture 3"/>
          <p:cNvPicPr/>
          <p:nvPr/>
        </p:nvPicPr>
        <p:blipFill>
          <a:blip r:embed="rId3" cstate="print"/>
          <a:srcRect/>
          <a:stretch>
            <a:fillRect/>
          </a:stretch>
        </p:blipFill>
        <p:spPr bwMode="auto">
          <a:xfrm>
            <a:off x="5181600" y="2362200"/>
            <a:ext cx="3276600" cy="4267200"/>
          </a:xfrm>
          <a:prstGeom prst="rect">
            <a:avLst/>
          </a:prstGeom>
          <a:noFill/>
          <a:ln w="9525">
            <a:noFill/>
            <a:miter lim="800000"/>
            <a:headEnd/>
            <a:tailEnd/>
          </a:ln>
        </p:spPr>
      </p:pic>
    </p:spTree>
    <p:extLst>
      <p:ext uri="{BB962C8B-B14F-4D97-AF65-F5344CB8AC3E}">
        <p14:creationId xmlns:p14="http://schemas.microsoft.com/office/powerpoint/2010/main" val="4250983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Text Placeholder 2"/>
          <p:cNvSpPr>
            <a:spLocks noGrp="1"/>
          </p:cNvSpPr>
          <p:nvPr>
            <p:ph type="body" sz="quarter" idx="10"/>
          </p:nvPr>
        </p:nvSpPr>
        <p:spPr>
          <a:xfrm>
            <a:off x="228600" y="2209800"/>
            <a:ext cx="4343400" cy="4572000"/>
          </a:xfrm>
        </p:spPr>
        <p:txBody>
          <a:bodyPr/>
          <a:lstStyle/>
          <a:p>
            <a:r>
              <a:rPr lang="en-US" sz="2000" dirty="0"/>
              <a:t>To link to a page (or image) in a folder, you must provide the </a:t>
            </a:r>
            <a:r>
              <a:rPr lang="en-US" sz="2000" i="1" dirty="0"/>
              <a:t>path</a:t>
            </a:r>
            <a:r>
              <a:rPr lang="en-US" sz="2000" dirty="0"/>
              <a:t> to that page.</a:t>
            </a:r>
          </a:p>
          <a:p>
            <a:pPr lvl="1"/>
            <a:r>
              <a:rPr lang="en-US" sz="1800" dirty="0"/>
              <a:t>The path includes all the folders that must be accessed to reach the page</a:t>
            </a:r>
          </a:p>
          <a:p>
            <a:pPr lvl="1"/>
            <a:r>
              <a:rPr lang="en-US" sz="1800" dirty="0"/>
              <a:t>Folders and file names in a path are separated with a slash ( / )</a:t>
            </a:r>
          </a:p>
          <a:p>
            <a:pPr lvl="1"/>
            <a:r>
              <a:rPr lang="en-US" sz="1800" dirty="0"/>
              <a:t>The path must start with a </a:t>
            </a:r>
            <a:r>
              <a:rPr lang="en-US" sz="1800" i="1" dirty="0"/>
              <a:t>visible </a:t>
            </a:r>
            <a:r>
              <a:rPr lang="en-US" sz="1800" dirty="0"/>
              <a:t>folder name (one the web page with the link can </a:t>
            </a:r>
            <a:r>
              <a:rPr lang="en-US" sz="1800" i="1" dirty="0"/>
              <a:t>see</a:t>
            </a:r>
            <a:r>
              <a:rPr lang="en-US" sz="1800" dirty="0"/>
              <a:t>)</a:t>
            </a:r>
            <a:br>
              <a:rPr lang="en-US" sz="1800" dirty="0"/>
            </a:br>
            <a:endParaRPr lang="en-US" sz="1800" dirty="0"/>
          </a:p>
          <a:p>
            <a:r>
              <a:rPr lang="en-US" sz="2000" dirty="0"/>
              <a:t>&lt;a </a:t>
            </a:r>
            <a:r>
              <a:rPr lang="en-US" sz="2000" dirty="0" err="1"/>
              <a:t>href</a:t>
            </a:r>
            <a:r>
              <a:rPr lang="en-US" sz="2000" dirty="0"/>
              <a:t>="information/about.htm</a:t>
            </a:r>
            <a:r>
              <a:rPr lang="en-US" sz="2000" dirty="0" smtClean="0"/>
              <a:t>"&gt;</a:t>
            </a:r>
          </a:p>
        </p:txBody>
      </p:sp>
      <p:pic>
        <p:nvPicPr>
          <p:cNvPr id="4" name="Picture 3"/>
          <p:cNvPicPr/>
          <p:nvPr/>
        </p:nvPicPr>
        <p:blipFill>
          <a:blip r:embed="rId3" cstate="print"/>
          <a:srcRect/>
          <a:stretch>
            <a:fillRect/>
          </a:stretch>
        </p:blipFill>
        <p:spPr bwMode="auto">
          <a:xfrm>
            <a:off x="5181600" y="2362200"/>
            <a:ext cx="3276600" cy="4267200"/>
          </a:xfrm>
          <a:prstGeom prst="rect">
            <a:avLst/>
          </a:prstGeom>
          <a:noFill/>
          <a:ln w="9525">
            <a:noFill/>
            <a:miter lim="800000"/>
            <a:headEnd/>
            <a:tailEnd/>
          </a:ln>
        </p:spPr>
      </p:pic>
    </p:spTree>
    <p:extLst>
      <p:ext uri="{BB962C8B-B14F-4D97-AF65-F5344CB8AC3E}">
        <p14:creationId xmlns:p14="http://schemas.microsoft.com/office/powerpoint/2010/main" val="99430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Text Placeholder 2"/>
          <p:cNvSpPr>
            <a:spLocks noGrp="1"/>
          </p:cNvSpPr>
          <p:nvPr>
            <p:ph type="body" sz="quarter" idx="10"/>
          </p:nvPr>
        </p:nvSpPr>
        <p:spPr>
          <a:xfrm>
            <a:off x="228600" y="2209800"/>
            <a:ext cx="4343400" cy="4572000"/>
          </a:xfrm>
        </p:spPr>
        <p:txBody>
          <a:bodyPr/>
          <a:lstStyle/>
          <a:p>
            <a:pPr marL="342900" lvl="2" indent="-342900"/>
            <a:r>
              <a:rPr lang="en-US" dirty="0"/>
              <a:t>In the example to the right, in order to create a link in index.htm to the </a:t>
            </a:r>
            <a:r>
              <a:rPr lang="en-US" dirty="0" err="1"/>
              <a:t>WebPrin</a:t>
            </a:r>
            <a:r>
              <a:rPr lang="en-US" dirty="0"/>
              <a:t> Syllabus.htm file, it will have to access two folders: Courses and then Web Principles</a:t>
            </a:r>
          </a:p>
          <a:p>
            <a:pPr marL="0" indent="0">
              <a:buNone/>
            </a:pPr>
            <a:endParaRPr lang="en-US" sz="1400" dirty="0" smtClean="0"/>
          </a:p>
          <a:p>
            <a:pPr marL="0" indent="0">
              <a:buNone/>
            </a:pPr>
            <a:r>
              <a:rPr lang="en-US" sz="2400" dirty="0" smtClean="0"/>
              <a:t>&lt;</a:t>
            </a:r>
            <a:r>
              <a:rPr lang="en-US" sz="2400" dirty="0"/>
              <a:t>a </a:t>
            </a:r>
            <a:r>
              <a:rPr lang="en-US" sz="2400" dirty="0" err="1"/>
              <a:t>href</a:t>
            </a:r>
            <a:r>
              <a:rPr lang="en-US" sz="2400" dirty="0"/>
              <a:t>="Courses/Web Principles/</a:t>
            </a:r>
            <a:r>
              <a:rPr lang="en-US" sz="2400" dirty="0" err="1"/>
              <a:t>WebPrin</a:t>
            </a:r>
            <a:r>
              <a:rPr lang="en-US" sz="2400" dirty="0"/>
              <a:t> </a:t>
            </a:r>
            <a:r>
              <a:rPr lang="en-US" sz="2400" dirty="0" smtClean="0"/>
              <a:t>Syllabus.htm“ title</a:t>
            </a:r>
            <a:r>
              <a:rPr lang="en-US" sz="2400" dirty="0"/>
              <a:t>="See Web Principles </a:t>
            </a:r>
            <a:r>
              <a:rPr lang="en-US" sz="2400" dirty="0" smtClean="0"/>
              <a:t>syllabus"&gt; Web Principles &lt;/</a:t>
            </a:r>
            <a:r>
              <a:rPr lang="en-US" sz="2400" dirty="0"/>
              <a:t>a&gt;</a:t>
            </a:r>
            <a:endParaRPr lang="en-US" sz="2400" dirty="0" smtClean="0"/>
          </a:p>
        </p:txBody>
      </p:sp>
      <p:pic>
        <p:nvPicPr>
          <p:cNvPr id="5" name="Picture 4"/>
          <p:cNvPicPr/>
          <p:nvPr/>
        </p:nvPicPr>
        <p:blipFill>
          <a:blip r:embed="rId3" cstate="print"/>
          <a:srcRect/>
          <a:stretch>
            <a:fillRect/>
          </a:stretch>
        </p:blipFill>
        <p:spPr bwMode="auto">
          <a:xfrm>
            <a:off x="4724400" y="2100073"/>
            <a:ext cx="4114800" cy="4413504"/>
          </a:xfrm>
          <a:prstGeom prst="rect">
            <a:avLst/>
          </a:prstGeom>
          <a:noFill/>
          <a:ln w="9525">
            <a:noFill/>
            <a:miter lim="800000"/>
            <a:headEnd/>
            <a:tailEnd/>
          </a:ln>
        </p:spPr>
      </p:pic>
    </p:spTree>
    <p:extLst>
      <p:ext uri="{BB962C8B-B14F-4D97-AF65-F5344CB8AC3E}">
        <p14:creationId xmlns:p14="http://schemas.microsoft.com/office/powerpoint/2010/main" val="3941885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paths</a:t>
            </a:r>
            <a:endParaRPr lang="en-US" dirty="0"/>
          </a:p>
        </p:txBody>
      </p:sp>
      <p:sp>
        <p:nvSpPr>
          <p:cNvPr id="3" name="Text Placeholder 2"/>
          <p:cNvSpPr>
            <a:spLocks noGrp="1"/>
          </p:cNvSpPr>
          <p:nvPr>
            <p:ph type="body" sz="quarter" idx="10"/>
          </p:nvPr>
        </p:nvSpPr>
        <p:spPr>
          <a:xfrm>
            <a:off x="228600" y="2209800"/>
            <a:ext cx="4343400" cy="4572000"/>
          </a:xfrm>
        </p:spPr>
        <p:txBody>
          <a:bodyPr/>
          <a:lstStyle/>
          <a:p>
            <a:r>
              <a:rPr lang="en-US" sz="2800" dirty="0"/>
              <a:t>Web pages </a:t>
            </a:r>
            <a:r>
              <a:rPr lang="en-US" sz="2800" dirty="0" smtClean="0"/>
              <a:t>can’t </a:t>
            </a:r>
            <a:r>
              <a:rPr lang="en-US" sz="2800" dirty="0"/>
              <a:t>see outside the folder they’re </a:t>
            </a:r>
            <a:r>
              <a:rPr lang="en-US" sz="2800" dirty="0" smtClean="0"/>
              <a:t>in.</a:t>
            </a:r>
          </a:p>
          <a:p>
            <a:pPr lvl="1"/>
            <a:r>
              <a:rPr lang="en-US" sz="2400" dirty="0" smtClean="0"/>
              <a:t>Can’t </a:t>
            </a:r>
            <a:r>
              <a:rPr lang="en-US" sz="2400" dirty="0"/>
              <a:t>see </a:t>
            </a:r>
            <a:r>
              <a:rPr lang="en-US" sz="2400" i="1" dirty="0"/>
              <a:t>upwards</a:t>
            </a:r>
            <a:r>
              <a:rPr lang="en-US" sz="2400" dirty="0"/>
              <a:t> in the </a:t>
            </a:r>
            <a:r>
              <a:rPr lang="en-US" sz="2400" i="1" dirty="0"/>
              <a:t>folder hierarchy</a:t>
            </a:r>
            <a:r>
              <a:rPr lang="en-US" sz="2400" dirty="0"/>
              <a:t>.</a:t>
            </a:r>
          </a:p>
          <a:p>
            <a:pPr lvl="1"/>
            <a:r>
              <a:rPr lang="en-US" sz="2400" dirty="0" smtClean="0"/>
              <a:t>about.htm </a:t>
            </a:r>
            <a:r>
              <a:rPr lang="en-US" sz="2400" dirty="0"/>
              <a:t>can NOT see </a:t>
            </a:r>
            <a:r>
              <a:rPr lang="en-US" sz="2400" dirty="0" smtClean="0"/>
              <a:t>index.htm.</a:t>
            </a:r>
          </a:p>
          <a:p>
            <a:r>
              <a:rPr lang="en-US" sz="2600" dirty="0" smtClean="0"/>
              <a:t>To </a:t>
            </a:r>
            <a:r>
              <a:rPr lang="en-US" sz="2600" dirty="0"/>
              <a:t>move </a:t>
            </a:r>
            <a:r>
              <a:rPr lang="en-US" sz="2600" i="1" dirty="0"/>
              <a:t>up</a:t>
            </a:r>
            <a:r>
              <a:rPr lang="en-US" sz="2600" dirty="0"/>
              <a:t> the folder hierarchy, you use a special designation:  ..   (that’s two periods</a:t>
            </a:r>
            <a:r>
              <a:rPr lang="en-US" sz="2600" dirty="0" smtClean="0"/>
              <a:t>)</a:t>
            </a:r>
          </a:p>
        </p:txBody>
      </p:sp>
      <p:pic>
        <p:nvPicPr>
          <p:cNvPr id="4" name="Picture 3"/>
          <p:cNvPicPr/>
          <p:nvPr/>
        </p:nvPicPr>
        <p:blipFill>
          <a:blip r:embed="rId3" cstate="print"/>
          <a:srcRect/>
          <a:stretch>
            <a:fillRect/>
          </a:stretch>
        </p:blipFill>
        <p:spPr bwMode="auto">
          <a:xfrm>
            <a:off x="4876800" y="2215896"/>
            <a:ext cx="4038600" cy="4108704"/>
          </a:xfrm>
          <a:prstGeom prst="rect">
            <a:avLst/>
          </a:prstGeom>
          <a:noFill/>
          <a:ln w="9525">
            <a:noFill/>
            <a:miter lim="800000"/>
            <a:headEnd/>
            <a:tailEnd/>
          </a:ln>
        </p:spPr>
      </p:pic>
    </p:spTree>
    <p:extLst>
      <p:ext uri="{BB962C8B-B14F-4D97-AF65-F5344CB8AC3E}">
        <p14:creationId xmlns:p14="http://schemas.microsoft.com/office/powerpoint/2010/main" val="278290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paths</a:t>
            </a:r>
            <a:endParaRPr lang="en-US" dirty="0"/>
          </a:p>
        </p:txBody>
      </p:sp>
      <p:sp>
        <p:nvSpPr>
          <p:cNvPr id="3" name="Text Placeholder 2"/>
          <p:cNvSpPr>
            <a:spLocks noGrp="1"/>
          </p:cNvSpPr>
          <p:nvPr>
            <p:ph type="body" sz="quarter" idx="10"/>
          </p:nvPr>
        </p:nvSpPr>
        <p:spPr>
          <a:xfrm>
            <a:off x="228600" y="2209800"/>
            <a:ext cx="4343400" cy="4572000"/>
          </a:xfrm>
        </p:spPr>
        <p:txBody>
          <a:bodyPr/>
          <a:lstStyle/>
          <a:p>
            <a:pPr marL="0" indent="0">
              <a:buNone/>
            </a:pPr>
            <a:r>
              <a:rPr lang="en-US" sz="2800" dirty="0" smtClean="0"/>
              <a:t>.. </a:t>
            </a:r>
            <a:r>
              <a:rPr lang="en-US" dirty="0"/>
              <a:t>represents </a:t>
            </a:r>
            <a:r>
              <a:rPr lang="en-US" i="1" dirty="0"/>
              <a:t>my parent folder</a:t>
            </a:r>
            <a:r>
              <a:rPr lang="en-US" dirty="0"/>
              <a:t> or </a:t>
            </a:r>
            <a:r>
              <a:rPr lang="en-US" i="1" dirty="0"/>
              <a:t>up one level in the folder hierarchy</a:t>
            </a:r>
            <a:endParaRPr lang="en-US" sz="2200" dirty="0"/>
          </a:p>
          <a:p>
            <a:endParaRPr lang="en-US" sz="2600" dirty="0" smtClean="0"/>
          </a:p>
          <a:p>
            <a:pPr marL="0" indent="0">
              <a:buNone/>
            </a:pPr>
            <a:r>
              <a:rPr lang="en-US" dirty="0" smtClean="0"/>
              <a:t>Note </a:t>
            </a:r>
            <a:r>
              <a:rPr lang="en-US" dirty="0"/>
              <a:t>that </a:t>
            </a:r>
            <a:r>
              <a:rPr lang="en-US" sz="2800" dirty="0" smtClean="0"/>
              <a:t>..</a:t>
            </a:r>
            <a:r>
              <a:rPr lang="en-US" sz="2800" b="1" dirty="0" smtClean="0"/>
              <a:t> </a:t>
            </a:r>
            <a:r>
              <a:rPr lang="en-US" dirty="0"/>
              <a:t>is considered a folder, a </a:t>
            </a:r>
            <a:r>
              <a:rPr lang="en-US" i="1" dirty="0"/>
              <a:t>relative</a:t>
            </a:r>
            <a:r>
              <a:rPr lang="en-US" dirty="0"/>
              <a:t> </a:t>
            </a:r>
            <a:r>
              <a:rPr lang="en-US" dirty="0" smtClean="0"/>
              <a:t>folder</a:t>
            </a:r>
            <a:endParaRPr lang="en-US" dirty="0"/>
          </a:p>
        </p:txBody>
      </p:sp>
      <p:pic>
        <p:nvPicPr>
          <p:cNvPr id="5" name="Picture 4"/>
          <p:cNvPicPr>
            <a:picLocks noChangeAspect="1"/>
          </p:cNvPicPr>
          <p:nvPr/>
        </p:nvPicPr>
        <p:blipFill rotWithShape="1">
          <a:blip r:embed="rId3"/>
          <a:srcRect r="46875"/>
          <a:stretch/>
        </p:blipFill>
        <p:spPr>
          <a:xfrm>
            <a:off x="5867400" y="2057401"/>
            <a:ext cx="1295400" cy="1828800"/>
          </a:xfrm>
          <a:prstGeom prst="rect">
            <a:avLst/>
          </a:prstGeom>
        </p:spPr>
      </p:pic>
      <p:pic>
        <p:nvPicPr>
          <p:cNvPr id="6" name="Picture 5"/>
          <p:cNvPicPr>
            <a:picLocks noChangeAspect="1"/>
          </p:cNvPicPr>
          <p:nvPr/>
        </p:nvPicPr>
        <p:blipFill rotWithShape="1">
          <a:blip r:embed="rId4"/>
          <a:srcRect l="15908" t="12121" r="15910" b="15152"/>
          <a:stretch/>
        </p:blipFill>
        <p:spPr>
          <a:xfrm>
            <a:off x="4533900" y="3810000"/>
            <a:ext cx="3352800" cy="2682240"/>
          </a:xfrm>
          <a:prstGeom prst="rect">
            <a:avLst/>
          </a:prstGeom>
        </p:spPr>
      </p:pic>
    </p:spTree>
    <p:extLst>
      <p:ext uri="{BB962C8B-B14F-4D97-AF65-F5344CB8AC3E}">
        <p14:creationId xmlns:p14="http://schemas.microsoft.com/office/powerpoint/2010/main" val="1144508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path example</a:t>
            </a:r>
            <a:endParaRPr lang="en-US" dirty="0"/>
          </a:p>
        </p:txBody>
      </p:sp>
      <p:sp>
        <p:nvSpPr>
          <p:cNvPr id="3" name="Text Placeholder 2"/>
          <p:cNvSpPr>
            <a:spLocks noGrp="1"/>
          </p:cNvSpPr>
          <p:nvPr>
            <p:ph type="body" sz="quarter" idx="10"/>
          </p:nvPr>
        </p:nvSpPr>
        <p:spPr>
          <a:xfrm>
            <a:off x="228600" y="2209800"/>
            <a:ext cx="4343400" cy="4572000"/>
          </a:xfrm>
        </p:spPr>
        <p:txBody>
          <a:bodyPr/>
          <a:lstStyle/>
          <a:p>
            <a:r>
              <a:rPr lang="en-US" sz="2800" dirty="0" smtClean="0"/>
              <a:t>about.htm </a:t>
            </a:r>
            <a:r>
              <a:rPr lang="en-US" sz="2800" u="sng" dirty="0"/>
              <a:t>can</a:t>
            </a:r>
            <a:r>
              <a:rPr lang="en-US" sz="2800" dirty="0"/>
              <a:t> link to </a:t>
            </a:r>
            <a:r>
              <a:rPr lang="en-US" sz="2800" dirty="0" smtClean="0"/>
              <a:t>index.htm</a:t>
            </a:r>
          </a:p>
          <a:p>
            <a:r>
              <a:rPr lang="en-US" sz="2400" dirty="0" smtClean="0"/>
              <a:t>&lt;</a:t>
            </a:r>
            <a:r>
              <a:rPr lang="en-US" sz="2400" dirty="0"/>
              <a:t>a </a:t>
            </a:r>
            <a:r>
              <a:rPr lang="en-US" sz="2400" dirty="0" err="1"/>
              <a:t>href</a:t>
            </a:r>
            <a:r>
              <a:rPr lang="en-US" sz="2400" dirty="0"/>
              <a:t>="../index.htm</a:t>
            </a:r>
            <a:r>
              <a:rPr lang="en-US" sz="2400" dirty="0" smtClean="0"/>
              <a:t>"&gt; Home Page&lt;/</a:t>
            </a:r>
            <a:r>
              <a:rPr lang="en-US" sz="2400" dirty="0"/>
              <a:t>a&gt;</a:t>
            </a:r>
            <a:br>
              <a:rPr lang="en-US" sz="2400" dirty="0"/>
            </a:br>
            <a:endParaRPr lang="en-US" sz="2400" dirty="0" smtClean="0"/>
          </a:p>
          <a:p>
            <a:r>
              <a:rPr lang="en-US" sz="2400" dirty="0" smtClean="0"/>
              <a:t>Since about.htm </a:t>
            </a:r>
            <a:r>
              <a:rPr lang="en-US" sz="2400" dirty="0"/>
              <a:t>is in the information folder</a:t>
            </a:r>
            <a:r>
              <a:rPr lang="en-US" sz="2400" dirty="0" smtClean="0"/>
              <a:t>, the </a:t>
            </a:r>
            <a:r>
              <a:rPr lang="en-US" sz="3600" dirty="0" smtClean="0"/>
              <a:t> </a:t>
            </a:r>
            <a:r>
              <a:rPr lang="en-US" sz="3600" dirty="0"/>
              <a:t>..</a:t>
            </a:r>
            <a:r>
              <a:rPr lang="en-US" sz="2400" dirty="0"/>
              <a:t> represents the folder above it: My Web Site.  Index is located in this folder</a:t>
            </a:r>
            <a:r>
              <a:rPr lang="en-US" sz="2400" dirty="0" smtClean="0"/>
              <a:t>.</a:t>
            </a:r>
          </a:p>
          <a:p>
            <a:endParaRPr lang="en-US" sz="1800" dirty="0"/>
          </a:p>
        </p:txBody>
      </p:sp>
      <p:pic>
        <p:nvPicPr>
          <p:cNvPr id="4" name="Picture 3"/>
          <p:cNvPicPr/>
          <p:nvPr/>
        </p:nvPicPr>
        <p:blipFill>
          <a:blip r:embed="rId3" cstate="print"/>
          <a:srcRect/>
          <a:stretch>
            <a:fillRect/>
          </a:stretch>
        </p:blipFill>
        <p:spPr bwMode="auto">
          <a:xfrm>
            <a:off x="4876800" y="2215896"/>
            <a:ext cx="4038600" cy="4108704"/>
          </a:xfrm>
          <a:prstGeom prst="rect">
            <a:avLst/>
          </a:prstGeom>
          <a:noFill/>
          <a:ln w="9525">
            <a:noFill/>
            <a:miter lim="800000"/>
            <a:headEnd/>
            <a:tailEnd/>
          </a:ln>
        </p:spPr>
      </p:pic>
    </p:spTree>
    <p:extLst>
      <p:ext uri="{BB962C8B-B14F-4D97-AF65-F5344CB8AC3E}">
        <p14:creationId xmlns:p14="http://schemas.microsoft.com/office/powerpoint/2010/main" val="482466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links	</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correct </a:t>
            </a:r>
            <a:r>
              <a:rPr lang="en-US" dirty="0" smtClean="0">
                <a:solidFill>
                  <a:srgbClr val="7030A0"/>
                </a:solidFill>
              </a:rPr>
              <a:t>link to </a:t>
            </a:r>
            <a:r>
              <a:rPr lang="en-US" dirty="0" err="1" smtClean="0">
                <a:solidFill>
                  <a:srgbClr val="7030A0"/>
                </a:solidFill>
              </a:rPr>
              <a:t>css</a:t>
            </a:r>
            <a:r>
              <a:rPr lang="en-US" dirty="0" smtClean="0">
                <a:solidFill>
                  <a:srgbClr val="7030A0"/>
                </a:solidFill>
              </a:rPr>
              <a:t> at top to be a relative </a:t>
            </a:r>
            <a:r>
              <a:rPr lang="en-US" dirty="0" smtClean="0">
                <a:solidFill>
                  <a:srgbClr val="7030A0"/>
                </a:solidFill>
              </a:rPr>
              <a:t>path on all 3 pages in the site</a:t>
            </a:r>
          </a:p>
          <a:p>
            <a:endParaRPr lang="en-US" dirty="0" smtClean="0">
              <a:solidFill>
                <a:srgbClr val="7030A0"/>
              </a:solidFill>
            </a:endParaRPr>
          </a:p>
          <a:p>
            <a:endParaRPr lang="en-US" dirty="0" smtClean="0"/>
          </a:p>
          <a:p>
            <a:endParaRPr lang="en-US" dirty="0"/>
          </a:p>
        </p:txBody>
      </p:sp>
    </p:spTree>
    <p:extLst>
      <p:ext uri="{BB962C8B-B14F-4D97-AF65-F5344CB8AC3E}">
        <p14:creationId xmlns:p14="http://schemas.microsoft.com/office/powerpoint/2010/main" val="107933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Assigned Reading</a:t>
            </a:r>
            <a:endParaRPr lang="en-US" dirty="0"/>
          </a:p>
        </p:txBody>
      </p:sp>
      <p:sp>
        <p:nvSpPr>
          <p:cNvPr id="3" name="Text Placeholder 2"/>
          <p:cNvSpPr>
            <a:spLocks noGrp="1"/>
          </p:cNvSpPr>
          <p:nvPr>
            <p:ph type="body" sz="quarter" idx="10"/>
          </p:nvPr>
        </p:nvSpPr>
        <p:spPr/>
        <p:txBody>
          <a:bodyPr/>
          <a:lstStyle/>
          <a:p>
            <a:r>
              <a:rPr lang="en-US" dirty="0" smtClean="0"/>
              <a:t>Chapter 4, Page 142-144</a:t>
            </a:r>
            <a:endParaRPr lang="en-US" dirty="0"/>
          </a:p>
        </p:txBody>
      </p:sp>
    </p:spTree>
    <p:extLst>
      <p:ext uri="{BB962C8B-B14F-4D97-AF65-F5344CB8AC3E}">
        <p14:creationId xmlns:p14="http://schemas.microsoft.com/office/powerpoint/2010/main" val="339962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paths</a:t>
            </a:r>
            <a:endParaRPr lang="en-US" dirty="0"/>
          </a:p>
        </p:txBody>
      </p:sp>
      <p:sp>
        <p:nvSpPr>
          <p:cNvPr id="3" name="Text Placeholder 2"/>
          <p:cNvSpPr>
            <a:spLocks noGrp="1"/>
          </p:cNvSpPr>
          <p:nvPr>
            <p:ph type="body" sz="quarter" idx="10"/>
          </p:nvPr>
        </p:nvSpPr>
        <p:spPr>
          <a:xfrm>
            <a:off x="228600" y="2209800"/>
            <a:ext cx="4343400" cy="4572000"/>
          </a:xfrm>
        </p:spPr>
        <p:txBody>
          <a:bodyPr/>
          <a:lstStyle/>
          <a:p>
            <a:pPr marL="342900" lvl="2" indent="-342900"/>
            <a:r>
              <a:rPr lang="en-US" sz="1800" dirty="0" smtClean="0"/>
              <a:t>If </a:t>
            </a:r>
            <a:r>
              <a:rPr lang="en-US" sz="1800" dirty="0"/>
              <a:t>about.htm uses the Airplane1.gif file, the URL (or </a:t>
            </a:r>
            <a:r>
              <a:rPr lang="en-US" sz="1800" dirty="0" err="1"/>
              <a:t>img</a:t>
            </a:r>
            <a:r>
              <a:rPr lang="en-US" sz="1800" dirty="0"/>
              <a:t> </a:t>
            </a:r>
            <a:r>
              <a:rPr lang="en-US" sz="1800" dirty="0" err="1"/>
              <a:t>src</a:t>
            </a:r>
            <a:r>
              <a:rPr lang="en-US" sz="1800" dirty="0"/>
              <a:t>) must first </a:t>
            </a:r>
            <a:r>
              <a:rPr lang="en-US" sz="1800" i="1" dirty="0"/>
              <a:t>move up</a:t>
            </a:r>
            <a:r>
              <a:rPr lang="en-US" sz="1800" dirty="0"/>
              <a:t> to the My Web Site folder then navigate to the images folder, then designate the file name.</a:t>
            </a:r>
            <a:endParaRPr lang="en-US" dirty="0"/>
          </a:p>
          <a:p>
            <a:pPr marL="0" indent="0">
              <a:buNone/>
            </a:pPr>
            <a:endParaRPr lang="en-US" sz="1600" dirty="0" smtClean="0"/>
          </a:p>
          <a:p>
            <a:pPr marL="0" indent="0">
              <a:buNone/>
            </a:pPr>
            <a:r>
              <a:rPr lang="en-US" sz="1600" dirty="0" smtClean="0"/>
              <a:t>&lt;</a:t>
            </a:r>
            <a:r>
              <a:rPr lang="en-US" sz="1600" dirty="0" err="1" smtClean="0"/>
              <a:t>img</a:t>
            </a:r>
            <a:r>
              <a:rPr lang="en-US" sz="1600" dirty="0" smtClean="0"/>
              <a:t> </a:t>
            </a:r>
            <a:r>
              <a:rPr lang="en-US" sz="1600" dirty="0" err="1"/>
              <a:t>src</a:t>
            </a:r>
            <a:r>
              <a:rPr lang="en-US" sz="1600" dirty="0"/>
              <a:t>="../</a:t>
            </a:r>
            <a:r>
              <a:rPr lang="en-US" sz="1600" dirty="0" smtClean="0"/>
              <a:t>images/Airplane1.gif“ alt</a:t>
            </a:r>
            <a:r>
              <a:rPr lang="en-US" sz="1600" dirty="0"/>
              <a:t>="Picture of an airplane. " &gt;</a:t>
            </a:r>
          </a:p>
          <a:p>
            <a:endParaRPr lang="en-US" sz="1800" dirty="0"/>
          </a:p>
          <a:p>
            <a:pPr marL="0" indent="0">
              <a:buNone/>
            </a:pPr>
            <a:r>
              <a:rPr lang="en-US" sz="1800" dirty="0"/>
              <a:t>or</a:t>
            </a:r>
          </a:p>
          <a:p>
            <a:endParaRPr lang="en-US" sz="1800" dirty="0"/>
          </a:p>
          <a:p>
            <a:pPr marL="0" indent="0">
              <a:buNone/>
            </a:pPr>
            <a:r>
              <a:rPr lang="en-US" sz="1600" dirty="0"/>
              <a:t>&lt;body style="background-image: </a:t>
            </a:r>
            <a:r>
              <a:rPr lang="en-US" sz="1600" dirty="0" smtClean="0"/>
              <a:t>  </a:t>
            </a:r>
            <a:r>
              <a:rPr lang="en-US" sz="1600" dirty="0" err="1"/>
              <a:t>url</a:t>
            </a:r>
            <a:r>
              <a:rPr lang="en-US" sz="1600" dirty="0"/>
              <a:t>('../images/Airplane1.gif</a:t>
            </a:r>
            <a:r>
              <a:rPr lang="en-US" sz="1600" dirty="0" smtClean="0"/>
              <a:t>');    </a:t>
            </a:r>
            <a:r>
              <a:rPr lang="en-US" sz="1600" dirty="0"/>
              <a:t>background-repeat: repeat-y"; &gt;</a:t>
            </a:r>
          </a:p>
          <a:p>
            <a:endParaRPr lang="en-US" sz="1800" dirty="0"/>
          </a:p>
        </p:txBody>
      </p:sp>
      <p:pic>
        <p:nvPicPr>
          <p:cNvPr id="4" name="Picture 3"/>
          <p:cNvPicPr/>
          <p:nvPr/>
        </p:nvPicPr>
        <p:blipFill>
          <a:blip r:embed="rId2" cstate="print"/>
          <a:srcRect/>
          <a:stretch>
            <a:fillRect/>
          </a:stretch>
        </p:blipFill>
        <p:spPr bwMode="auto">
          <a:xfrm>
            <a:off x="4876800" y="2215896"/>
            <a:ext cx="4038600" cy="4108704"/>
          </a:xfrm>
          <a:prstGeom prst="rect">
            <a:avLst/>
          </a:prstGeom>
          <a:noFill/>
          <a:ln w="9525">
            <a:noFill/>
            <a:miter lim="800000"/>
            <a:headEnd/>
            <a:tailEnd/>
          </a:ln>
        </p:spPr>
      </p:pic>
    </p:spTree>
    <p:extLst>
      <p:ext uri="{BB962C8B-B14F-4D97-AF65-F5344CB8AC3E}">
        <p14:creationId xmlns:p14="http://schemas.microsoft.com/office/powerpoint/2010/main" val="295449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paths</a:t>
            </a:r>
            <a:endParaRPr lang="en-US" dirty="0"/>
          </a:p>
        </p:txBody>
      </p:sp>
      <p:sp>
        <p:nvSpPr>
          <p:cNvPr id="3" name="Text Placeholder 2"/>
          <p:cNvSpPr>
            <a:spLocks noGrp="1"/>
          </p:cNvSpPr>
          <p:nvPr>
            <p:ph type="body" sz="quarter" idx="10"/>
          </p:nvPr>
        </p:nvSpPr>
        <p:spPr>
          <a:xfrm>
            <a:off x="228600" y="2209800"/>
            <a:ext cx="4191000" cy="4419600"/>
          </a:xfrm>
        </p:spPr>
        <p:txBody>
          <a:bodyPr/>
          <a:lstStyle/>
          <a:p>
            <a:r>
              <a:rPr lang="en-US" sz="2800" dirty="0" smtClean="0"/>
              <a:t>As </a:t>
            </a:r>
            <a:r>
              <a:rPr lang="en-US" sz="2800" dirty="0"/>
              <a:t>your website gets more and more complex, designating on-site links and image locations can get a little complicated</a:t>
            </a:r>
          </a:p>
          <a:p>
            <a:pPr lvl="1"/>
            <a:r>
              <a:rPr lang="en-US" sz="2400" dirty="0"/>
              <a:t>Don’t let the complexity keep you from properly organizing your website into folders.</a:t>
            </a:r>
          </a:p>
          <a:p>
            <a:endParaRPr lang="en-US" sz="2800" dirty="0"/>
          </a:p>
        </p:txBody>
      </p:sp>
      <p:pic>
        <p:nvPicPr>
          <p:cNvPr id="4" name="Picture 3"/>
          <p:cNvPicPr>
            <a:picLocks noChangeAspect="1"/>
          </p:cNvPicPr>
          <p:nvPr/>
        </p:nvPicPr>
        <p:blipFill rotWithShape="1">
          <a:blip r:embed="rId2"/>
          <a:srcRect t="7004"/>
          <a:stretch/>
        </p:blipFill>
        <p:spPr>
          <a:xfrm>
            <a:off x="4419600" y="1981200"/>
            <a:ext cx="4712368" cy="4871788"/>
          </a:xfrm>
          <a:prstGeom prst="rect">
            <a:avLst/>
          </a:prstGeom>
        </p:spPr>
      </p:pic>
    </p:spTree>
    <p:extLst>
      <p:ext uri="{BB962C8B-B14F-4D97-AF65-F5344CB8AC3E}">
        <p14:creationId xmlns:p14="http://schemas.microsoft.com/office/powerpoint/2010/main" val="3300959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paths</a:t>
            </a:r>
            <a:endParaRPr lang="en-US" dirty="0"/>
          </a:p>
        </p:txBody>
      </p:sp>
      <p:sp>
        <p:nvSpPr>
          <p:cNvPr id="3" name="Text Placeholder 2"/>
          <p:cNvSpPr>
            <a:spLocks noGrp="1"/>
          </p:cNvSpPr>
          <p:nvPr>
            <p:ph type="body" sz="quarter" idx="10"/>
          </p:nvPr>
        </p:nvSpPr>
        <p:spPr/>
        <p:txBody>
          <a:bodyPr/>
          <a:lstStyle/>
          <a:p>
            <a:pPr lvl="1"/>
            <a:r>
              <a:rPr lang="en-US" dirty="0"/>
              <a:t>You can also link to an ID (or anchor) on another page.  Simply add a # and the ID name to the end of the file name.</a:t>
            </a:r>
          </a:p>
          <a:p>
            <a:pPr marL="0" indent="0">
              <a:buNone/>
            </a:pPr>
            <a:r>
              <a:rPr lang="en-US" dirty="0"/>
              <a:t> </a:t>
            </a:r>
          </a:p>
          <a:p>
            <a:pPr marL="0" indent="0">
              <a:buNone/>
            </a:pPr>
            <a:r>
              <a:rPr lang="en-US" sz="2000" dirty="0"/>
              <a:t>&lt;!-- Link in class.htm </a:t>
            </a:r>
            <a:r>
              <a:rPr lang="en-US" sz="2000" dirty="0" smtClean="0"/>
              <a:t>--&gt; &lt;a </a:t>
            </a:r>
            <a:r>
              <a:rPr lang="en-US" sz="2000" dirty="0" err="1" smtClean="0"/>
              <a:t>href</a:t>
            </a:r>
            <a:r>
              <a:rPr lang="en-US" sz="2000" dirty="0"/>
              <a:t>="../</a:t>
            </a:r>
            <a:r>
              <a:rPr lang="en-US" sz="2000" dirty="0" err="1"/>
              <a:t>index.htm#hours</a:t>
            </a:r>
            <a:r>
              <a:rPr lang="en-US" sz="2000" dirty="0" smtClean="0"/>
              <a:t>"&gt; Home Page&lt;/</a:t>
            </a:r>
            <a:r>
              <a:rPr lang="en-US" sz="2000" dirty="0"/>
              <a:t>a&gt;</a:t>
            </a:r>
            <a:br>
              <a:rPr lang="en-US" sz="2000" dirty="0"/>
            </a:br>
            <a:endParaRPr lang="en-US" sz="2000" dirty="0"/>
          </a:p>
          <a:p>
            <a:pPr marL="0" indent="0">
              <a:buNone/>
            </a:pPr>
            <a:endParaRPr lang="en-US" dirty="0"/>
          </a:p>
        </p:txBody>
      </p:sp>
    </p:spTree>
    <p:extLst>
      <p:ext uri="{BB962C8B-B14F-4D97-AF65-F5344CB8AC3E}">
        <p14:creationId xmlns:p14="http://schemas.microsoft.com/office/powerpoint/2010/main" val="31403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to another site</a:t>
            </a:r>
            <a:endParaRPr lang="en-US" dirty="0"/>
          </a:p>
        </p:txBody>
      </p:sp>
      <p:sp>
        <p:nvSpPr>
          <p:cNvPr id="3" name="Text Placeholder 2"/>
          <p:cNvSpPr>
            <a:spLocks noGrp="1"/>
          </p:cNvSpPr>
          <p:nvPr>
            <p:ph type="body" sz="quarter" idx="10"/>
          </p:nvPr>
        </p:nvSpPr>
        <p:spPr/>
        <p:txBody>
          <a:bodyPr/>
          <a:lstStyle/>
          <a:p>
            <a:r>
              <a:rPr lang="en-US" sz="2800" dirty="0"/>
              <a:t>Many web pages provide references to other websites (on the Internet).</a:t>
            </a:r>
          </a:p>
          <a:p>
            <a:r>
              <a:rPr lang="en-US" sz="2800" dirty="0"/>
              <a:t>Creating this kind of link is very similar to the other types of links we’ve discussed so far.</a:t>
            </a:r>
          </a:p>
          <a:p>
            <a:r>
              <a:rPr lang="en-US" sz="2800" dirty="0"/>
              <a:t>The only difference is you put in the URL of a website instead of the name of a file on your website</a:t>
            </a:r>
            <a:r>
              <a:rPr lang="en-US" dirty="0"/>
              <a:t>.</a:t>
            </a:r>
          </a:p>
          <a:p>
            <a:pPr lvl="1"/>
            <a:r>
              <a:rPr lang="en-US" sz="2400" dirty="0"/>
              <a:t>The URL must include http:// or https://</a:t>
            </a:r>
          </a:p>
          <a:p>
            <a:pPr lvl="2"/>
            <a:r>
              <a:rPr lang="en-US" sz="2000" dirty="0"/>
              <a:t>If you leave this off (www.mstc.edu), the browser assumes this a relative file path which (probably) doesn’t exist.</a:t>
            </a:r>
          </a:p>
          <a:p>
            <a:pPr marL="0" indent="0">
              <a:buNone/>
            </a:pPr>
            <a:r>
              <a:rPr lang="en-US" sz="2000" dirty="0"/>
              <a:t>&lt;a </a:t>
            </a:r>
            <a:r>
              <a:rPr lang="en-US" sz="2000" dirty="0" err="1" smtClean="0"/>
              <a:t>href</a:t>
            </a:r>
            <a:r>
              <a:rPr lang="en-US" sz="2000" dirty="0" smtClean="0"/>
              <a:t>="http</a:t>
            </a:r>
            <a:r>
              <a:rPr lang="en-US" sz="2000" dirty="0"/>
              <a:t>://</a:t>
            </a:r>
            <a:r>
              <a:rPr lang="en-US" sz="2000" dirty="0" smtClean="0"/>
              <a:t>www.mstc.edu" title="MSTC Home Page"&gt;MSTC&lt;/a&gt;</a:t>
            </a:r>
          </a:p>
          <a:p>
            <a:endParaRPr lang="en-US" dirty="0"/>
          </a:p>
        </p:txBody>
      </p:sp>
    </p:spTree>
    <p:extLst>
      <p:ext uri="{BB962C8B-B14F-4D97-AF65-F5344CB8AC3E}">
        <p14:creationId xmlns:p14="http://schemas.microsoft.com/office/powerpoint/2010/main" val="41048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to another site</a:t>
            </a:r>
            <a:endParaRPr lang="en-US" dirty="0"/>
          </a:p>
        </p:txBody>
      </p:sp>
      <p:sp>
        <p:nvSpPr>
          <p:cNvPr id="3" name="Text Placeholder 2"/>
          <p:cNvSpPr>
            <a:spLocks noGrp="1"/>
          </p:cNvSpPr>
          <p:nvPr>
            <p:ph type="body" sz="quarter" idx="10"/>
          </p:nvPr>
        </p:nvSpPr>
        <p:spPr>
          <a:xfrm>
            <a:off x="228600" y="2209800"/>
            <a:ext cx="8610600" cy="2667000"/>
          </a:xfrm>
        </p:spPr>
        <p:txBody>
          <a:bodyPr/>
          <a:lstStyle/>
          <a:p>
            <a:r>
              <a:rPr lang="en-US" dirty="0"/>
              <a:t>Linking to another page in the web is almost identical to linking to an ID on the current page.</a:t>
            </a:r>
          </a:p>
          <a:p>
            <a:r>
              <a:rPr lang="en-US" dirty="0"/>
              <a:t>Instead of providing the ID name, you provide the page’s file name</a:t>
            </a:r>
            <a:r>
              <a:rPr lang="en-US" dirty="0" smtClean="0"/>
              <a:t>.</a:t>
            </a:r>
            <a:endParaRPr lang="en-US" dirty="0"/>
          </a:p>
        </p:txBody>
      </p:sp>
      <p:pic>
        <p:nvPicPr>
          <p:cNvPr id="4" name="Picture 3"/>
          <p:cNvPicPr>
            <a:picLocks noChangeAspect="1"/>
          </p:cNvPicPr>
          <p:nvPr/>
        </p:nvPicPr>
        <p:blipFill rotWithShape="1">
          <a:blip r:embed="rId3"/>
          <a:srcRect t="43956" r="17197" b="29670"/>
          <a:stretch/>
        </p:blipFill>
        <p:spPr>
          <a:xfrm>
            <a:off x="12032" y="4952998"/>
            <a:ext cx="9307523" cy="990601"/>
          </a:xfrm>
          <a:prstGeom prst="rect">
            <a:avLst/>
          </a:prstGeom>
        </p:spPr>
      </p:pic>
    </p:spTree>
    <p:extLst>
      <p:ext uri="{BB962C8B-B14F-4D97-AF65-F5344CB8AC3E}">
        <p14:creationId xmlns:p14="http://schemas.microsoft.com/office/powerpoint/2010/main" val="2960809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to another site</a:t>
            </a:r>
            <a:endParaRPr lang="en-US" dirty="0"/>
          </a:p>
        </p:txBody>
      </p:sp>
      <p:sp>
        <p:nvSpPr>
          <p:cNvPr id="3" name="Text Placeholder 2"/>
          <p:cNvSpPr>
            <a:spLocks noGrp="1"/>
          </p:cNvSpPr>
          <p:nvPr>
            <p:ph type="body" sz="quarter" idx="10"/>
          </p:nvPr>
        </p:nvSpPr>
        <p:spPr/>
        <p:txBody>
          <a:bodyPr/>
          <a:lstStyle/>
          <a:p>
            <a:r>
              <a:rPr lang="en-US" dirty="0" smtClean="0"/>
              <a:t>The </a:t>
            </a:r>
            <a:r>
              <a:rPr lang="en-US" dirty="0"/>
              <a:t>URL must include http:// or https://</a:t>
            </a:r>
          </a:p>
          <a:p>
            <a:pPr lvl="1"/>
            <a:r>
              <a:rPr lang="en-US" dirty="0"/>
              <a:t>If you leave this off (www.mstc.edu), the browser assumes this a relative file path which (probably) doesn’t exist</a:t>
            </a:r>
            <a:r>
              <a:rPr lang="en-US" dirty="0" smtClean="0"/>
              <a:t>.</a:t>
            </a:r>
          </a:p>
          <a:p>
            <a:pPr marL="0" indent="0">
              <a:buNone/>
            </a:pPr>
            <a:r>
              <a:rPr lang="en-US" sz="2000" dirty="0" smtClean="0"/>
              <a:t>&lt;</a:t>
            </a:r>
            <a:r>
              <a:rPr lang="en-US" sz="2000" dirty="0"/>
              <a:t>a </a:t>
            </a:r>
            <a:r>
              <a:rPr lang="en-US" sz="2000" dirty="0" err="1" smtClean="0"/>
              <a:t>href</a:t>
            </a:r>
            <a:r>
              <a:rPr lang="en-US" sz="2000" dirty="0" smtClean="0"/>
              <a:t>="http</a:t>
            </a:r>
            <a:r>
              <a:rPr lang="en-US" sz="2000" dirty="0"/>
              <a:t>://</a:t>
            </a:r>
            <a:r>
              <a:rPr lang="en-US" sz="2000" dirty="0" smtClean="0"/>
              <a:t>www.mstc.edu" title="MSTC Home Page"&gt;MSTC&lt;/a&gt;</a:t>
            </a:r>
          </a:p>
          <a:p>
            <a:pPr marL="0" indent="0">
              <a:buNone/>
            </a:pPr>
            <a:endParaRPr lang="en-US" dirty="0"/>
          </a:p>
        </p:txBody>
      </p:sp>
      <p:pic>
        <p:nvPicPr>
          <p:cNvPr id="4" name="Picture 3"/>
          <p:cNvPicPr>
            <a:picLocks noChangeAspect="1"/>
          </p:cNvPicPr>
          <p:nvPr/>
        </p:nvPicPr>
        <p:blipFill>
          <a:blip r:embed="rId2"/>
          <a:stretch>
            <a:fillRect/>
          </a:stretch>
        </p:blipFill>
        <p:spPr>
          <a:xfrm>
            <a:off x="5618864" y="4572000"/>
            <a:ext cx="3552568" cy="2286000"/>
          </a:xfrm>
          <a:prstGeom prst="rect">
            <a:avLst/>
          </a:prstGeom>
        </p:spPr>
      </p:pic>
    </p:spTree>
    <p:extLst>
      <p:ext uri="{BB962C8B-B14F-4D97-AF65-F5344CB8AC3E}">
        <p14:creationId xmlns:p14="http://schemas.microsoft.com/office/powerpoint/2010/main" val="1980465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Linking to anchor on another page</a:t>
            </a:r>
            <a:endParaRPr lang="en-US" sz="3200" dirty="0"/>
          </a:p>
        </p:txBody>
      </p:sp>
      <p:sp>
        <p:nvSpPr>
          <p:cNvPr id="3" name="Text Placeholder 2"/>
          <p:cNvSpPr>
            <a:spLocks noGrp="1"/>
          </p:cNvSpPr>
          <p:nvPr>
            <p:ph type="body" sz="quarter" idx="10"/>
          </p:nvPr>
        </p:nvSpPr>
        <p:spPr/>
        <p:txBody>
          <a:bodyPr/>
          <a:lstStyle/>
          <a:p>
            <a:r>
              <a:rPr lang="en-US" dirty="0" smtClean="0"/>
              <a:t>When you link to anchors on external pages, simply enter</a:t>
            </a:r>
          </a:p>
          <a:p>
            <a:endParaRPr lang="en-US" dirty="0"/>
          </a:p>
          <a:p>
            <a:pPr marL="0" indent="0">
              <a:buNone/>
            </a:pPr>
            <a:endParaRPr lang="en-US" dirty="0"/>
          </a:p>
        </p:txBody>
      </p:sp>
      <p:pic>
        <p:nvPicPr>
          <p:cNvPr id="4" name="Picture 3"/>
          <p:cNvPicPr>
            <a:picLocks noChangeAspect="1"/>
          </p:cNvPicPr>
          <p:nvPr/>
        </p:nvPicPr>
        <p:blipFill rotWithShape="1">
          <a:blip r:embed="rId3"/>
          <a:srcRect l="791" r="15282"/>
          <a:stretch/>
        </p:blipFill>
        <p:spPr>
          <a:xfrm>
            <a:off x="232611" y="3505200"/>
            <a:ext cx="8790214" cy="1371600"/>
          </a:xfrm>
          <a:prstGeom prst="rect">
            <a:avLst/>
          </a:prstGeom>
        </p:spPr>
      </p:pic>
    </p:spTree>
    <p:extLst>
      <p:ext uri="{BB962C8B-B14F-4D97-AF65-F5344CB8AC3E}">
        <p14:creationId xmlns:p14="http://schemas.microsoft.com/office/powerpoint/2010/main" val="1070677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example</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In </a:t>
            </a:r>
            <a:r>
              <a:rPr lang="en-US" dirty="0" err="1" smtClean="0">
                <a:solidFill>
                  <a:srgbClr val="7030A0"/>
                </a:solidFill>
              </a:rPr>
              <a:t>othersites</a:t>
            </a:r>
            <a:endParaRPr lang="en-US" dirty="0" smtClean="0">
              <a:solidFill>
                <a:srgbClr val="7030A0"/>
              </a:solidFill>
            </a:endParaRPr>
          </a:p>
          <a:p>
            <a:pPr lvl="1"/>
            <a:r>
              <a:rPr lang="en-US" dirty="0" smtClean="0">
                <a:solidFill>
                  <a:srgbClr val="7030A0"/>
                </a:solidFill>
              </a:rPr>
              <a:t>Create a link to </a:t>
            </a:r>
            <a:r>
              <a:rPr lang="en-US" dirty="0" smtClean="0">
                <a:solidFill>
                  <a:srgbClr val="7030A0"/>
                </a:solidFill>
              </a:rPr>
              <a:t>Excel anchor tag </a:t>
            </a:r>
            <a:r>
              <a:rPr lang="en-US" dirty="0" smtClean="0">
                <a:solidFill>
                  <a:srgbClr val="7030A0"/>
                </a:solidFill>
              </a:rPr>
              <a:t>in index.html</a:t>
            </a:r>
          </a:p>
          <a:p>
            <a:pPr lvl="1"/>
            <a:r>
              <a:rPr lang="en-US" dirty="0" smtClean="0">
                <a:solidFill>
                  <a:srgbClr val="7030A0"/>
                </a:solidFill>
              </a:rPr>
              <a:t>Create a link to </a:t>
            </a:r>
            <a:r>
              <a:rPr lang="en-US" dirty="0" smtClean="0">
                <a:solidFill>
                  <a:srgbClr val="7030A0"/>
                </a:solidFill>
              </a:rPr>
              <a:t>a bookmark in a different </a:t>
            </a:r>
            <a:r>
              <a:rPr lang="en-US" dirty="0" smtClean="0">
                <a:solidFill>
                  <a:srgbClr val="7030A0"/>
                </a:solidFill>
              </a:rPr>
              <a:t>website (Wikipedia is a good example)</a:t>
            </a:r>
          </a:p>
          <a:p>
            <a:pPr lvl="2"/>
            <a:r>
              <a:rPr lang="en-US" dirty="0" smtClean="0">
                <a:solidFill>
                  <a:srgbClr val="7030A0"/>
                </a:solidFill>
              </a:rPr>
              <a:t>Look in the address bar to see the proper id</a:t>
            </a:r>
          </a:p>
          <a:p>
            <a:pPr lvl="1"/>
            <a:endParaRPr lang="en-US" dirty="0"/>
          </a:p>
        </p:txBody>
      </p:sp>
    </p:spTree>
    <p:extLst>
      <p:ext uri="{BB962C8B-B14F-4D97-AF65-F5344CB8AC3E}">
        <p14:creationId xmlns:p14="http://schemas.microsoft.com/office/powerpoint/2010/main" val="605018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e-mail link</a:t>
            </a:r>
            <a:endParaRPr lang="en-US" dirty="0"/>
          </a:p>
        </p:txBody>
      </p:sp>
      <p:sp>
        <p:nvSpPr>
          <p:cNvPr id="3" name="Text Placeholder 2"/>
          <p:cNvSpPr>
            <a:spLocks noGrp="1"/>
          </p:cNvSpPr>
          <p:nvPr>
            <p:ph type="body" sz="quarter" idx="10"/>
          </p:nvPr>
        </p:nvSpPr>
        <p:spPr>
          <a:xfrm>
            <a:off x="228600" y="2209800"/>
            <a:ext cx="6781800" cy="4419600"/>
          </a:xfrm>
        </p:spPr>
        <p:txBody>
          <a:bodyPr/>
          <a:lstStyle/>
          <a:p>
            <a:r>
              <a:rPr lang="en-US" sz="2800" dirty="0"/>
              <a:t>The final kind of link frequently used in web pages is an Email link.</a:t>
            </a:r>
          </a:p>
          <a:p>
            <a:r>
              <a:rPr lang="en-US" sz="2800" dirty="0"/>
              <a:t>Email links don’t link to other web pages. Instead, they automatically open a new email message with recipient (To:) already filled in.</a:t>
            </a:r>
          </a:p>
          <a:p>
            <a:r>
              <a:rPr lang="en-US" sz="2800" dirty="0"/>
              <a:t>To designate a link as an Email link, start the </a:t>
            </a:r>
            <a:r>
              <a:rPr lang="en-US" sz="2800" dirty="0" err="1"/>
              <a:t>href</a:t>
            </a:r>
            <a:r>
              <a:rPr lang="en-US" sz="2800" dirty="0"/>
              <a:t> text with </a:t>
            </a:r>
            <a:r>
              <a:rPr lang="en-US" sz="2800" i="1" dirty="0"/>
              <a:t>mailto:</a:t>
            </a:r>
            <a:r>
              <a:rPr lang="en-US" sz="2800" dirty="0"/>
              <a:t>. Then, follow that with the appropriate Email address</a:t>
            </a:r>
            <a:r>
              <a:rPr lang="en-US" sz="2800" dirty="0" smtClean="0"/>
              <a:t>.</a:t>
            </a:r>
            <a:endParaRPr lang="en-US" sz="2800" dirty="0"/>
          </a:p>
        </p:txBody>
      </p:sp>
      <p:pic>
        <p:nvPicPr>
          <p:cNvPr id="4" name="Picture 3"/>
          <p:cNvPicPr>
            <a:picLocks noChangeAspect="1"/>
          </p:cNvPicPr>
          <p:nvPr/>
        </p:nvPicPr>
        <p:blipFill>
          <a:blip r:embed="rId2"/>
          <a:stretch>
            <a:fillRect/>
          </a:stretch>
        </p:blipFill>
        <p:spPr>
          <a:xfrm>
            <a:off x="6336632" y="2590800"/>
            <a:ext cx="2819400" cy="2819400"/>
          </a:xfrm>
          <a:prstGeom prst="rect">
            <a:avLst/>
          </a:prstGeom>
        </p:spPr>
      </p:pic>
    </p:spTree>
    <p:extLst>
      <p:ext uri="{BB962C8B-B14F-4D97-AF65-F5344CB8AC3E}">
        <p14:creationId xmlns:p14="http://schemas.microsoft.com/office/powerpoint/2010/main" val="532524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e-mail link</a:t>
            </a:r>
            <a:endParaRPr lang="en-US" dirty="0"/>
          </a:p>
        </p:txBody>
      </p:sp>
      <p:sp>
        <p:nvSpPr>
          <p:cNvPr id="3" name="Text Placeholder 2"/>
          <p:cNvSpPr>
            <a:spLocks noGrp="1"/>
          </p:cNvSpPr>
          <p:nvPr>
            <p:ph type="body" sz="quarter" idx="10"/>
          </p:nvPr>
        </p:nvSpPr>
        <p:spPr>
          <a:xfrm>
            <a:off x="228600" y="2209800"/>
            <a:ext cx="5410200" cy="4419600"/>
          </a:xfrm>
        </p:spPr>
        <p:txBody>
          <a:bodyPr/>
          <a:lstStyle/>
          <a:p>
            <a:r>
              <a:rPr lang="en-US" sz="2800" dirty="0" smtClean="0"/>
              <a:t>You </a:t>
            </a:r>
            <a:r>
              <a:rPr lang="en-US" sz="2800" dirty="0"/>
              <a:t>can also designate a subject for the email by adding</a:t>
            </a:r>
            <a:br>
              <a:rPr lang="en-US" sz="2800" dirty="0"/>
            </a:br>
            <a:r>
              <a:rPr lang="en-US" sz="2000" dirty="0"/>
              <a:t>?subject="type%20text%20here" </a:t>
            </a:r>
            <a:r>
              <a:rPr lang="en-US" sz="2800" dirty="0"/>
              <a:t>after the email address (inside the quotes).</a:t>
            </a:r>
          </a:p>
          <a:p>
            <a:pPr lvl="1"/>
            <a:r>
              <a:rPr lang="en-US" dirty="0"/>
              <a:t>%20 is the hex code for a space. Your email link will not validate if it has spaces in it</a:t>
            </a:r>
            <a:r>
              <a:rPr lang="en-US" dirty="0" smtClean="0"/>
              <a:t>.</a:t>
            </a:r>
          </a:p>
          <a:p>
            <a:r>
              <a:rPr lang="en-US" sz="2800" dirty="0" smtClean="0">
                <a:solidFill>
                  <a:srgbClr val="FF6600"/>
                </a:solidFill>
              </a:rPr>
              <a:t>Why not use just whitespace?</a:t>
            </a:r>
            <a:endParaRPr lang="en-US" sz="2800" dirty="0">
              <a:solidFill>
                <a:srgbClr val="FF6600"/>
              </a:solidFill>
            </a:endParaRPr>
          </a:p>
          <a:p>
            <a:pPr marL="0" indent="0">
              <a:buNone/>
            </a:pPr>
            <a:endParaRPr lang="en-US" sz="2000" dirty="0"/>
          </a:p>
        </p:txBody>
      </p:sp>
      <p:pic>
        <p:nvPicPr>
          <p:cNvPr id="5" name="Picture 4"/>
          <p:cNvPicPr>
            <a:picLocks noChangeAspect="1"/>
          </p:cNvPicPr>
          <p:nvPr/>
        </p:nvPicPr>
        <p:blipFill>
          <a:blip r:embed="rId3"/>
          <a:stretch>
            <a:fillRect/>
          </a:stretch>
        </p:blipFill>
        <p:spPr>
          <a:xfrm>
            <a:off x="5638800" y="2514599"/>
            <a:ext cx="3479132" cy="2899277"/>
          </a:xfrm>
          <a:prstGeom prst="rect">
            <a:avLst/>
          </a:prstGeom>
        </p:spPr>
      </p:pic>
    </p:spTree>
    <p:extLst>
      <p:ext uri="{BB962C8B-B14F-4D97-AF65-F5344CB8AC3E}">
        <p14:creationId xmlns:p14="http://schemas.microsoft.com/office/powerpoint/2010/main" val="81533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on page links</a:t>
            </a:r>
            <a:endParaRPr lang="en-US" dirty="0"/>
          </a:p>
        </p:txBody>
      </p:sp>
      <p:sp>
        <p:nvSpPr>
          <p:cNvPr id="3" name="Text Placeholder 2"/>
          <p:cNvSpPr>
            <a:spLocks noGrp="1"/>
          </p:cNvSpPr>
          <p:nvPr>
            <p:ph type="body" sz="quarter" idx="10"/>
          </p:nvPr>
        </p:nvSpPr>
        <p:spPr>
          <a:xfrm>
            <a:off x="228600" y="2133601"/>
            <a:ext cx="5697955" cy="4419600"/>
          </a:xfrm>
        </p:spPr>
        <p:txBody>
          <a:bodyPr/>
          <a:lstStyle/>
          <a:p>
            <a:r>
              <a:rPr lang="en-US" sz="2200" dirty="0"/>
              <a:t>Before learning how to link multiple pages in a website together, we’ll learn the basics of links by creating links to other places on a </a:t>
            </a:r>
            <a:r>
              <a:rPr lang="en-US" sz="2200" dirty="0" smtClean="0"/>
              <a:t>page</a:t>
            </a:r>
          </a:p>
          <a:p>
            <a:r>
              <a:rPr lang="en-US" sz="2200" dirty="0" smtClean="0"/>
              <a:t>An anchor is a specific place in the middle of your page</a:t>
            </a:r>
            <a:endParaRPr lang="en-US" sz="2200" dirty="0"/>
          </a:p>
          <a:p>
            <a:pPr lvl="1"/>
            <a:r>
              <a:rPr lang="en-US" sz="1800" dirty="0" smtClean="0"/>
              <a:t>Using # in front of a link location specifies that the link is pointing to an anchor on a page</a:t>
            </a:r>
          </a:p>
          <a:p>
            <a:r>
              <a:rPr lang="en-US" sz="2200" dirty="0" smtClean="0"/>
              <a:t>Anchors are used when you create pages with a considerable amount of text</a:t>
            </a:r>
          </a:p>
          <a:p>
            <a:r>
              <a:rPr lang="en-US" sz="2200" dirty="0">
                <a:hlinkClick r:id="rId2"/>
              </a:rPr>
              <a:t>https://</a:t>
            </a:r>
            <a:r>
              <a:rPr lang="en-US" sz="2200" dirty="0" smtClean="0">
                <a:hlinkClick r:id="rId2"/>
              </a:rPr>
              <a:t>en.wikipedia.org/wiki/HTML_element</a:t>
            </a:r>
            <a:endParaRPr lang="en-US" sz="2200" dirty="0" smtClean="0"/>
          </a:p>
          <a:p>
            <a:pPr lvl="1"/>
            <a:r>
              <a:rPr lang="en-US" sz="1800" dirty="0" smtClean="0"/>
              <a:t>Table of contents links on this page</a:t>
            </a:r>
          </a:p>
          <a:p>
            <a:endParaRPr lang="en-US" sz="2200" dirty="0" smtClean="0"/>
          </a:p>
        </p:txBody>
      </p:sp>
      <p:pic>
        <p:nvPicPr>
          <p:cNvPr id="4" name="Picture 3"/>
          <p:cNvPicPr>
            <a:picLocks noChangeAspect="1"/>
          </p:cNvPicPr>
          <p:nvPr/>
        </p:nvPicPr>
        <p:blipFill>
          <a:blip r:embed="rId3"/>
          <a:stretch>
            <a:fillRect/>
          </a:stretch>
        </p:blipFill>
        <p:spPr>
          <a:xfrm>
            <a:off x="5926555" y="2057400"/>
            <a:ext cx="3181350" cy="4800600"/>
          </a:xfrm>
          <a:prstGeom prst="rect">
            <a:avLst/>
          </a:prstGeom>
        </p:spPr>
      </p:pic>
    </p:spTree>
    <p:extLst>
      <p:ext uri="{BB962C8B-B14F-4D97-AF65-F5344CB8AC3E}">
        <p14:creationId xmlns:p14="http://schemas.microsoft.com/office/powerpoint/2010/main" val="2752833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e-mail link</a:t>
            </a:r>
            <a:endParaRPr lang="en-US" dirty="0"/>
          </a:p>
        </p:txBody>
      </p:sp>
      <p:sp>
        <p:nvSpPr>
          <p:cNvPr id="3" name="Text Placeholder 2"/>
          <p:cNvSpPr>
            <a:spLocks noGrp="1"/>
          </p:cNvSpPr>
          <p:nvPr>
            <p:ph type="body" sz="quarter" idx="10"/>
          </p:nvPr>
        </p:nvSpPr>
        <p:spPr>
          <a:xfrm>
            <a:off x="228600" y="2209800"/>
            <a:ext cx="6400800" cy="4419600"/>
          </a:xfrm>
        </p:spPr>
        <p:txBody>
          <a:bodyPr/>
          <a:lstStyle/>
          <a:p>
            <a:r>
              <a:rPr lang="en-US" dirty="0"/>
              <a:t>Though used less frequently, you can also designate the text for the </a:t>
            </a:r>
            <a:r>
              <a:rPr lang="en-US" i="1" dirty="0"/>
              <a:t>body</a:t>
            </a:r>
            <a:r>
              <a:rPr lang="en-US" dirty="0"/>
              <a:t> of the Email</a:t>
            </a:r>
          </a:p>
          <a:p>
            <a:pPr lvl="1"/>
            <a:r>
              <a:rPr lang="en-US" dirty="0"/>
              <a:t>After the subject (inside the quotes), add </a:t>
            </a:r>
            <a:r>
              <a:rPr lang="en-US" i="1" dirty="0"/>
              <a:t>&amp;body=your text here</a:t>
            </a:r>
            <a:endParaRPr lang="en-US" dirty="0"/>
          </a:p>
          <a:p>
            <a:pPr marL="0" indent="0">
              <a:buNone/>
            </a:pPr>
            <a:r>
              <a:rPr lang="en-US" dirty="0"/>
              <a:t> </a:t>
            </a:r>
            <a:r>
              <a:rPr lang="en-US" sz="2000" dirty="0" smtClean="0"/>
              <a:t>&lt;</a:t>
            </a:r>
            <a:r>
              <a:rPr lang="en-US" sz="2000" dirty="0"/>
              <a:t>a </a:t>
            </a:r>
            <a:r>
              <a:rPr lang="en-US" sz="2000" dirty="0" err="1"/>
              <a:t>href</a:t>
            </a:r>
            <a:r>
              <a:rPr lang="en-US" sz="2000" dirty="0"/>
              <a:t>="</a:t>
            </a:r>
            <a:r>
              <a:rPr lang="en-US" sz="2000" dirty="0" smtClean="0"/>
              <a:t>mailto:brent.presley@mstc.edu </a:t>
            </a:r>
            <a:endParaRPr lang="en-US" dirty="0" smtClean="0"/>
          </a:p>
          <a:p>
            <a:pPr marL="0" indent="0">
              <a:buNone/>
            </a:pPr>
            <a:r>
              <a:rPr lang="en-US" sz="2000" dirty="0" smtClean="0"/>
              <a:t>?subject=Question%20About%20Links</a:t>
            </a:r>
            <a:endParaRPr lang="en-US" dirty="0" smtClean="0"/>
          </a:p>
          <a:p>
            <a:pPr marL="0" indent="0">
              <a:buNone/>
            </a:pPr>
            <a:r>
              <a:rPr lang="en-US" sz="2000" dirty="0" smtClean="0"/>
              <a:t>&amp;body=I%20have%20a%20question."&gt; </a:t>
            </a:r>
            <a:r>
              <a:rPr lang="en-US" sz="2000" dirty="0"/>
              <a:t>Email Me </a:t>
            </a:r>
            <a:r>
              <a:rPr lang="en-US" sz="2000" dirty="0" smtClean="0"/>
              <a:t>&lt;/</a:t>
            </a:r>
            <a:r>
              <a:rPr lang="en-US" sz="2000" dirty="0"/>
              <a:t>a&gt;</a:t>
            </a:r>
            <a:r>
              <a:rPr lang="en-US" dirty="0"/>
              <a:t/>
            </a:r>
            <a:br>
              <a:rPr lang="en-US" dirty="0"/>
            </a:br>
            <a:endParaRPr lang="en-US" sz="7200" dirty="0"/>
          </a:p>
        </p:txBody>
      </p:sp>
      <p:pic>
        <p:nvPicPr>
          <p:cNvPr id="4" name="Picture 3"/>
          <p:cNvPicPr>
            <a:picLocks noChangeAspect="1"/>
          </p:cNvPicPr>
          <p:nvPr/>
        </p:nvPicPr>
        <p:blipFill>
          <a:blip r:embed="rId3"/>
          <a:stretch>
            <a:fillRect/>
          </a:stretch>
        </p:blipFill>
        <p:spPr>
          <a:xfrm>
            <a:off x="5918979" y="3352800"/>
            <a:ext cx="3225021" cy="2466975"/>
          </a:xfrm>
          <a:prstGeom prst="rect">
            <a:avLst/>
          </a:prstGeom>
        </p:spPr>
      </p:pic>
    </p:spTree>
    <p:extLst>
      <p:ext uri="{BB962C8B-B14F-4D97-AF65-F5344CB8AC3E}">
        <p14:creationId xmlns:p14="http://schemas.microsoft.com/office/powerpoint/2010/main" val="2178591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link</a:t>
            </a:r>
            <a:endParaRPr lang="en-US" dirty="0"/>
          </a:p>
        </p:txBody>
      </p:sp>
      <p:sp>
        <p:nvSpPr>
          <p:cNvPr id="3" name="Text Placeholder 2"/>
          <p:cNvSpPr>
            <a:spLocks noGrp="1"/>
          </p:cNvSpPr>
          <p:nvPr>
            <p:ph type="body" sz="quarter" idx="10"/>
          </p:nvPr>
        </p:nvSpPr>
        <p:spPr>
          <a:xfrm>
            <a:off x="228600" y="2209800"/>
            <a:ext cx="5791200" cy="4419600"/>
          </a:xfrm>
        </p:spPr>
        <p:txBody>
          <a:bodyPr/>
          <a:lstStyle/>
          <a:p>
            <a:r>
              <a:rPr lang="en-US" sz="2400" dirty="0"/>
              <a:t>One concern about adding Email links to your web pages is that the links are accessible to </a:t>
            </a:r>
            <a:r>
              <a:rPr lang="en-US" sz="2400" i="1" dirty="0"/>
              <a:t>harvesters</a:t>
            </a:r>
            <a:r>
              <a:rPr lang="en-US" sz="2400" dirty="0"/>
              <a:t>.</a:t>
            </a:r>
          </a:p>
          <a:p>
            <a:pPr lvl="1"/>
            <a:r>
              <a:rPr lang="en-US" sz="2200" dirty="0"/>
              <a:t>Harvesters, are </a:t>
            </a:r>
            <a:r>
              <a:rPr lang="en-US" sz="2200" i="1" dirty="0"/>
              <a:t>web bots</a:t>
            </a:r>
            <a:r>
              <a:rPr lang="en-US" sz="2200" dirty="0"/>
              <a:t> (web programs) that automatically surf all over the web. Whenever, they discover an Email link in a web page’s HTML, they </a:t>
            </a:r>
            <a:r>
              <a:rPr lang="en-US" sz="2200" i="1" dirty="0"/>
              <a:t>harvest</a:t>
            </a:r>
            <a:r>
              <a:rPr lang="en-US" sz="2200" dirty="0"/>
              <a:t> it, sending it back to their </a:t>
            </a:r>
            <a:r>
              <a:rPr lang="en-US" sz="2200" i="1" dirty="0"/>
              <a:t>masters</a:t>
            </a:r>
            <a:r>
              <a:rPr lang="en-US" sz="2200" dirty="0"/>
              <a:t> who make a big list and sell it.  </a:t>
            </a:r>
            <a:endParaRPr lang="en-US" sz="2200" dirty="0" smtClean="0"/>
          </a:p>
          <a:p>
            <a:pPr lvl="1"/>
            <a:r>
              <a:rPr lang="en-US" sz="2200" dirty="0" smtClean="0"/>
              <a:t>All </a:t>
            </a:r>
            <a:r>
              <a:rPr lang="en-US" sz="2200" dirty="0"/>
              <a:t>of this happens without permission of course—it’s not required—the Internet is free</a:t>
            </a:r>
            <a:r>
              <a:rPr lang="en-US" sz="2200" dirty="0" smtClean="0"/>
              <a:t>.</a:t>
            </a:r>
            <a:endParaRPr lang="en-US" sz="2200" dirty="0"/>
          </a:p>
        </p:txBody>
      </p:sp>
      <p:pic>
        <p:nvPicPr>
          <p:cNvPr id="4" name="Picture 3"/>
          <p:cNvPicPr>
            <a:picLocks noChangeAspect="1"/>
          </p:cNvPicPr>
          <p:nvPr/>
        </p:nvPicPr>
        <p:blipFill>
          <a:blip r:embed="rId3"/>
          <a:stretch>
            <a:fillRect/>
          </a:stretch>
        </p:blipFill>
        <p:spPr>
          <a:xfrm>
            <a:off x="6188242" y="2362200"/>
            <a:ext cx="2971800" cy="2971800"/>
          </a:xfrm>
          <a:prstGeom prst="rect">
            <a:avLst/>
          </a:prstGeom>
        </p:spPr>
      </p:pic>
    </p:spTree>
    <p:extLst>
      <p:ext uri="{BB962C8B-B14F-4D97-AF65-F5344CB8AC3E}">
        <p14:creationId xmlns:p14="http://schemas.microsoft.com/office/powerpoint/2010/main" val="3533529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link</a:t>
            </a:r>
            <a:endParaRPr lang="en-US" dirty="0"/>
          </a:p>
        </p:txBody>
      </p:sp>
      <p:sp>
        <p:nvSpPr>
          <p:cNvPr id="3" name="Text Placeholder 2"/>
          <p:cNvSpPr>
            <a:spLocks noGrp="1"/>
          </p:cNvSpPr>
          <p:nvPr>
            <p:ph type="body" sz="quarter" idx="10"/>
          </p:nvPr>
        </p:nvSpPr>
        <p:spPr>
          <a:xfrm>
            <a:off x="228600" y="2209800"/>
            <a:ext cx="5715000" cy="1905000"/>
          </a:xfrm>
        </p:spPr>
        <p:txBody>
          <a:bodyPr/>
          <a:lstStyle/>
          <a:p>
            <a:r>
              <a:rPr lang="en-US" sz="2400" dirty="0" smtClean="0"/>
              <a:t>The </a:t>
            </a:r>
            <a:r>
              <a:rPr lang="en-US" sz="2400" dirty="0"/>
              <a:t>text discusses a number of ways to foil harvesters. </a:t>
            </a:r>
            <a:endParaRPr lang="en-US" sz="2400" dirty="0" smtClean="0"/>
          </a:p>
          <a:p>
            <a:pPr lvl="1"/>
            <a:r>
              <a:rPr lang="en-US" sz="2000" dirty="0" smtClean="0"/>
              <a:t>Include </a:t>
            </a:r>
            <a:r>
              <a:rPr lang="en-US" sz="2000" dirty="0"/>
              <a:t>an image of my Email address instead of a link. The user has to type the address into their To: field manually. </a:t>
            </a:r>
            <a:endParaRPr lang="en-US" sz="2000" dirty="0" smtClean="0"/>
          </a:p>
        </p:txBody>
      </p:sp>
      <p:pic>
        <p:nvPicPr>
          <p:cNvPr id="4" name="Picture 3"/>
          <p:cNvPicPr>
            <a:picLocks noChangeAspect="1"/>
          </p:cNvPicPr>
          <p:nvPr/>
        </p:nvPicPr>
        <p:blipFill>
          <a:blip r:embed="rId3"/>
          <a:stretch>
            <a:fillRect/>
          </a:stretch>
        </p:blipFill>
        <p:spPr>
          <a:xfrm>
            <a:off x="6019800" y="2362200"/>
            <a:ext cx="3124200" cy="3124200"/>
          </a:xfrm>
          <a:prstGeom prst="rect">
            <a:avLst/>
          </a:prstGeom>
        </p:spPr>
      </p:pic>
      <p:pic>
        <p:nvPicPr>
          <p:cNvPr id="6" name="Picture 5"/>
          <p:cNvPicPr>
            <a:picLocks noChangeAspect="1"/>
          </p:cNvPicPr>
          <p:nvPr/>
        </p:nvPicPr>
        <p:blipFill>
          <a:blip r:embed="rId4"/>
          <a:stretch>
            <a:fillRect/>
          </a:stretch>
        </p:blipFill>
        <p:spPr>
          <a:xfrm>
            <a:off x="1752600" y="4143375"/>
            <a:ext cx="3581400" cy="2686050"/>
          </a:xfrm>
          <a:prstGeom prst="rect">
            <a:avLst/>
          </a:prstGeom>
        </p:spPr>
      </p:pic>
    </p:spTree>
    <p:extLst>
      <p:ext uri="{BB962C8B-B14F-4D97-AF65-F5344CB8AC3E}">
        <p14:creationId xmlns:p14="http://schemas.microsoft.com/office/powerpoint/2010/main" val="4075950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example</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In </a:t>
            </a:r>
            <a:r>
              <a:rPr lang="en-US" dirty="0" err="1" smtClean="0">
                <a:solidFill>
                  <a:srgbClr val="7030A0"/>
                </a:solidFill>
              </a:rPr>
              <a:t>othersites</a:t>
            </a:r>
            <a:endParaRPr lang="en-US" dirty="0" smtClean="0">
              <a:solidFill>
                <a:srgbClr val="7030A0"/>
              </a:solidFill>
            </a:endParaRPr>
          </a:p>
          <a:p>
            <a:pPr lvl="1"/>
            <a:r>
              <a:rPr lang="en-US" dirty="0" smtClean="0">
                <a:solidFill>
                  <a:srgbClr val="7030A0"/>
                </a:solidFill>
              </a:rPr>
              <a:t>Create email link with subject</a:t>
            </a:r>
          </a:p>
          <a:p>
            <a:pPr lvl="1"/>
            <a:r>
              <a:rPr lang="en-US" dirty="0" smtClean="0">
                <a:solidFill>
                  <a:srgbClr val="7030A0"/>
                </a:solidFill>
              </a:rPr>
              <a:t>Add body to the </a:t>
            </a:r>
            <a:r>
              <a:rPr lang="en-US" smtClean="0">
                <a:solidFill>
                  <a:srgbClr val="7030A0"/>
                </a:solidFill>
              </a:rPr>
              <a:t>e-mail link</a:t>
            </a:r>
            <a:endParaRPr lang="en-US" dirty="0"/>
          </a:p>
        </p:txBody>
      </p:sp>
    </p:spTree>
    <p:extLst>
      <p:ext uri="{BB962C8B-B14F-4D97-AF65-F5344CB8AC3E}">
        <p14:creationId xmlns:p14="http://schemas.microsoft.com/office/powerpoint/2010/main" val="2103529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link</a:t>
            </a:r>
            <a:endParaRPr lang="en-US" dirty="0"/>
          </a:p>
        </p:txBody>
      </p:sp>
      <p:sp>
        <p:nvSpPr>
          <p:cNvPr id="3" name="Text Placeholder 2"/>
          <p:cNvSpPr>
            <a:spLocks noGrp="1"/>
          </p:cNvSpPr>
          <p:nvPr>
            <p:ph type="body" sz="quarter" idx="10"/>
          </p:nvPr>
        </p:nvSpPr>
        <p:spPr/>
        <p:txBody>
          <a:bodyPr anchor="t"/>
          <a:lstStyle/>
          <a:p>
            <a:r>
              <a:rPr lang="en-US" dirty="0"/>
              <a:t>Email links falling out of favor. </a:t>
            </a:r>
          </a:p>
          <a:p>
            <a:pPr lvl="1"/>
            <a:r>
              <a:rPr lang="en-US" dirty="0"/>
              <a:t>In order for an email link to work, the user’s computer must include a configured Email program (e.g. Outlook or Windows Mail).</a:t>
            </a:r>
          </a:p>
          <a:p>
            <a:pPr lvl="1"/>
            <a:r>
              <a:rPr lang="en-US" dirty="0"/>
              <a:t>Many users today only use online Email programs (e.g. Gmail, Microsoft Live, etc.).</a:t>
            </a:r>
          </a:p>
          <a:p>
            <a:r>
              <a:rPr lang="en-US" dirty="0"/>
              <a:t>Email links CANNOT be displayed using online Email programs.</a:t>
            </a:r>
            <a:endParaRPr lang="en-US" sz="5400" dirty="0"/>
          </a:p>
        </p:txBody>
      </p:sp>
    </p:spTree>
    <p:extLst>
      <p:ext uri="{BB962C8B-B14F-4D97-AF65-F5344CB8AC3E}">
        <p14:creationId xmlns:p14="http://schemas.microsoft.com/office/powerpoint/2010/main" val="142133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Showing links in a new window</a:t>
            </a:r>
            <a:endParaRPr lang="en-US" sz="3600" dirty="0"/>
          </a:p>
        </p:txBody>
      </p:sp>
      <p:sp>
        <p:nvSpPr>
          <p:cNvPr id="3" name="Text Placeholder 2"/>
          <p:cNvSpPr>
            <a:spLocks noGrp="1"/>
          </p:cNvSpPr>
          <p:nvPr>
            <p:ph type="body" sz="quarter" idx="10"/>
          </p:nvPr>
        </p:nvSpPr>
        <p:spPr>
          <a:xfrm>
            <a:off x="228600" y="2209800"/>
            <a:ext cx="6109677" cy="4419600"/>
          </a:xfrm>
        </p:spPr>
        <p:txBody>
          <a:bodyPr anchor="t"/>
          <a:lstStyle/>
          <a:p>
            <a:r>
              <a:rPr lang="en-US" sz="2000" dirty="0"/>
              <a:t>Sometimes, when the user clicks a link, you’ll want the new page to appear in a new window—a new occurrence of the browser.</a:t>
            </a:r>
          </a:p>
          <a:p>
            <a:r>
              <a:rPr lang="en-US" sz="2000" dirty="0"/>
              <a:t>This allows the user to view both pages simultaneously and switch between them quickly.</a:t>
            </a:r>
          </a:p>
          <a:p>
            <a:r>
              <a:rPr lang="en-US" sz="2000" dirty="0"/>
              <a:t>To open a new page in a new window, simply include the </a:t>
            </a:r>
            <a:r>
              <a:rPr lang="en-US" sz="2000" i="1" dirty="0"/>
              <a:t>target</a:t>
            </a:r>
            <a:r>
              <a:rPr lang="en-US" sz="2000" dirty="0"/>
              <a:t> attribute in the &lt;a&gt; tag</a:t>
            </a:r>
          </a:p>
          <a:p>
            <a:pPr lvl="1"/>
            <a:r>
              <a:rPr lang="en-US" sz="1800" dirty="0"/>
              <a:t>The target attribute includes the ability to name each new window.</a:t>
            </a:r>
          </a:p>
          <a:p>
            <a:pPr lvl="1"/>
            <a:r>
              <a:rPr lang="en-US" sz="1800" dirty="0"/>
              <a:t>This has no effect on the appearance, but does allow more advanced techniques (JavaScript) to refer to a </a:t>
            </a:r>
            <a:r>
              <a:rPr lang="en-US" sz="1800" i="1" dirty="0"/>
              <a:t>spawned</a:t>
            </a:r>
            <a:r>
              <a:rPr lang="en-US" sz="1800" dirty="0"/>
              <a:t> window by name.</a:t>
            </a:r>
          </a:p>
        </p:txBody>
      </p:sp>
      <p:pic>
        <p:nvPicPr>
          <p:cNvPr id="4" name="Picture 3"/>
          <p:cNvPicPr>
            <a:picLocks noChangeAspect="1"/>
          </p:cNvPicPr>
          <p:nvPr/>
        </p:nvPicPr>
        <p:blipFill>
          <a:blip r:embed="rId3"/>
          <a:stretch>
            <a:fillRect/>
          </a:stretch>
        </p:blipFill>
        <p:spPr>
          <a:xfrm>
            <a:off x="6841637" y="2230194"/>
            <a:ext cx="1958730" cy="1958730"/>
          </a:xfrm>
          <a:prstGeom prst="rect">
            <a:avLst/>
          </a:prstGeom>
        </p:spPr>
      </p:pic>
    </p:spTree>
    <p:extLst>
      <p:ext uri="{BB962C8B-B14F-4D97-AF65-F5344CB8AC3E}">
        <p14:creationId xmlns:p14="http://schemas.microsoft.com/office/powerpoint/2010/main" val="3493529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Showing links in a new window</a:t>
            </a:r>
            <a:endParaRPr lang="en-US" sz="3600" dirty="0"/>
          </a:p>
        </p:txBody>
      </p:sp>
      <p:sp>
        <p:nvSpPr>
          <p:cNvPr id="3" name="Text Placeholder 2"/>
          <p:cNvSpPr>
            <a:spLocks noGrp="1"/>
          </p:cNvSpPr>
          <p:nvPr>
            <p:ph type="body" sz="quarter" idx="10"/>
          </p:nvPr>
        </p:nvSpPr>
        <p:spPr>
          <a:xfrm>
            <a:off x="228600" y="2209800"/>
            <a:ext cx="6109677" cy="4419600"/>
          </a:xfrm>
        </p:spPr>
        <p:txBody>
          <a:bodyPr anchor="t"/>
          <a:lstStyle/>
          <a:p>
            <a:r>
              <a:rPr lang="en-US" sz="2400" dirty="0"/>
              <a:t>Many web design tips suggest you </a:t>
            </a:r>
            <a:r>
              <a:rPr lang="en-US" sz="2400" u="sng" dirty="0"/>
              <a:t>never</a:t>
            </a:r>
            <a:r>
              <a:rPr lang="en-US" sz="2400" dirty="0"/>
              <a:t> create new window links.</a:t>
            </a:r>
          </a:p>
          <a:p>
            <a:pPr lvl="1"/>
            <a:r>
              <a:rPr lang="en-US" sz="2200" dirty="0"/>
              <a:t>I recommend you open a window whenever the link transfers to a new </a:t>
            </a:r>
            <a:r>
              <a:rPr lang="en-US" sz="2200" b="1" dirty="0"/>
              <a:t>website</a:t>
            </a:r>
            <a:r>
              <a:rPr lang="en-US" sz="2200" dirty="0"/>
              <a:t>.</a:t>
            </a:r>
          </a:p>
          <a:p>
            <a:pPr lvl="1"/>
            <a:r>
              <a:rPr lang="en-US" sz="2200" dirty="0"/>
              <a:t>Other websites won’t have a link back to yours. By opening a new window, the user can return to your page by switching windows/tabs</a:t>
            </a:r>
          </a:p>
          <a:p>
            <a:r>
              <a:rPr lang="en-US" sz="2000" dirty="0"/>
              <a:t>Yes, the user could simply click the Back button, but this allows both sites to remain easily accessible.</a:t>
            </a:r>
          </a:p>
        </p:txBody>
      </p:sp>
      <p:pic>
        <p:nvPicPr>
          <p:cNvPr id="4" name="Picture 3"/>
          <p:cNvPicPr>
            <a:picLocks noChangeAspect="1"/>
          </p:cNvPicPr>
          <p:nvPr/>
        </p:nvPicPr>
        <p:blipFill>
          <a:blip r:embed="rId3"/>
          <a:stretch>
            <a:fillRect/>
          </a:stretch>
        </p:blipFill>
        <p:spPr>
          <a:xfrm>
            <a:off x="6576646" y="4329723"/>
            <a:ext cx="2438400" cy="2438400"/>
          </a:xfrm>
          <a:prstGeom prst="rect">
            <a:avLst/>
          </a:prstGeom>
        </p:spPr>
      </p:pic>
    </p:spTree>
    <p:extLst>
      <p:ext uri="{BB962C8B-B14F-4D97-AF65-F5344CB8AC3E}">
        <p14:creationId xmlns:p14="http://schemas.microsoft.com/office/powerpoint/2010/main" val="3643015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Showing links in a new window</a:t>
            </a:r>
            <a:endParaRPr lang="en-US" sz="3600" dirty="0"/>
          </a:p>
        </p:txBody>
      </p:sp>
      <p:sp>
        <p:nvSpPr>
          <p:cNvPr id="3" name="Text Placeholder 2"/>
          <p:cNvSpPr>
            <a:spLocks noGrp="1"/>
          </p:cNvSpPr>
          <p:nvPr>
            <p:ph type="body" sz="quarter" idx="10"/>
          </p:nvPr>
        </p:nvSpPr>
        <p:spPr/>
        <p:txBody>
          <a:bodyPr anchor="t"/>
          <a:lstStyle/>
          <a:p>
            <a:pPr marL="0" indent="0">
              <a:buNone/>
            </a:pPr>
            <a:r>
              <a:rPr lang="en-US" sz="2400" dirty="0">
                <a:solidFill>
                  <a:srgbClr val="FF0000"/>
                </a:solidFill>
              </a:rPr>
              <a:t>&lt;a </a:t>
            </a:r>
            <a:r>
              <a:rPr lang="en-US" sz="2400" dirty="0" err="1">
                <a:solidFill>
                  <a:srgbClr val="FF0000"/>
                </a:solidFill>
              </a:rPr>
              <a:t>href</a:t>
            </a:r>
            <a:r>
              <a:rPr lang="en-US" sz="2400" dirty="0">
                <a:solidFill>
                  <a:srgbClr val="FF0000"/>
                </a:solidFill>
              </a:rPr>
              <a:t>="http://www.mstc.edu" target="_blank"&gt;</a:t>
            </a:r>
            <a:r>
              <a:rPr lang="en-US" sz="2400" dirty="0"/>
              <a:t/>
            </a:r>
            <a:br>
              <a:rPr lang="en-US" sz="2400" dirty="0"/>
            </a:br>
            <a:endParaRPr lang="en-US" sz="2400" dirty="0"/>
          </a:p>
          <a:p>
            <a:r>
              <a:rPr lang="en-US" sz="2000" dirty="0">
                <a:latin typeface="Arial" charset="0"/>
              </a:rPr>
              <a:t>Using target="_blank" will instruct the browser to create a new browser tab or window when the user clicks on the link.</a:t>
            </a:r>
          </a:p>
          <a:p>
            <a:r>
              <a:rPr lang="en-US" sz="2000" dirty="0">
                <a:latin typeface="Arial" charset="0"/>
              </a:rPr>
              <a:t>_self   Opens the linked document in the same frame as it was clicked (this is default)</a:t>
            </a:r>
          </a:p>
          <a:p>
            <a:r>
              <a:rPr lang="en-US" sz="2000" dirty="0">
                <a:latin typeface="Arial" charset="0"/>
              </a:rPr>
              <a:t>_parent     Opens the linked document in the parent frame</a:t>
            </a:r>
          </a:p>
          <a:p>
            <a:r>
              <a:rPr lang="en-US" sz="2000" dirty="0">
                <a:latin typeface="Arial" charset="0"/>
              </a:rPr>
              <a:t>_top    Opens the linked document in the </a:t>
            </a:r>
            <a:r>
              <a:rPr lang="en-US" sz="2000" dirty="0" smtClean="0">
                <a:latin typeface="Arial" charset="0"/>
              </a:rPr>
              <a:t>topmost frame.. </a:t>
            </a:r>
            <a:r>
              <a:rPr lang="en-US" sz="2000" dirty="0" err="1" smtClean="0">
                <a:latin typeface="Arial" charset="0"/>
              </a:rPr>
              <a:t>Ie</a:t>
            </a:r>
            <a:r>
              <a:rPr lang="en-US" sz="2000" dirty="0" smtClean="0">
                <a:latin typeface="Arial" charset="0"/>
              </a:rPr>
              <a:t> the new page fills the entire window</a:t>
            </a:r>
            <a:endParaRPr lang="en-US" sz="2000" dirty="0">
              <a:latin typeface="Arial" charset="0"/>
            </a:endParaRPr>
          </a:p>
          <a:p>
            <a:r>
              <a:rPr lang="en-US" sz="2000" dirty="0">
                <a:latin typeface="Arial" charset="0"/>
              </a:rPr>
              <a:t>framename   Opens the linked document in a named frame</a:t>
            </a:r>
          </a:p>
          <a:p>
            <a:pPr lvl="1"/>
            <a:r>
              <a:rPr lang="en-US" sz="1600" dirty="0">
                <a:latin typeface="Arial" charset="0"/>
              </a:rPr>
              <a:t>it will search for a tab or window with the context name "framename", or whatever you make it.  if a "framename" tab/window is found, then the url is loaded into it.</a:t>
            </a:r>
          </a:p>
          <a:p>
            <a:pPr lvl="1"/>
            <a:r>
              <a:rPr lang="en-US" sz="1600" dirty="0">
                <a:latin typeface="Arial" charset="0"/>
              </a:rPr>
              <a:t>if not found, a new tab/window is created with the context name "framename"   </a:t>
            </a:r>
          </a:p>
          <a:p>
            <a:pPr marL="0" indent="0">
              <a:buNone/>
            </a:pPr>
            <a:endParaRPr lang="en-US" sz="2400" dirty="0"/>
          </a:p>
        </p:txBody>
      </p:sp>
    </p:spTree>
    <p:extLst>
      <p:ext uri="{BB962C8B-B14F-4D97-AF65-F5344CB8AC3E}">
        <p14:creationId xmlns:p14="http://schemas.microsoft.com/office/powerpoint/2010/main" val="2465470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opening in new tab</a:t>
            </a:r>
            <a:endParaRPr lang="en-US" dirty="0"/>
          </a:p>
        </p:txBody>
      </p:sp>
      <p:sp>
        <p:nvSpPr>
          <p:cNvPr id="3" name="Text Placeholder 2"/>
          <p:cNvSpPr>
            <a:spLocks noGrp="1"/>
          </p:cNvSpPr>
          <p:nvPr>
            <p:ph type="body" sz="quarter" idx="10"/>
          </p:nvPr>
        </p:nvSpPr>
        <p:spPr/>
        <p:txBody>
          <a:bodyPr anchor="t"/>
          <a:lstStyle/>
          <a:p>
            <a:r>
              <a:rPr lang="en-US" sz="2400" dirty="0">
                <a:latin typeface="Arial" charset="0"/>
              </a:rPr>
              <a:t>Firefox 15.0+ and IE9+ allow one browser window to include many tabs, each tab displaying a different web page (very convenient!)</a:t>
            </a:r>
          </a:p>
          <a:p>
            <a:r>
              <a:rPr lang="en-US" sz="2400" dirty="0">
                <a:latin typeface="Arial" charset="0"/>
              </a:rPr>
              <a:t>There is NO HTML tag or attribute that tells these browsers to open the new page in a new tab</a:t>
            </a:r>
          </a:p>
          <a:p>
            <a:r>
              <a:rPr lang="en-US" sz="2400" dirty="0">
                <a:latin typeface="Arial" charset="0"/>
              </a:rPr>
              <a:t>Firefox and IE (11+) automatically opens _blank targets in a new tab.</a:t>
            </a:r>
          </a:p>
          <a:p>
            <a:r>
              <a:rPr lang="en-US" sz="2400" dirty="0">
                <a:latin typeface="Arial" charset="0"/>
              </a:rPr>
              <a:t>Users can choose to cause any link to open in a new tab</a:t>
            </a:r>
          </a:p>
          <a:p>
            <a:pPr marL="0" indent="0">
              <a:buNone/>
            </a:pPr>
            <a:r>
              <a:rPr lang="en-US" dirty="0"/>
              <a:t/>
            </a:r>
            <a:br>
              <a:rPr lang="en-US" dirty="0"/>
            </a:br>
            <a:endParaRPr lang="en-US" dirty="0"/>
          </a:p>
        </p:txBody>
      </p:sp>
    </p:spTree>
    <p:extLst>
      <p:ext uri="{BB962C8B-B14F-4D97-AF65-F5344CB8AC3E}">
        <p14:creationId xmlns:p14="http://schemas.microsoft.com/office/powerpoint/2010/main" val="21638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page</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rPr>
              <a:t>Show my page in another window/tab, use target= "_</a:t>
            </a:r>
            <a:r>
              <a:rPr lang="en-US" dirty="0" smtClean="0">
                <a:solidFill>
                  <a:srgbClr val="7030A0"/>
                </a:solidFill>
              </a:rPr>
              <a:t>blank“</a:t>
            </a:r>
          </a:p>
          <a:p>
            <a:r>
              <a:rPr lang="en-US" dirty="0" smtClean="0">
                <a:solidFill>
                  <a:srgbClr val="7030A0"/>
                </a:solidFill>
              </a:rPr>
              <a:t>Link to one other page in another window/tab.  Use a different target option</a:t>
            </a:r>
            <a:endParaRPr lang="en-US" dirty="0">
              <a:solidFill>
                <a:srgbClr val="7030A0"/>
              </a:solidFill>
            </a:endParaRPr>
          </a:p>
          <a:p>
            <a:endParaRPr lang="en-US" dirty="0">
              <a:solidFill>
                <a:srgbClr val="7030A0"/>
              </a:solidFill>
            </a:endParaRPr>
          </a:p>
        </p:txBody>
      </p:sp>
    </p:spTree>
    <p:extLst>
      <p:ext uri="{BB962C8B-B14F-4D97-AF65-F5344CB8AC3E}">
        <p14:creationId xmlns:p14="http://schemas.microsoft.com/office/powerpoint/2010/main" val="54823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on page links</a:t>
            </a:r>
            <a:endParaRPr lang="en-US" dirty="0"/>
          </a:p>
        </p:txBody>
      </p:sp>
      <p:sp>
        <p:nvSpPr>
          <p:cNvPr id="3" name="Text Placeholder 2"/>
          <p:cNvSpPr>
            <a:spLocks noGrp="1"/>
          </p:cNvSpPr>
          <p:nvPr>
            <p:ph type="body" sz="quarter" idx="10"/>
          </p:nvPr>
        </p:nvSpPr>
        <p:spPr/>
        <p:txBody>
          <a:bodyPr/>
          <a:lstStyle/>
          <a:p>
            <a:r>
              <a:rPr lang="en-US" sz="2200" dirty="0" smtClean="0"/>
              <a:t>To create an anchor</a:t>
            </a:r>
          </a:p>
          <a:p>
            <a:pPr lvl="1"/>
            <a:r>
              <a:rPr lang="en-US" sz="1800" dirty="0" smtClean="0"/>
              <a:t>Create a link pointing to the anchor</a:t>
            </a:r>
          </a:p>
          <a:p>
            <a:pPr lvl="1"/>
            <a:r>
              <a:rPr lang="en-US" sz="1800" dirty="0" smtClean="0"/>
              <a:t>Create the anchor itself</a:t>
            </a:r>
          </a:p>
          <a:p>
            <a:r>
              <a:rPr lang="en-US" sz="2200" dirty="0" smtClean="0"/>
              <a:t>An anchor is created with the &lt;a&gt; tag</a:t>
            </a:r>
            <a:endParaRPr lang="en-US" sz="2200" dirty="0"/>
          </a:p>
          <a:p>
            <a:endParaRPr lang="en-US" sz="2000" dirty="0"/>
          </a:p>
        </p:txBody>
      </p:sp>
      <p:pic>
        <p:nvPicPr>
          <p:cNvPr id="4" name="Picture 3"/>
          <p:cNvPicPr>
            <a:picLocks noChangeAspect="1"/>
          </p:cNvPicPr>
          <p:nvPr/>
        </p:nvPicPr>
        <p:blipFill>
          <a:blip r:embed="rId2"/>
          <a:stretch>
            <a:fillRect/>
          </a:stretch>
        </p:blipFill>
        <p:spPr>
          <a:xfrm>
            <a:off x="457200" y="4181475"/>
            <a:ext cx="7953375" cy="2447925"/>
          </a:xfrm>
          <a:prstGeom prst="rect">
            <a:avLst/>
          </a:prstGeom>
        </p:spPr>
      </p:pic>
    </p:spTree>
    <p:extLst>
      <p:ext uri="{BB962C8B-B14F-4D97-AF65-F5344CB8AC3E}">
        <p14:creationId xmlns:p14="http://schemas.microsoft.com/office/powerpoint/2010/main" val="1272062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images as links</a:t>
            </a:r>
            <a:endParaRPr lang="en-US" dirty="0"/>
          </a:p>
        </p:txBody>
      </p:sp>
      <p:sp>
        <p:nvSpPr>
          <p:cNvPr id="3" name="Text Placeholder 2"/>
          <p:cNvSpPr>
            <a:spLocks noGrp="1"/>
          </p:cNvSpPr>
          <p:nvPr>
            <p:ph type="body" sz="quarter" idx="10"/>
          </p:nvPr>
        </p:nvSpPr>
        <p:spPr/>
        <p:txBody>
          <a:bodyPr anchor="t"/>
          <a:lstStyle/>
          <a:p>
            <a:r>
              <a:rPr lang="en-US" sz="2800" dirty="0"/>
              <a:t>Place the &lt;</a:t>
            </a:r>
            <a:r>
              <a:rPr lang="en-US" sz="2800" dirty="0" err="1"/>
              <a:t>img</a:t>
            </a:r>
            <a:r>
              <a:rPr lang="en-US" sz="2800" dirty="0"/>
              <a:t>&gt; tag inside an &lt;a&gt; tag</a:t>
            </a:r>
            <a:br>
              <a:rPr lang="en-US" sz="2800" dirty="0"/>
            </a:br>
            <a:r>
              <a:rPr lang="en-US" dirty="0"/>
              <a:t/>
            </a:r>
            <a:br>
              <a:rPr lang="en-US" dirty="0"/>
            </a:br>
            <a:r>
              <a:rPr lang="en-US" dirty="0">
                <a:solidFill>
                  <a:srgbClr val="C00000"/>
                </a:solidFill>
              </a:rPr>
              <a:t>&lt;a </a:t>
            </a:r>
            <a:r>
              <a:rPr lang="en-US" dirty="0" err="1">
                <a:solidFill>
                  <a:srgbClr val="C00000"/>
                </a:solidFill>
              </a:rPr>
              <a:t>href</a:t>
            </a:r>
            <a:r>
              <a:rPr lang="en-US" dirty="0">
                <a:solidFill>
                  <a:srgbClr val="C00000"/>
                </a:solidFill>
              </a:rPr>
              <a:t>="somepage.htm"&gt; &lt;</a:t>
            </a:r>
            <a:r>
              <a:rPr lang="en-US" dirty="0" err="1">
                <a:solidFill>
                  <a:srgbClr val="C00000"/>
                </a:solidFill>
              </a:rPr>
              <a:t>img</a:t>
            </a:r>
            <a:r>
              <a:rPr lang="en-US" dirty="0">
                <a:solidFill>
                  <a:srgbClr val="C00000"/>
                </a:solidFill>
              </a:rPr>
              <a:t> </a:t>
            </a:r>
            <a:r>
              <a:rPr lang="en-US" dirty="0" err="1">
                <a:solidFill>
                  <a:srgbClr val="C00000"/>
                </a:solidFill>
              </a:rPr>
              <a:t>src</a:t>
            </a:r>
            <a:r>
              <a:rPr lang="en-US" dirty="0">
                <a:solidFill>
                  <a:srgbClr val="C00000"/>
                </a:solidFill>
              </a:rPr>
              <a:t>="images/myPicture.jpg" &gt; &lt;/a&gt;</a:t>
            </a:r>
            <a:r>
              <a:rPr lang="en-US" sz="2800" dirty="0"/>
              <a:t/>
            </a:r>
            <a:br>
              <a:rPr lang="en-US" sz="2800" dirty="0"/>
            </a:br>
            <a:endParaRPr lang="en-US" dirty="0"/>
          </a:p>
          <a:p>
            <a:r>
              <a:rPr lang="en-US" sz="2000" dirty="0"/>
              <a:t>Some browsers put a border around an image link to designate them as links.</a:t>
            </a:r>
          </a:p>
        </p:txBody>
      </p:sp>
      <p:pic>
        <p:nvPicPr>
          <p:cNvPr id="7" name="Picture 6"/>
          <p:cNvPicPr/>
          <p:nvPr/>
        </p:nvPicPr>
        <p:blipFill>
          <a:blip r:embed="rId3" cstate="print"/>
          <a:srcRect/>
          <a:stretch>
            <a:fillRect/>
          </a:stretch>
        </p:blipFill>
        <p:spPr bwMode="auto">
          <a:xfrm>
            <a:off x="3185257" y="5151071"/>
            <a:ext cx="1267070" cy="1488831"/>
          </a:xfrm>
          <a:prstGeom prst="rect">
            <a:avLst/>
          </a:prstGeom>
          <a:noFill/>
          <a:ln w="9525">
            <a:noFill/>
            <a:miter lim="800000"/>
            <a:headEnd/>
            <a:tailEnd/>
          </a:ln>
        </p:spPr>
      </p:pic>
    </p:spTree>
    <p:extLst>
      <p:ext uri="{BB962C8B-B14F-4D97-AF65-F5344CB8AC3E}">
        <p14:creationId xmlns:p14="http://schemas.microsoft.com/office/powerpoint/2010/main" val="1048037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images as links</a:t>
            </a:r>
            <a:endParaRPr lang="en-US" dirty="0"/>
          </a:p>
        </p:txBody>
      </p:sp>
      <p:sp>
        <p:nvSpPr>
          <p:cNvPr id="3" name="Text Placeholder 2"/>
          <p:cNvSpPr>
            <a:spLocks noGrp="1"/>
          </p:cNvSpPr>
          <p:nvPr>
            <p:ph type="body" sz="quarter" idx="10"/>
          </p:nvPr>
        </p:nvSpPr>
        <p:spPr>
          <a:xfrm>
            <a:off x="228600" y="2209800"/>
            <a:ext cx="8610600" cy="3276600"/>
          </a:xfrm>
        </p:spPr>
        <p:txBody>
          <a:bodyPr anchor="t"/>
          <a:lstStyle/>
          <a:p>
            <a:r>
              <a:rPr lang="en-US" dirty="0"/>
              <a:t>You can remove the border by adding a style attribute that removes the border.</a:t>
            </a:r>
          </a:p>
          <a:p>
            <a:r>
              <a:rPr lang="en-US" dirty="0"/>
              <a:t>If you remove the border, it's a good idea to add an title attribute that informs the user that clicking the image will link to a </a:t>
            </a:r>
            <a:r>
              <a:rPr lang="en-US" dirty="0" smtClean="0"/>
              <a:t>page</a:t>
            </a:r>
          </a:p>
          <a:p>
            <a:r>
              <a:rPr lang="en-US" dirty="0">
                <a:solidFill>
                  <a:srgbClr val="C00000"/>
                </a:solidFill>
              </a:rPr>
              <a:t>&lt;</a:t>
            </a:r>
            <a:r>
              <a:rPr lang="en-US" dirty="0" err="1">
                <a:solidFill>
                  <a:srgbClr val="C00000"/>
                </a:solidFill>
              </a:rPr>
              <a:t>img</a:t>
            </a:r>
            <a:r>
              <a:rPr lang="en-US" dirty="0">
                <a:solidFill>
                  <a:srgbClr val="C00000"/>
                </a:solidFill>
              </a:rPr>
              <a:t> </a:t>
            </a:r>
            <a:r>
              <a:rPr lang="en-US" dirty="0" err="1">
                <a:solidFill>
                  <a:srgbClr val="C00000"/>
                </a:solidFill>
              </a:rPr>
              <a:t>src</a:t>
            </a:r>
            <a:r>
              <a:rPr lang="en-US" dirty="0">
                <a:solidFill>
                  <a:srgbClr val="C00000"/>
                </a:solidFill>
              </a:rPr>
              <a:t>="mypic.jpg" style="</a:t>
            </a:r>
            <a:r>
              <a:rPr lang="en-US" dirty="0" err="1">
                <a:solidFill>
                  <a:srgbClr val="C00000"/>
                </a:solidFill>
              </a:rPr>
              <a:t>border:none</a:t>
            </a:r>
            <a:r>
              <a:rPr lang="en-US" dirty="0">
                <a:solidFill>
                  <a:srgbClr val="C00000"/>
                </a:solidFill>
              </a:rPr>
              <a:t>;" </a:t>
            </a:r>
            <a:r>
              <a:rPr lang="en-US" dirty="0" smtClean="0">
                <a:solidFill>
                  <a:srgbClr val="C00000"/>
                </a:solidFill>
              </a:rPr>
              <a:t>&gt;</a:t>
            </a:r>
          </a:p>
          <a:p>
            <a:endParaRPr lang="en-US" sz="4800" dirty="0"/>
          </a:p>
        </p:txBody>
      </p:sp>
      <p:pic>
        <p:nvPicPr>
          <p:cNvPr id="4" name="Picture 3"/>
          <p:cNvPicPr>
            <a:picLocks noChangeAspect="1"/>
          </p:cNvPicPr>
          <p:nvPr/>
        </p:nvPicPr>
        <p:blipFill>
          <a:blip r:embed="rId3"/>
          <a:stretch>
            <a:fillRect/>
          </a:stretch>
        </p:blipFill>
        <p:spPr>
          <a:xfrm>
            <a:off x="2614612" y="5686425"/>
            <a:ext cx="3838575" cy="1171575"/>
          </a:xfrm>
          <a:prstGeom prst="rect">
            <a:avLst/>
          </a:prstGeom>
        </p:spPr>
      </p:pic>
    </p:spTree>
    <p:extLst>
      <p:ext uri="{BB962C8B-B14F-4D97-AF65-F5344CB8AC3E}">
        <p14:creationId xmlns:p14="http://schemas.microsoft.com/office/powerpoint/2010/main" val="812282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page</a:t>
            </a:r>
            <a:r>
              <a:rPr lang="en-US" dirty="0"/>
              <a:t/>
            </a:r>
            <a:br>
              <a:rPr lang="en-US" dirty="0"/>
            </a:b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latin typeface="Arial" charset="0"/>
              </a:rPr>
              <a:t>In imagelinks, link my photo to my website</a:t>
            </a:r>
          </a:p>
          <a:p>
            <a:r>
              <a:rPr lang="en-US" dirty="0">
                <a:solidFill>
                  <a:srgbClr val="7030A0"/>
                </a:solidFill>
                <a:latin typeface="Arial" charset="0"/>
              </a:rPr>
              <a:t>Remove a border using a </a:t>
            </a:r>
            <a:r>
              <a:rPr lang="en-US" dirty="0" smtClean="0">
                <a:solidFill>
                  <a:srgbClr val="7030A0"/>
                </a:solidFill>
                <a:latin typeface="Arial" charset="0"/>
              </a:rPr>
              <a:t>style, if yo</a:t>
            </a:r>
            <a:r>
              <a:rPr lang="en-US" dirty="0" smtClean="0">
                <a:solidFill>
                  <a:srgbClr val="7030A0"/>
                </a:solidFill>
                <a:latin typeface="Arial" charset="0"/>
              </a:rPr>
              <a:t>u have a border by default</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714326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use </a:t>
            </a:r>
            <a:r>
              <a:rPr lang="en-US" sz="2800" dirty="0" smtClean="0"/>
              <a:t>image </a:t>
            </a:r>
            <a:r>
              <a:rPr lang="en-US" sz="2800" dirty="0"/>
              <a:t>links to link image thumbnails</a:t>
            </a:r>
          </a:p>
        </p:txBody>
      </p:sp>
      <p:sp>
        <p:nvSpPr>
          <p:cNvPr id="3" name="Text Placeholder 2"/>
          <p:cNvSpPr>
            <a:spLocks noGrp="1"/>
          </p:cNvSpPr>
          <p:nvPr>
            <p:ph type="body" sz="quarter" idx="10"/>
          </p:nvPr>
        </p:nvSpPr>
        <p:spPr/>
        <p:txBody>
          <a:bodyPr anchor="t"/>
          <a:lstStyle/>
          <a:p>
            <a:r>
              <a:rPr lang="en-US" sz="2200" dirty="0"/>
              <a:t>Many websites also use image links to link image </a:t>
            </a:r>
            <a:r>
              <a:rPr lang="en-US" sz="2200" i="1" dirty="0"/>
              <a:t>thumbnails</a:t>
            </a:r>
            <a:r>
              <a:rPr lang="en-US" sz="2200" dirty="0"/>
              <a:t> (small, often cropped versions of an image)  to the full size versions of the images.</a:t>
            </a:r>
          </a:p>
          <a:p>
            <a:r>
              <a:rPr lang="en-US" sz="2200" dirty="0"/>
              <a:t>Set the </a:t>
            </a:r>
            <a:r>
              <a:rPr lang="en-US" sz="2200" dirty="0" err="1"/>
              <a:t>href</a:t>
            </a:r>
            <a:r>
              <a:rPr lang="en-US" sz="2200" dirty="0"/>
              <a:t> to the file name for the full size image</a:t>
            </a:r>
          </a:p>
          <a:p>
            <a:pPr marL="0" indent="0">
              <a:buNone/>
            </a:pPr>
            <a:endParaRPr lang="en-US" sz="2000" dirty="0"/>
          </a:p>
          <a:p>
            <a:pPr marL="0" indent="0">
              <a:buNone/>
            </a:pPr>
            <a:r>
              <a:rPr lang="en-US" sz="2000" dirty="0">
                <a:solidFill>
                  <a:srgbClr val="C00000"/>
                </a:solidFill>
              </a:rPr>
              <a:t>&lt;a </a:t>
            </a:r>
            <a:r>
              <a:rPr lang="en-US" sz="2000" dirty="0" err="1">
                <a:solidFill>
                  <a:srgbClr val="C00000"/>
                </a:solidFill>
              </a:rPr>
              <a:t>href</a:t>
            </a:r>
            <a:r>
              <a:rPr lang="en-US" sz="2000" dirty="0">
                <a:solidFill>
                  <a:srgbClr val="C00000"/>
                </a:solidFill>
              </a:rPr>
              <a:t>="images/lrgDog.jpg"&gt;&lt;</a:t>
            </a:r>
            <a:r>
              <a:rPr lang="en-US" sz="2000" dirty="0" err="1">
                <a:solidFill>
                  <a:srgbClr val="C00000"/>
                </a:solidFill>
              </a:rPr>
              <a:t>img</a:t>
            </a:r>
            <a:r>
              <a:rPr lang="en-US" sz="2000" dirty="0">
                <a:solidFill>
                  <a:srgbClr val="C00000"/>
                </a:solidFill>
              </a:rPr>
              <a:t> </a:t>
            </a:r>
            <a:r>
              <a:rPr lang="en-US" sz="2000" dirty="0" err="1">
                <a:solidFill>
                  <a:srgbClr val="C00000"/>
                </a:solidFill>
              </a:rPr>
              <a:t>src</a:t>
            </a:r>
            <a:r>
              <a:rPr lang="en-US" sz="2000" dirty="0">
                <a:solidFill>
                  <a:srgbClr val="C00000"/>
                </a:solidFill>
              </a:rPr>
              <a:t>="images/smlDog.jpg" &gt;&lt;/a&gt;</a:t>
            </a:r>
            <a:endParaRPr lang="en-US" dirty="0">
              <a:solidFill>
                <a:srgbClr val="C00000"/>
              </a:solidFill>
            </a:endParaRPr>
          </a:p>
          <a:p>
            <a:pPr marL="0" indent="0">
              <a:buNone/>
            </a:pPr>
            <a:endParaRPr lang="en-US" sz="2000" dirty="0"/>
          </a:p>
          <a:p>
            <a:r>
              <a:rPr lang="en-US" sz="2200" dirty="0"/>
              <a:t>The small version of the image allows the page to load quickly. If they user wants to see the larger image (and is willing to wait for it to load), they can click the thumbnail.</a:t>
            </a:r>
          </a:p>
          <a:p>
            <a:r>
              <a:rPr lang="en-US" sz="2000" dirty="0"/>
              <a:t>Thumbnail links often open in a new window so the user doesn't have to remember to go back to the original page</a:t>
            </a:r>
            <a:endParaRPr lang="en-US" sz="7200" dirty="0"/>
          </a:p>
        </p:txBody>
      </p:sp>
    </p:spTree>
    <p:extLst>
      <p:ext uri="{BB962C8B-B14F-4D97-AF65-F5344CB8AC3E}">
        <p14:creationId xmlns:p14="http://schemas.microsoft.com/office/powerpoint/2010/main" val="249044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example</a:t>
            </a:r>
            <a:endParaRPr lang="en-US" dirty="0"/>
          </a:p>
        </p:txBody>
      </p:sp>
      <p:sp>
        <p:nvSpPr>
          <p:cNvPr id="3" name="Text Placeholder 2"/>
          <p:cNvSpPr>
            <a:spLocks noGrp="1"/>
          </p:cNvSpPr>
          <p:nvPr>
            <p:ph type="body" sz="quarter" idx="10"/>
          </p:nvPr>
        </p:nvSpPr>
        <p:spPr/>
        <p:txBody>
          <a:bodyPr anchor="t"/>
          <a:lstStyle/>
          <a:p>
            <a:r>
              <a:rPr lang="en-US" dirty="0" smtClean="0">
                <a:solidFill>
                  <a:srgbClr val="7030A0"/>
                </a:solidFill>
              </a:rPr>
              <a:t>Download an image, then link </a:t>
            </a:r>
            <a:r>
              <a:rPr lang="en-US" dirty="0">
                <a:solidFill>
                  <a:srgbClr val="7030A0"/>
                </a:solidFill>
              </a:rPr>
              <a:t>to a photo from </a:t>
            </a:r>
            <a:r>
              <a:rPr lang="en-US" dirty="0" smtClean="0">
                <a:solidFill>
                  <a:srgbClr val="7030A0"/>
                </a:solidFill>
              </a:rPr>
              <a:t>thumbnail for that image</a:t>
            </a:r>
          </a:p>
          <a:p>
            <a:endParaRPr lang="en-US" dirty="0">
              <a:solidFill>
                <a:srgbClr val="7030A0"/>
              </a:solidFill>
            </a:endParaRPr>
          </a:p>
        </p:txBody>
      </p:sp>
    </p:spTree>
    <p:extLst>
      <p:ext uri="{BB962C8B-B14F-4D97-AF65-F5344CB8AC3E}">
        <p14:creationId xmlns:p14="http://schemas.microsoft.com/office/powerpoint/2010/main" val="1009153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hover link</a:t>
            </a:r>
            <a:endParaRPr lang="en-US" dirty="0"/>
          </a:p>
        </p:txBody>
      </p:sp>
      <p:sp>
        <p:nvSpPr>
          <p:cNvPr id="3" name="Text Placeholder 2"/>
          <p:cNvSpPr>
            <a:spLocks noGrp="1"/>
          </p:cNvSpPr>
          <p:nvPr>
            <p:ph type="body" sz="quarter" idx="10"/>
          </p:nvPr>
        </p:nvSpPr>
        <p:spPr/>
        <p:txBody>
          <a:bodyPr anchor="t"/>
          <a:lstStyle/>
          <a:p>
            <a:r>
              <a:rPr lang="en-US" sz="2400" dirty="0"/>
              <a:t>Hover links (also called </a:t>
            </a:r>
            <a:r>
              <a:rPr lang="en-US" sz="2400" i="1" dirty="0"/>
              <a:t>rollovers</a:t>
            </a:r>
            <a:r>
              <a:rPr lang="en-US" sz="2400" dirty="0"/>
              <a:t>) change appearance when the mouse touches them</a:t>
            </a:r>
          </a:p>
          <a:p>
            <a:r>
              <a:rPr lang="en-US" sz="2400" dirty="0"/>
              <a:t>Some hover links are created using styles and </a:t>
            </a:r>
            <a:r>
              <a:rPr lang="en-US" sz="2400" i="1" dirty="0"/>
              <a:t>pseudo-classes</a:t>
            </a:r>
            <a:endParaRPr lang="en-US" sz="2400" dirty="0"/>
          </a:p>
          <a:p>
            <a:pPr lvl="1"/>
            <a:r>
              <a:rPr lang="en-US" sz="2000" dirty="0"/>
              <a:t>Pseudo-classes allow you to define different formatting for different </a:t>
            </a:r>
            <a:r>
              <a:rPr lang="en-US" sz="2000" i="1" dirty="0"/>
              <a:t>states</a:t>
            </a:r>
            <a:r>
              <a:rPr lang="en-US" sz="2000" dirty="0"/>
              <a:t> of an element</a:t>
            </a:r>
          </a:p>
          <a:p>
            <a:r>
              <a:rPr lang="en-US" sz="2400" dirty="0"/>
              <a:t>We’ll need three pseudo-classes of the &lt;a&gt; element to create our hover links</a:t>
            </a:r>
          </a:p>
          <a:p>
            <a:pPr lvl="1"/>
            <a:r>
              <a:rPr lang="en-US" sz="2000" dirty="0"/>
              <a:t>a:link (for unvisited links)</a:t>
            </a:r>
          </a:p>
          <a:p>
            <a:pPr lvl="1"/>
            <a:r>
              <a:rPr lang="en-US" sz="2000" dirty="0"/>
              <a:t>a:visited (for visited links)</a:t>
            </a:r>
          </a:p>
          <a:p>
            <a:pPr lvl="1"/>
            <a:r>
              <a:rPr lang="en-US" sz="2000" dirty="0"/>
              <a:t>a:hover (for links touched by the mouse)</a:t>
            </a:r>
          </a:p>
          <a:p>
            <a:endParaRPr lang="en-US" sz="2800" dirty="0"/>
          </a:p>
        </p:txBody>
      </p:sp>
      <p:pic>
        <p:nvPicPr>
          <p:cNvPr id="5" name="Picture 4"/>
          <p:cNvPicPr>
            <a:picLocks noChangeAspect="1"/>
          </p:cNvPicPr>
          <p:nvPr/>
        </p:nvPicPr>
        <p:blipFill>
          <a:blip r:embed="rId3"/>
          <a:stretch>
            <a:fillRect/>
          </a:stretch>
        </p:blipFill>
        <p:spPr>
          <a:xfrm>
            <a:off x="5791200" y="5093732"/>
            <a:ext cx="3071336" cy="1535668"/>
          </a:xfrm>
          <a:prstGeom prst="rect">
            <a:avLst/>
          </a:prstGeom>
        </p:spPr>
      </p:pic>
    </p:spTree>
    <p:extLst>
      <p:ext uri="{BB962C8B-B14F-4D97-AF65-F5344CB8AC3E}">
        <p14:creationId xmlns:p14="http://schemas.microsoft.com/office/powerpoint/2010/main" val="1203527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hover link</a:t>
            </a:r>
            <a:endParaRPr lang="en-US" dirty="0"/>
          </a:p>
        </p:txBody>
      </p:sp>
      <p:sp>
        <p:nvSpPr>
          <p:cNvPr id="3" name="Text Placeholder 2"/>
          <p:cNvSpPr>
            <a:spLocks noGrp="1"/>
          </p:cNvSpPr>
          <p:nvPr>
            <p:ph type="body" sz="quarter" idx="10"/>
          </p:nvPr>
        </p:nvSpPr>
        <p:spPr>
          <a:xfrm>
            <a:off x="228600" y="2209800"/>
            <a:ext cx="5337420" cy="4419600"/>
          </a:xfrm>
        </p:spPr>
        <p:txBody>
          <a:bodyPr anchor="t"/>
          <a:lstStyle/>
          <a:p>
            <a:r>
              <a:rPr lang="en-US" sz="2400" dirty="0"/>
              <a:t>Be careful doing this—users may not be able to find (recognize) your </a:t>
            </a:r>
            <a:r>
              <a:rPr lang="en-US" sz="2400" dirty="0" smtClean="0"/>
              <a:t>links if they do not have a line underneath them</a:t>
            </a:r>
            <a:endParaRPr lang="en-US" sz="2400" dirty="0"/>
          </a:p>
          <a:p>
            <a:r>
              <a:rPr lang="en-US" sz="2400" dirty="0"/>
              <a:t>Try making the hover link a little larger</a:t>
            </a:r>
          </a:p>
          <a:p>
            <a:r>
              <a:rPr lang="en-US" sz="2400" dirty="0"/>
              <a:t>When the hover is removed, the link automatically reverts to its original </a:t>
            </a:r>
            <a:r>
              <a:rPr lang="en-US" sz="2400" dirty="0" smtClean="0"/>
              <a:t>style</a:t>
            </a:r>
            <a:r>
              <a:rPr lang="en-US" sz="2000" dirty="0"/>
              <a:t/>
            </a:r>
            <a:br>
              <a:rPr lang="en-US" sz="2000" dirty="0"/>
            </a:br>
            <a:endParaRPr lang="en-US" sz="4000" dirty="0"/>
          </a:p>
          <a:p>
            <a:endParaRPr lang="en-US" sz="1800" dirty="0"/>
          </a:p>
        </p:txBody>
      </p:sp>
      <p:pic>
        <p:nvPicPr>
          <p:cNvPr id="4" name="Picture 3"/>
          <p:cNvPicPr>
            <a:picLocks noChangeAspect="1"/>
          </p:cNvPicPr>
          <p:nvPr/>
        </p:nvPicPr>
        <p:blipFill rotWithShape="1">
          <a:blip r:embed="rId3"/>
          <a:srcRect t="5297" r="9602" b="28477"/>
          <a:stretch/>
        </p:blipFill>
        <p:spPr>
          <a:xfrm>
            <a:off x="5566020" y="2514600"/>
            <a:ext cx="3566160" cy="2286000"/>
          </a:xfrm>
          <a:prstGeom prst="rect">
            <a:avLst/>
          </a:prstGeom>
        </p:spPr>
      </p:pic>
    </p:spTree>
    <p:extLst>
      <p:ext uri="{BB962C8B-B14F-4D97-AF65-F5344CB8AC3E}">
        <p14:creationId xmlns:p14="http://schemas.microsoft.com/office/powerpoint/2010/main" val="317369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Arial" panose="020B0604020202020204" pitchFamily="34" charset="0"/>
              <a:buChar char="•"/>
            </a:pPr>
            <a:r>
              <a:rPr lang="en-US"/>
              <a:t>create a hover link</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latin typeface="Arial" charset="0"/>
              </a:rPr>
              <a:t>Define the following in your style (embedded) </a:t>
            </a:r>
          </a:p>
          <a:p>
            <a:endParaRPr lang="en-US" dirty="0"/>
          </a:p>
          <a:p>
            <a:r>
              <a:rPr lang="en-US" dirty="0">
                <a:solidFill>
                  <a:srgbClr val="7030A0"/>
                </a:solidFill>
              </a:rPr>
              <a:t>a:link {text-decoration: none}</a:t>
            </a:r>
          </a:p>
          <a:p>
            <a:r>
              <a:rPr lang="en-US" dirty="0">
                <a:solidFill>
                  <a:srgbClr val="7030A0"/>
                </a:solidFill>
              </a:rPr>
              <a:t>a:visited{text-decoration:none}</a:t>
            </a:r>
          </a:p>
          <a:p>
            <a:r>
              <a:rPr lang="en-US" dirty="0">
                <a:solidFill>
                  <a:srgbClr val="7030A0"/>
                </a:solidFill>
              </a:rPr>
              <a:t>a:hover{text-decoration: underline; color:red}</a:t>
            </a:r>
          </a:p>
          <a:p>
            <a:r>
              <a:rPr lang="en-US" dirty="0">
                <a:solidFill>
                  <a:srgbClr val="7030A0"/>
                </a:solidFill>
              </a:rPr>
              <a:t>now </a:t>
            </a:r>
            <a:r>
              <a:rPr lang="en-US" dirty="0" smtClean="0">
                <a:solidFill>
                  <a:srgbClr val="7030A0"/>
                </a:solidFill>
              </a:rPr>
              <a:t>move it to the </a:t>
            </a:r>
            <a:r>
              <a:rPr lang="en-US" dirty="0" err="1" smtClean="0">
                <a:solidFill>
                  <a:srgbClr val="7030A0"/>
                </a:solidFill>
              </a:rPr>
              <a:t>css</a:t>
            </a:r>
            <a:r>
              <a:rPr lang="en-US" dirty="0" smtClean="0">
                <a:solidFill>
                  <a:srgbClr val="7030A0"/>
                </a:solidFill>
              </a:rPr>
              <a:t> file</a:t>
            </a:r>
            <a:endParaRPr lang="en-US" dirty="0">
              <a:solidFill>
                <a:srgbClr val="7030A0"/>
              </a:solidFill>
            </a:endParaRPr>
          </a:p>
        </p:txBody>
      </p:sp>
    </p:spTree>
    <p:extLst>
      <p:ext uri="{BB962C8B-B14F-4D97-AF65-F5344CB8AC3E}">
        <p14:creationId xmlns:p14="http://schemas.microsoft.com/office/powerpoint/2010/main" val="198090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nchor="t"/>
          <a:lstStyle/>
          <a:p>
            <a:r>
              <a:rPr lang="en-US" sz="2800" dirty="0" smtClean="0">
                <a:solidFill>
                  <a:srgbClr val="7030A0"/>
                </a:solidFill>
              </a:rPr>
              <a:t>Creating </a:t>
            </a:r>
            <a:r>
              <a:rPr lang="en-US" sz="2800" smtClean="0">
                <a:solidFill>
                  <a:srgbClr val="7030A0"/>
                </a:solidFill>
              </a:rPr>
              <a:t>Websites assignment</a:t>
            </a:r>
            <a:r>
              <a:rPr lang="en-US" sz="2000" dirty="0"/>
              <a:t/>
            </a:r>
            <a:br>
              <a:rPr lang="en-US" sz="2000" dirty="0"/>
            </a:br>
            <a:endParaRPr lang="en-US" sz="4000" dirty="0"/>
          </a:p>
          <a:p>
            <a:endParaRPr lang="en-US" sz="1800" dirty="0"/>
          </a:p>
        </p:txBody>
      </p:sp>
    </p:spTree>
    <p:extLst>
      <p:ext uri="{BB962C8B-B14F-4D97-AF65-F5344CB8AC3E}">
        <p14:creationId xmlns:p14="http://schemas.microsoft.com/office/powerpoint/2010/main" val="405290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on page links</a:t>
            </a:r>
            <a:endParaRPr lang="en-US" dirty="0"/>
          </a:p>
        </p:txBody>
      </p:sp>
      <p:sp>
        <p:nvSpPr>
          <p:cNvPr id="3" name="Text Placeholder 2"/>
          <p:cNvSpPr>
            <a:spLocks noGrp="1"/>
          </p:cNvSpPr>
          <p:nvPr>
            <p:ph type="body" sz="quarter" idx="10"/>
          </p:nvPr>
        </p:nvSpPr>
        <p:spPr/>
        <p:txBody>
          <a:bodyPr/>
          <a:lstStyle/>
          <a:p>
            <a:r>
              <a:rPr lang="en-US" sz="2200" dirty="0" smtClean="0"/>
              <a:t>Add </a:t>
            </a:r>
            <a:r>
              <a:rPr lang="en-US" sz="2200" dirty="0"/>
              <a:t>an ID attribute to the element you want to link to</a:t>
            </a:r>
            <a:br>
              <a:rPr lang="en-US" sz="2200" dirty="0"/>
            </a:br>
            <a:endParaRPr lang="en-US" sz="2200" dirty="0"/>
          </a:p>
          <a:p>
            <a:pPr marL="0" indent="0">
              <a:buNone/>
            </a:pPr>
            <a:r>
              <a:rPr lang="en-US" sz="2200" dirty="0">
                <a:solidFill>
                  <a:srgbClr val="FF0000"/>
                </a:solidFill>
              </a:rPr>
              <a:t>	</a:t>
            </a:r>
            <a:r>
              <a:rPr lang="en-US" dirty="0" smtClean="0">
                <a:solidFill>
                  <a:srgbClr val="FF0000"/>
                </a:solidFill>
              </a:rPr>
              <a:t>&lt;</a:t>
            </a:r>
            <a:r>
              <a:rPr lang="en-US" dirty="0">
                <a:solidFill>
                  <a:srgbClr val="FF0000"/>
                </a:solidFill>
              </a:rPr>
              <a:t>h1 id="Section 1"&gt;Section 1 Title&lt;/h1&gt;</a:t>
            </a:r>
            <a:r>
              <a:rPr lang="en-US" sz="2400" dirty="0">
                <a:solidFill>
                  <a:srgbClr val="FF0000"/>
                </a:solidFill>
              </a:rPr>
              <a:t/>
            </a:r>
            <a:br>
              <a:rPr lang="en-US" sz="2400" dirty="0">
                <a:solidFill>
                  <a:srgbClr val="FF0000"/>
                </a:solidFill>
              </a:rPr>
            </a:br>
            <a:endParaRPr lang="en-US" sz="2400" dirty="0" smtClean="0">
              <a:solidFill>
                <a:srgbClr val="FF0000"/>
              </a:solidFill>
            </a:endParaRPr>
          </a:p>
          <a:p>
            <a:r>
              <a:rPr lang="en-US" sz="2200" dirty="0" smtClean="0"/>
              <a:t>Then include that #ID within an </a:t>
            </a:r>
            <a:r>
              <a:rPr lang="en-US" sz="2200" dirty="0" err="1" smtClean="0"/>
              <a:t>href</a:t>
            </a:r>
            <a:r>
              <a:rPr lang="en-US" sz="2200" dirty="0" smtClean="0"/>
              <a:t> property value</a:t>
            </a:r>
            <a:r>
              <a:rPr lang="en-US" sz="2200" dirty="0"/>
              <a:t/>
            </a:r>
            <a:br>
              <a:rPr lang="en-US" sz="2200" dirty="0"/>
            </a:br>
            <a:endParaRPr lang="en-US" sz="2200" dirty="0" smtClean="0">
              <a:solidFill>
                <a:srgbClr val="FF0000"/>
              </a:solidFill>
            </a:endParaRPr>
          </a:p>
          <a:p>
            <a:pPr marL="0" indent="0">
              <a:buNone/>
            </a:pPr>
            <a:r>
              <a:rPr lang="en-US" dirty="0" smtClean="0">
                <a:solidFill>
                  <a:srgbClr val="FF0000"/>
                </a:solidFill>
              </a:rPr>
              <a:t>	&lt;a </a:t>
            </a:r>
            <a:r>
              <a:rPr lang="en-US" dirty="0" err="1" smtClean="0">
                <a:solidFill>
                  <a:srgbClr val="FF0000"/>
                </a:solidFill>
              </a:rPr>
              <a:t>href</a:t>
            </a:r>
            <a:r>
              <a:rPr lang="en-US" dirty="0" smtClean="0">
                <a:solidFill>
                  <a:srgbClr val="FF0000"/>
                </a:solidFill>
              </a:rPr>
              <a:t> = “#Section 1”&gt; Section 1&lt;/a&gt;</a:t>
            </a:r>
          </a:p>
          <a:p>
            <a:endParaRPr lang="en-US" sz="2400" dirty="0" smtClean="0"/>
          </a:p>
          <a:p>
            <a:r>
              <a:rPr lang="en-US" sz="2400" dirty="0" smtClean="0"/>
              <a:t>ID attributes are relatively new. Earlier versions of HTML used </a:t>
            </a:r>
            <a:r>
              <a:rPr lang="en-US" sz="2400" i="1" dirty="0" smtClean="0"/>
              <a:t>anchor tags with name= property</a:t>
            </a:r>
            <a:r>
              <a:rPr lang="en-US" sz="2400" dirty="0" smtClean="0"/>
              <a:t>. HTML 5 uses </a:t>
            </a:r>
            <a:r>
              <a:rPr lang="en-US" sz="1900" dirty="0" smtClean="0"/>
              <a:t>id</a:t>
            </a:r>
            <a:r>
              <a:rPr lang="en-US" sz="2400" dirty="0" smtClean="0"/>
              <a:t>.</a:t>
            </a:r>
          </a:p>
          <a:p>
            <a:endParaRPr lang="en-US" sz="2000" dirty="0"/>
          </a:p>
        </p:txBody>
      </p:sp>
      <p:cxnSp>
        <p:nvCxnSpPr>
          <p:cNvPr id="5" name="Straight Arrow Connector 4"/>
          <p:cNvCxnSpPr/>
          <p:nvPr/>
        </p:nvCxnSpPr>
        <p:spPr>
          <a:xfrm>
            <a:off x="3048000" y="4267200"/>
            <a:ext cx="152400" cy="45720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67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on page links</a:t>
            </a:r>
            <a:endParaRPr lang="en-US" dirty="0"/>
          </a:p>
        </p:txBody>
      </p:sp>
      <p:sp>
        <p:nvSpPr>
          <p:cNvPr id="3" name="Text Placeholder 2"/>
          <p:cNvSpPr>
            <a:spLocks noGrp="1"/>
          </p:cNvSpPr>
          <p:nvPr>
            <p:ph type="body" sz="quarter" idx="10"/>
          </p:nvPr>
        </p:nvSpPr>
        <p:spPr/>
        <p:txBody>
          <a:bodyPr/>
          <a:lstStyle/>
          <a:p>
            <a:r>
              <a:rPr lang="en-US" sz="2200" dirty="0" smtClean="0"/>
              <a:t>To </a:t>
            </a:r>
            <a:r>
              <a:rPr lang="en-US" sz="2200" dirty="0"/>
              <a:t>create the actual link, you surround the text (or image) you want to use as a link with an </a:t>
            </a:r>
            <a:r>
              <a:rPr lang="en-US" sz="1600" dirty="0"/>
              <a:t>&lt;a&gt;</a:t>
            </a:r>
            <a:r>
              <a:rPr lang="en-US" sz="2200" dirty="0"/>
              <a:t> tag.</a:t>
            </a:r>
          </a:p>
          <a:p>
            <a:r>
              <a:rPr lang="en-US" sz="2200" dirty="0"/>
              <a:t>Inside the </a:t>
            </a:r>
            <a:r>
              <a:rPr lang="en-US" sz="1600" dirty="0"/>
              <a:t>&lt;a&gt;</a:t>
            </a:r>
            <a:r>
              <a:rPr lang="en-US" sz="2200" dirty="0"/>
              <a:t> opening tag, you include an </a:t>
            </a:r>
            <a:r>
              <a:rPr lang="en-US" sz="1600" i="1" dirty="0" err="1"/>
              <a:t>href</a:t>
            </a:r>
            <a:r>
              <a:rPr lang="en-US" sz="2200" dirty="0"/>
              <a:t> (hypertext reference) attribute that designates where the browser should jump to.</a:t>
            </a:r>
            <a:br>
              <a:rPr lang="en-US" sz="2200" dirty="0"/>
            </a:br>
            <a:r>
              <a:rPr lang="en-US" sz="2200" dirty="0"/>
              <a:t/>
            </a:r>
            <a:br>
              <a:rPr lang="en-US" sz="2200" dirty="0"/>
            </a:br>
            <a:r>
              <a:rPr lang="en-US" sz="1600" dirty="0"/>
              <a:t>&lt;a </a:t>
            </a:r>
            <a:r>
              <a:rPr lang="en-US" sz="1600" dirty="0" err="1"/>
              <a:t>href</a:t>
            </a:r>
            <a:r>
              <a:rPr lang="en-US" sz="1600" dirty="0"/>
              <a:t>="#id"&gt;Your Link Text Here&lt;/a&gt;</a:t>
            </a:r>
            <a:r>
              <a:rPr lang="en-US" sz="2200" dirty="0"/>
              <a:t/>
            </a:r>
            <a:br>
              <a:rPr lang="en-US" sz="2200" dirty="0"/>
            </a:br>
            <a:endParaRPr lang="en-US" sz="2200" dirty="0"/>
          </a:p>
          <a:p>
            <a:r>
              <a:rPr lang="en-US" sz="2200" dirty="0"/>
              <a:t>Because we’re jumping to a location on the current page, the </a:t>
            </a:r>
            <a:r>
              <a:rPr lang="en-US" sz="1600" dirty="0" err="1"/>
              <a:t>href</a:t>
            </a:r>
            <a:r>
              <a:rPr lang="en-US" sz="2200" dirty="0"/>
              <a:t> value must start with a # that is followed by one of this page’s IDs.</a:t>
            </a:r>
          </a:p>
          <a:p>
            <a:endParaRPr lang="en-US" sz="2000" dirty="0"/>
          </a:p>
        </p:txBody>
      </p:sp>
    </p:spTree>
    <p:extLst>
      <p:ext uri="{BB962C8B-B14F-4D97-AF65-F5344CB8AC3E}">
        <p14:creationId xmlns:p14="http://schemas.microsoft.com/office/powerpoint/2010/main" val="389088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Unit4-Web Sites</a:t>
            </a:r>
            <a:endParaRPr lang="en-US" dirty="0"/>
          </a:p>
        </p:txBody>
      </p:sp>
      <p:sp>
        <p:nvSpPr>
          <p:cNvPr id="3" name="Text Placeholder 2"/>
          <p:cNvSpPr>
            <a:spLocks noGrp="1"/>
          </p:cNvSpPr>
          <p:nvPr>
            <p:ph type="body" sz="quarter" idx="10"/>
          </p:nvPr>
        </p:nvSpPr>
        <p:spPr/>
        <p:txBody>
          <a:bodyPr/>
          <a:lstStyle/>
          <a:p>
            <a:r>
              <a:rPr lang="en-US" sz="2800" dirty="0" smtClean="0">
                <a:solidFill>
                  <a:srgbClr val="7030A0"/>
                </a:solidFill>
              </a:rPr>
              <a:t>Download unit 4 start file from </a:t>
            </a:r>
            <a:r>
              <a:rPr lang="en-US" sz="2800" dirty="0" err="1" smtClean="0">
                <a:solidFill>
                  <a:srgbClr val="7030A0"/>
                </a:solidFill>
              </a:rPr>
              <a:t>onedrive</a:t>
            </a:r>
            <a:endParaRPr lang="en-US" sz="2800" dirty="0" smtClean="0">
              <a:solidFill>
                <a:srgbClr val="7030A0"/>
              </a:solidFill>
            </a:endParaRPr>
          </a:p>
          <a:p>
            <a:r>
              <a:rPr lang="en-US" sz="2800" dirty="0" smtClean="0">
                <a:solidFill>
                  <a:srgbClr val="7030A0"/>
                </a:solidFill>
              </a:rPr>
              <a:t>Review index.html</a:t>
            </a:r>
          </a:p>
          <a:p>
            <a:pPr lvl="1"/>
            <a:r>
              <a:rPr lang="en-US" sz="2000" dirty="0">
                <a:solidFill>
                  <a:srgbClr val="7030A0"/>
                </a:solidFill>
              </a:rPr>
              <a:t>Add IDs to six major headings</a:t>
            </a:r>
          </a:p>
          <a:p>
            <a:endParaRPr lang="en-US" sz="2800" dirty="0" smtClean="0">
              <a:solidFill>
                <a:srgbClr val="7030A0"/>
              </a:solidFill>
            </a:endParaRPr>
          </a:p>
          <a:p>
            <a:r>
              <a:rPr lang="en-US" sz="2800" dirty="0" smtClean="0">
                <a:solidFill>
                  <a:srgbClr val="7030A0"/>
                </a:solidFill>
              </a:rPr>
              <a:t>Review links.css</a:t>
            </a:r>
          </a:p>
          <a:p>
            <a:pPr lvl="1"/>
            <a:r>
              <a:rPr lang="en-US" sz="2000" dirty="0" smtClean="0">
                <a:solidFill>
                  <a:srgbClr val="7030A0"/>
                </a:solidFill>
              </a:rPr>
              <a:t>Set </a:t>
            </a:r>
            <a:r>
              <a:rPr lang="en-US" sz="2000" dirty="0">
                <a:solidFill>
                  <a:srgbClr val="7030A0"/>
                </a:solidFill>
              </a:rPr>
              <a:t>&lt;</a:t>
            </a:r>
            <a:r>
              <a:rPr lang="en-US" sz="2000" dirty="0" err="1">
                <a:solidFill>
                  <a:srgbClr val="7030A0"/>
                </a:solidFill>
              </a:rPr>
              <a:t>nav</a:t>
            </a:r>
            <a:r>
              <a:rPr lang="en-US" sz="2000" dirty="0">
                <a:solidFill>
                  <a:srgbClr val="7030A0"/>
                </a:solidFill>
              </a:rPr>
              <a:t> li&gt; list-style-type to </a:t>
            </a:r>
            <a:r>
              <a:rPr lang="en-US" sz="2000" dirty="0" smtClean="0">
                <a:solidFill>
                  <a:srgbClr val="7030A0"/>
                </a:solidFill>
              </a:rPr>
              <a:t>none</a:t>
            </a:r>
            <a:endParaRPr lang="en-US" sz="2000" dirty="0">
              <a:solidFill>
                <a:srgbClr val="7030A0"/>
              </a:solidFill>
            </a:endParaRPr>
          </a:p>
          <a:p>
            <a:pPr lvl="1"/>
            <a:r>
              <a:rPr lang="en-US" sz="2000" dirty="0" smtClean="0">
                <a:solidFill>
                  <a:srgbClr val="7030A0"/>
                </a:solidFill>
              </a:rPr>
              <a:t>Line-height:200%</a:t>
            </a:r>
          </a:p>
          <a:p>
            <a:pPr lvl="1"/>
            <a:r>
              <a:rPr lang="en-US" sz="2000" dirty="0" smtClean="0">
                <a:solidFill>
                  <a:srgbClr val="7030A0"/>
                </a:solidFill>
              </a:rPr>
              <a:t>To </a:t>
            </a:r>
            <a:r>
              <a:rPr lang="en-US" sz="2000" dirty="0">
                <a:solidFill>
                  <a:srgbClr val="7030A0"/>
                </a:solidFill>
              </a:rPr>
              <a:t>display inline, need to set &lt;li&gt; </a:t>
            </a:r>
            <a:r>
              <a:rPr lang="en-US" sz="2000" dirty="0" err="1" smtClean="0">
                <a:solidFill>
                  <a:srgbClr val="7030A0"/>
                </a:solidFill>
              </a:rPr>
              <a:t>display:inline</a:t>
            </a:r>
            <a:endParaRPr lang="en-US" sz="2000" dirty="0">
              <a:solidFill>
                <a:srgbClr val="7030A0"/>
              </a:solidFill>
            </a:endParaRPr>
          </a:p>
          <a:p>
            <a:pPr lvl="1"/>
            <a:r>
              <a:rPr lang="en-US" sz="2000" dirty="0" smtClean="0">
                <a:solidFill>
                  <a:srgbClr val="7030A0"/>
                </a:solidFill>
              </a:rPr>
              <a:t>Center the header</a:t>
            </a:r>
            <a:endParaRPr lang="en-US" sz="2000" dirty="0">
              <a:solidFill>
                <a:srgbClr val="7030A0"/>
              </a:solidFill>
            </a:endParaRPr>
          </a:p>
          <a:p>
            <a:pPr lvl="1"/>
            <a:r>
              <a:rPr lang="en-US" sz="2000" dirty="0" smtClean="0">
                <a:solidFill>
                  <a:srgbClr val="7030A0"/>
                </a:solidFill>
              </a:rPr>
              <a:t>Shade in the header in navy</a:t>
            </a:r>
            <a:endParaRPr lang="en-US" sz="2000" dirty="0">
              <a:solidFill>
                <a:srgbClr val="7030A0"/>
              </a:solidFill>
            </a:endParaRPr>
          </a:p>
          <a:p>
            <a:pPr marL="0" indent="0">
              <a:buNone/>
            </a:pPr>
            <a:r>
              <a:rPr lang="en-US" sz="2800" dirty="0"/>
              <a:t> </a:t>
            </a:r>
          </a:p>
        </p:txBody>
      </p:sp>
    </p:spTree>
    <p:extLst>
      <p:ext uri="{BB962C8B-B14F-4D97-AF65-F5344CB8AC3E}">
        <p14:creationId xmlns:p14="http://schemas.microsoft.com/office/powerpoint/2010/main" val="285094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9388B99F-2EB9-415B-A85A-6E89C5DEC756}" type="slidenum">
              <a:rPr lang="en-US" altLang="en-US" sz="1000"/>
              <a:pPr algn="r"/>
              <a:t>9</a:t>
            </a:fld>
            <a:endParaRPr lang="en-US" altLang="en-US" sz="1000"/>
          </a:p>
        </p:txBody>
      </p:sp>
      <p:graphicFrame>
        <p:nvGraphicFramePr>
          <p:cNvPr id="199684" name="Object 4"/>
          <p:cNvGraphicFramePr>
            <a:graphicFrameLocks/>
          </p:cNvGraphicFramePr>
          <p:nvPr>
            <p:extLst>
              <p:ext uri="{D42A27DB-BD31-4B8C-83A1-F6EECF244321}">
                <p14:modId xmlns:p14="http://schemas.microsoft.com/office/powerpoint/2010/main" val="2930162353"/>
              </p:ext>
            </p:extLst>
          </p:nvPr>
        </p:nvGraphicFramePr>
        <p:xfrm>
          <a:off x="911225" y="1828800"/>
          <a:ext cx="7321550" cy="3548063"/>
        </p:xfrm>
        <a:graphic>
          <a:graphicData uri="http://schemas.openxmlformats.org/presentationml/2006/ole">
            <mc:AlternateContent xmlns:mc="http://schemas.openxmlformats.org/markup-compatibility/2006">
              <mc:Choice xmlns:v="urn:schemas-microsoft-com:vml" Requires="v">
                <p:oleObj spid="_x0000_s26628" name="Document" r:id="rId4" imgW="7321366" imgH="3554866" progId="Word.Document.8">
                  <p:embed/>
                </p:oleObj>
              </mc:Choice>
              <mc:Fallback>
                <p:oleObj name="Document" r:id="rId4" imgW="7321366" imgH="3554866" progId="Word.Document.8">
                  <p:embed/>
                  <p:pic>
                    <p:nvPicPr>
                      <p:cNvPr id="199684"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1828800"/>
                        <a:ext cx="7321550" cy="354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5978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come to MSTC&amp;quot;&quot;/&gt;&lt;property id=&quot;20307&quot; value=&quot;313&quot;/&gt;&lt;/object&gt;&lt;object type=&quot;3&quot; unique_id=&quot;10109&quot;&gt;&lt;property id=&quot;20148&quot; value=&quot;5&quot;/&gt;&lt;property id=&quot;20300&quot; value=&quot;Slide 2 - &amp;quot;Overview&amp;quot;&quot;/&gt;&lt;property id=&quot;20307&quot; value=&quot;314&quot;/&gt;&lt;/object&gt;&lt;object type=&quot;3&quot; unique_id=&quot;10110&quot;&gt;&lt;property id=&quot;20148&quot; value=&quot;5&quot;/&gt;&lt;property id=&quot;20300&quot; value=&quot;Slide 3 - &amp;quot;Program Success orientation&amp;#x0D;&amp;#x0A;(PSO)&amp;quot;&quot;/&gt;&lt;property id=&quot;20307&quot; value=&quot;315&quot;/&gt;&lt;/object&gt;&lt;object type=&quot;3&quot; unique_id=&quot;10111&quot;&gt;&lt;property id=&quot;20148&quot; value=&quot;5&quot;/&gt;&lt;property id=&quot;20300&quot; value=&quot;Slide 5 - &amp;quot;MSTC Network Login&amp;quot;&quot;/&gt;&lt;property id=&quot;20307&quot; value=&quot;316&quot;/&gt;&lt;/object&gt;&lt;object type=&quot;3&quot; unique_id=&quot;10113&quot;&gt;&lt;property id=&quot;20148&quot; value=&quot;5&quot;/&gt;&lt;property id=&quot;20300&quot; value=&quot;Slide 6 - &amp;quot;User Profiles&amp;quot;&quot;/&gt;&lt;property id=&quot;20307&quot; value=&quot;318&quot;/&gt;&lt;/object&gt;&lt;object type=&quot;3&quot; unique_id=&quot;10114&quot;&gt;&lt;property id=&quot;20148&quot; value=&quot;5&quot;/&gt;&lt;property id=&quot;20300&quot; value=&quot;Slide 7 - &amp;quot;MyMSTC&amp;quot;&quot;/&gt;&lt;property id=&quot;20307&quot; value=&quot;319&quot;/&gt;&lt;/object&gt;&lt;object type=&quot;3&quot; unique_id=&quot;10115&quot;&gt;&lt;property id=&quot;20148&quot; value=&quot;5&quot;/&gt;&lt;property id=&quot;20300&quot; value=&quot;Slide 8 - &amp;quot;MSTC Email&amp;quot;&quot;/&gt;&lt;property id=&quot;20307&quot; value=&quot;320&quot;/&gt;&lt;/object&gt;&lt;object type=&quot;3&quot; unique_id=&quot;10116&quot;&gt;&lt;property id=&quot;20148&quot; value=&quot;5&quot;/&gt;&lt;property id=&quot;20300&quot; value=&quot;Slide 9 - &amp;quot;MSTC Email&amp;quot;&quot;/&gt;&lt;property id=&quot;20307&quot; value=&quot;321&quot;/&gt;&lt;/object&gt;&lt;object type=&quot;3&quot; unique_id=&quot;10117&quot;&gt;&lt;property id=&quot;20148&quot; value=&quot;5&quot;/&gt;&lt;property id=&quot;20300&quot; value=&quot;Slide 10 - &amp;quot;Online Grades&amp;quot;&quot;/&gt;&lt;property id=&quot;20307&quot; value=&quot;322&quot;/&gt;&lt;/object&gt;&lt;object type=&quot;3&quot; unique_id=&quot;10118&quot;&gt;&lt;property id=&quot;20148&quot; value=&quot;5&quot;/&gt;&lt;property id=&quot;20300&quot; value=&quot;Slide 11 - &amp;quot;Computer at Home&amp;quot;&quot;/&gt;&lt;property id=&quot;20307&quot; value=&quot;323&quot;/&gt;&lt;/object&gt;&lt;object type=&quot;3&quot; unique_id=&quot;10223&quot;&gt;&lt;property id=&quot;20148&quot; value=&quot;5&quot;/&gt;&lt;property id=&quot;20300&quot; value=&quot;Slide 12 - &amp;quot;Software Needs&amp;quot;&quot;/&gt;&lt;property id=&quot;20307&quot; value=&quot;324&quot;/&gt;&lt;/object&gt;&lt;object type=&quot;3&quot; unique_id=&quot;10285&quot;&gt;&lt;property id=&quot;20148&quot; value=&quot;5&quot;/&gt;&lt;property id=&quot;20300&quot; value=&quot;Slide 14 - &amp;quot;Network STorage&amp;quot;&quot;/&gt;&lt;property id=&quot;20307&quot; value=&quot;326&quot;/&gt;&lt;/object&gt;&lt;object type=&quot;3&quot; unique_id=&quot;10286&quot;&gt;&lt;property id=&quot;20148&quot; value=&quot;5&quot;/&gt;&lt;property id=&quot;20300&quot; value=&quot;Slide 15 - &amp;quot;Cloud Storage&amp;quot;&quot;/&gt;&lt;property id=&quot;20307&quot; value=&quot;327&quot;/&gt;&lt;/object&gt;&lt;object type=&quot;3&quot; unique_id=&quot;10389&quot;&gt;&lt;property id=&quot;20148&quot; value=&quot;5&quot;/&gt;&lt;property id=&quot;20300&quot; value=&quot;Slide 13 - &amp;quot;Other Computer Resources&amp;quot;&quot;/&gt;&lt;property id=&quot;20307&quot; value=&quot;331&quot;/&gt;&lt;/object&gt;&lt;object type=&quot;3&quot; unique_id=&quot;10390&quot;&gt;&lt;property id=&quot;20148&quot; value=&quot;5&quot;/&gt;&lt;property id=&quot;20300&quot; value=&quot;Slide 16 - &amp;quot;Printing in the Lab&amp;quot;&quot;/&gt;&lt;property id=&quot;20307&quot; value=&quot;328&quot;/&gt;&lt;/object&gt;&lt;object type=&quot;3&quot; unique_id=&quot;10391&quot;&gt;&lt;property id=&quot;20148&quot; value=&quot;5&quot;/&gt;&lt;property id=&quot;20300&quot; value=&quot;Slide 17 - &amp;quot;C.A.S.S.&amp;quot;&quot;/&gt;&lt;property id=&quot;20307&quot; value=&quot;329&quot;/&gt;&lt;/object&gt;&lt;object type=&quot;3&quot; unique_id=&quot;10392&quot;&gt;&lt;property id=&quot;20148&quot; value=&quot;5&quot;/&gt;&lt;property id=&quot;20300&quot; value=&quot;Slide 18 - &amp;quot;Course Website &amp;amp; Syllabus&amp;quot;&quot;/&gt;&lt;property id=&quot;20307&quot; value=&quot;330&quot;/&gt;&lt;/object&gt;&lt;object type=&quot;3&quot; unique_id=&quot;10393&quot;&gt;&lt;property id=&quot;20148&quot; value=&quot;5&quot;/&gt;&lt;property id=&quot;20300&quot; value=&quot;Slide 4 - &amp;quot;Mac Lab&amp;quot;&quot;/&gt;&lt;property id=&quot;20307&quot; value=&quot;332&quot;/&gt;&lt;/object&gt;&lt;/object&gt;&lt;/object&gt;&lt;/database&gt;"/>
  <p:tag name="SECTOMILLISECCONVERTED" val="1"/>
</p:tagLst>
</file>

<file path=ppt/theme/theme1.xml><?xml version="1.0" encoding="utf-8"?>
<a:theme xmlns:a="http://schemas.openxmlformats.org/drawingml/2006/main" name="MSTC PowerPoint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3F3E4A144E674BAC6F2237AADC6794" ma:contentTypeVersion="0" ma:contentTypeDescription="Create a new document." ma:contentTypeScope="" ma:versionID="4144a10a846bd135ba26dc4bb18372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FCF5A-64A1-4222-9B63-E4E98EF2BD07}">
  <ds:schemaRefs>
    <ds:schemaRef ds:uri="http://schemas.microsoft.com/sharepoint/v3/contenttype/forms"/>
  </ds:schemaRefs>
</ds:datastoreItem>
</file>

<file path=customXml/itemProps2.xml><?xml version="1.0" encoding="utf-8"?>
<ds:datastoreItem xmlns:ds="http://schemas.openxmlformats.org/officeDocument/2006/customXml" ds:itemID="{D17D8B3A-6C63-4BAC-85AE-A48571BBC96E}">
  <ds:schemaRefs>
    <ds:schemaRef ds:uri="http://www.w3.org/XML/1998/namespace"/>
    <ds:schemaRef ds:uri="http://purl.org/dc/dcmitype/"/>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AF93524-A8A9-4625-BB9D-0886DB662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MSTC PowerPoint Template</Template>
  <TotalTime>3682</TotalTime>
  <Words>2547</Words>
  <Application>Microsoft Office PowerPoint</Application>
  <PresentationFormat>On-screen Show (4:3)</PresentationFormat>
  <Paragraphs>311</Paragraphs>
  <Slides>58</Slides>
  <Notes>41</Notes>
  <HiddenSlides>12</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1" baseType="lpstr">
      <vt:lpstr>Arial</vt:lpstr>
      <vt:lpstr>MSTC PowerPoint Template</vt:lpstr>
      <vt:lpstr>Document</vt:lpstr>
      <vt:lpstr>Unit 4 – Creating A Web Site</vt:lpstr>
      <vt:lpstr>PowerPoint Presentation</vt:lpstr>
      <vt:lpstr>Assigned Reading</vt:lpstr>
      <vt:lpstr>Creating on page links</vt:lpstr>
      <vt:lpstr>Creating on page links</vt:lpstr>
      <vt:lpstr>Creating on page links</vt:lpstr>
      <vt:lpstr>Creating on page links</vt:lpstr>
      <vt:lpstr>In class Unit4-Web Sites</vt:lpstr>
      <vt:lpstr>PowerPoint Presentation</vt:lpstr>
      <vt:lpstr>PowerPoint Presentation</vt:lpstr>
      <vt:lpstr>Anchor tag popup title</vt:lpstr>
      <vt:lpstr>Anchor tags</vt:lpstr>
      <vt:lpstr>Anchor tags</vt:lpstr>
      <vt:lpstr>Update your page</vt:lpstr>
      <vt:lpstr>Update your page</vt:lpstr>
      <vt:lpstr>Unit 4 links </vt:lpstr>
      <vt:lpstr>Absolute vs relative paths</vt:lpstr>
      <vt:lpstr>Absolute path</vt:lpstr>
      <vt:lpstr>Relative Path syntax</vt:lpstr>
      <vt:lpstr>relative paths</vt:lpstr>
      <vt:lpstr>paths</vt:lpstr>
      <vt:lpstr>paths</vt:lpstr>
      <vt:lpstr>paths</vt:lpstr>
      <vt:lpstr>paths</vt:lpstr>
      <vt:lpstr>paths</vt:lpstr>
      <vt:lpstr>Relative paths</vt:lpstr>
      <vt:lpstr>Relative paths</vt:lpstr>
      <vt:lpstr>Relative path example</vt:lpstr>
      <vt:lpstr>Unit 4 links </vt:lpstr>
      <vt:lpstr>Relative paths</vt:lpstr>
      <vt:lpstr>Relative paths</vt:lpstr>
      <vt:lpstr>Relative paths</vt:lpstr>
      <vt:lpstr>Linking to another site</vt:lpstr>
      <vt:lpstr>Linking to another site</vt:lpstr>
      <vt:lpstr>Linking to another site</vt:lpstr>
      <vt:lpstr>Linking to anchor on another page</vt:lpstr>
      <vt:lpstr>Unit 4 example</vt:lpstr>
      <vt:lpstr>Creating an e-mail link</vt:lpstr>
      <vt:lpstr>Creating an e-mail link</vt:lpstr>
      <vt:lpstr>Creating an e-mail link</vt:lpstr>
      <vt:lpstr>Email link</vt:lpstr>
      <vt:lpstr>Email link</vt:lpstr>
      <vt:lpstr>Unit 4 example</vt:lpstr>
      <vt:lpstr>Email link</vt:lpstr>
      <vt:lpstr>Showing links in a new window</vt:lpstr>
      <vt:lpstr>Showing links in a new window</vt:lpstr>
      <vt:lpstr>Showing links in a new window</vt:lpstr>
      <vt:lpstr>opening in new tab</vt:lpstr>
      <vt:lpstr>update page</vt:lpstr>
      <vt:lpstr>Using images as links</vt:lpstr>
      <vt:lpstr>Using images as links</vt:lpstr>
      <vt:lpstr>update page </vt:lpstr>
      <vt:lpstr>use image links to link image thumbnails</vt:lpstr>
      <vt:lpstr>Unit 4 example</vt:lpstr>
      <vt:lpstr>Creating a hover link</vt:lpstr>
      <vt:lpstr>Creating a hover link</vt:lpstr>
      <vt:lpstr>create a hover link</vt:lpstr>
      <vt:lpstr>assignment</vt:lpstr>
    </vt:vector>
  </TitlesOfParts>
  <Company>MSTC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MSTC</dc:title>
  <dc:creator>Gaul, Volker</dc:creator>
  <cp:lastModifiedBy>Presley, Brent A</cp:lastModifiedBy>
  <cp:revision>231</cp:revision>
  <cp:lastPrinted>2013-01-16T16:22:27Z</cp:lastPrinted>
  <dcterms:created xsi:type="dcterms:W3CDTF">2013-08-16T14:20:36Z</dcterms:created>
  <dcterms:modified xsi:type="dcterms:W3CDTF">2015-09-29T15:38:15Z</dcterms:modified>
</cp:coreProperties>
</file>