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4"/>
  </p:sldMasterIdLst>
  <p:notesMasterIdLst>
    <p:notesMasterId r:id="rId112"/>
  </p:notesMasterIdLst>
  <p:handoutMasterIdLst>
    <p:handoutMasterId r:id="rId113"/>
  </p:handoutMasterIdLst>
  <p:sldIdLst>
    <p:sldId id="313" r:id="rId5"/>
    <p:sldId id="352" r:id="rId6"/>
    <p:sldId id="404" r:id="rId7"/>
    <p:sldId id="351" r:id="rId8"/>
    <p:sldId id="407" r:id="rId9"/>
    <p:sldId id="408" r:id="rId10"/>
    <p:sldId id="353" r:id="rId11"/>
    <p:sldId id="405" r:id="rId12"/>
    <p:sldId id="360" r:id="rId13"/>
    <p:sldId id="363" r:id="rId14"/>
    <p:sldId id="357" r:id="rId15"/>
    <p:sldId id="362" r:id="rId16"/>
    <p:sldId id="361" r:id="rId17"/>
    <p:sldId id="364" r:id="rId18"/>
    <p:sldId id="366" r:id="rId19"/>
    <p:sldId id="367" r:id="rId20"/>
    <p:sldId id="365" r:id="rId21"/>
    <p:sldId id="409" r:id="rId22"/>
    <p:sldId id="411" r:id="rId23"/>
    <p:sldId id="412" r:id="rId24"/>
    <p:sldId id="421" r:id="rId25"/>
    <p:sldId id="415" r:id="rId26"/>
    <p:sldId id="416" r:id="rId27"/>
    <p:sldId id="417" r:id="rId28"/>
    <p:sldId id="418" r:id="rId29"/>
    <p:sldId id="422" r:id="rId30"/>
    <p:sldId id="419" r:id="rId31"/>
    <p:sldId id="420" r:id="rId32"/>
    <p:sldId id="413" r:id="rId33"/>
    <p:sldId id="414" r:id="rId34"/>
    <p:sldId id="354" r:id="rId35"/>
    <p:sldId id="355" r:id="rId36"/>
    <p:sldId id="356" r:id="rId37"/>
    <p:sldId id="358" r:id="rId38"/>
    <p:sldId id="410" r:id="rId39"/>
    <p:sldId id="359" r:id="rId40"/>
    <p:sldId id="368" r:id="rId41"/>
    <p:sldId id="381" r:id="rId42"/>
    <p:sldId id="426" r:id="rId43"/>
    <p:sldId id="383" r:id="rId44"/>
    <p:sldId id="384" r:id="rId45"/>
    <p:sldId id="425" r:id="rId46"/>
    <p:sldId id="427" r:id="rId47"/>
    <p:sldId id="382" r:id="rId48"/>
    <p:sldId id="423" r:id="rId49"/>
    <p:sldId id="369" r:id="rId50"/>
    <p:sldId id="370" r:id="rId51"/>
    <p:sldId id="372" r:id="rId52"/>
    <p:sldId id="371" r:id="rId53"/>
    <p:sldId id="373" r:id="rId54"/>
    <p:sldId id="433" r:id="rId55"/>
    <p:sldId id="374" r:id="rId56"/>
    <p:sldId id="375" r:id="rId57"/>
    <p:sldId id="376" r:id="rId58"/>
    <p:sldId id="431" r:id="rId59"/>
    <p:sldId id="377" r:id="rId60"/>
    <p:sldId id="430" r:id="rId61"/>
    <p:sldId id="378" r:id="rId62"/>
    <p:sldId id="432" r:id="rId63"/>
    <p:sldId id="428" r:id="rId64"/>
    <p:sldId id="379" r:id="rId65"/>
    <p:sldId id="385" r:id="rId66"/>
    <p:sldId id="386" r:id="rId67"/>
    <p:sldId id="401" r:id="rId68"/>
    <p:sldId id="399" r:id="rId69"/>
    <p:sldId id="380" r:id="rId70"/>
    <p:sldId id="444" r:id="rId71"/>
    <p:sldId id="434" r:id="rId72"/>
    <p:sldId id="439" r:id="rId73"/>
    <p:sldId id="440" r:id="rId74"/>
    <p:sldId id="441" r:id="rId75"/>
    <p:sldId id="387" r:id="rId76"/>
    <p:sldId id="388" r:id="rId77"/>
    <p:sldId id="389" r:id="rId78"/>
    <p:sldId id="445" r:id="rId79"/>
    <p:sldId id="390" r:id="rId80"/>
    <p:sldId id="442" r:id="rId81"/>
    <p:sldId id="443" r:id="rId82"/>
    <p:sldId id="429" r:id="rId83"/>
    <p:sldId id="391" r:id="rId84"/>
    <p:sldId id="392" r:id="rId85"/>
    <p:sldId id="446" r:id="rId86"/>
    <p:sldId id="447" r:id="rId87"/>
    <p:sldId id="448" r:id="rId88"/>
    <p:sldId id="449" r:id="rId89"/>
    <p:sldId id="450" r:id="rId90"/>
    <p:sldId id="435" r:id="rId91"/>
    <p:sldId id="436" r:id="rId92"/>
    <p:sldId id="452" r:id="rId93"/>
    <p:sldId id="437" r:id="rId94"/>
    <p:sldId id="458" r:id="rId95"/>
    <p:sldId id="438" r:id="rId96"/>
    <p:sldId id="456" r:id="rId97"/>
    <p:sldId id="393" r:id="rId98"/>
    <p:sldId id="457" r:id="rId99"/>
    <p:sldId id="453" r:id="rId100"/>
    <p:sldId id="454" r:id="rId101"/>
    <p:sldId id="394" r:id="rId102"/>
    <p:sldId id="395" r:id="rId103"/>
    <p:sldId id="396" r:id="rId104"/>
    <p:sldId id="397" r:id="rId105"/>
    <p:sldId id="398" r:id="rId106"/>
    <p:sldId id="402" r:id="rId107"/>
    <p:sldId id="459" r:id="rId108"/>
    <p:sldId id="403" r:id="rId109"/>
    <p:sldId id="460" r:id="rId110"/>
    <p:sldId id="406" r:id="rId111"/>
  </p:sldIdLst>
  <p:sldSz cx="9144000" cy="6858000" type="screen4x3"/>
  <p:notesSz cx="7010400" cy="9296400"/>
  <p:custDataLst>
    <p:tags r:id="rId114"/>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2689AE6C-0FF9-495C-88DF-1A74468A471A}">
          <p14:sldIdLst>
            <p14:sldId id="313"/>
            <p14:sldId id="352"/>
            <p14:sldId id="404"/>
            <p14:sldId id="351"/>
            <p14:sldId id="407"/>
            <p14:sldId id="408"/>
            <p14:sldId id="353"/>
            <p14:sldId id="405"/>
            <p14:sldId id="360"/>
            <p14:sldId id="363"/>
            <p14:sldId id="357"/>
            <p14:sldId id="362"/>
            <p14:sldId id="361"/>
            <p14:sldId id="364"/>
            <p14:sldId id="366"/>
            <p14:sldId id="367"/>
            <p14:sldId id="365"/>
            <p14:sldId id="409"/>
            <p14:sldId id="411"/>
            <p14:sldId id="412"/>
            <p14:sldId id="421"/>
            <p14:sldId id="415"/>
            <p14:sldId id="416"/>
            <p14:sldId id="417"/>
            <p14:sldId id="418"/>
            <p14:sldId id="422"/>
            <p14:sldId id="419"/>
            <p14:sldId id="420"/>
            <p14:sldId id="413"/>
            <p14:sldId id="414"/>
            <p14:sldId id="354"/>
            <p14:sldId id="355"/>
            <p14:sldId id="356"/>
            <p14:sldId id="358"/>
            <p14:sldId id="410"/>
            <p14:sldId id="359"/>
            <p14:sldId id="368"/>
            <p14:sldId id="381"/>
            <p14:sldId id="426"/>
            <p14:sldId id="383"/>
            <p14:sldId id="384"/>
            <p14:sldId id="425"/>
            <p14:sldId id="427"/>
            <p14:sldId id="382"/>
            <p14:sldId id="423"/>
            <p14:sldId id="369"/>
            <p14:sldId id="370"/>
            <p14:sldId id="372"/>
            <p14:sldId id="371"/>
            <p14:sldId id="373"/>
            <p14:sldId id="433"/>
            <p14:sldId id="374"/>
            <p14:sldId id="375"/>
            <p14:sldId id="376"/>
            <p14:sldId id="431"/>
            <p14:sldId id="377"/>
            <p14:sldId id="430"/>
            <p14:sldId id="378"/>
            <p14:sldId id="432"/>
            <p14:sldId id="428"/>
            <p14:sldId id="379"/>
            <p14:sldId id="385"/>
            <p14:sldId id="386"/>
            <p14:sldId id="401"/>
            <p14:sldId id="399"/>
            <p14:sldId id="380"/>
            <p14:sldId id="444"/>
            <p14:sldId id="434"/>
            <p14:sldId id="439"/>
            <p14:sldId id="440"/>
            <p14:sldId id="441"/>
            <p14:sldId id="387"/>
            <p14:sldId id="388"/>
            <p14:sldId id="389"/>
            <p14:sldId id="445"/>
            <p14:sldId id="390"/>
            <p14:sldId id="442"/>
            <p14:sldId id="443"/>
            <p14:sldId id="429"/>
            <p14:sldId id="391"/>
            <p14:sldId id="392"/>
            <p14:sldId id="446"/>
            <p14:sldId id="447"/>
            <p14:sldId id="448"/>
            <p14:sldId id="449"/>
            <p14:sldId id="450"/>
            <p14:sldId id="435"/>
            <p14:sldId id="436"/>
            <p14:sldId id="452"/>
            <p14:sldId id="437"/>
            <p14:sldId id="458"/>
            <p14:sldId id="438"/>
            <p14:sldId id="456"/>
            <p14:sldId id="393"/>
            <p14:sldId id="457"/>
            <p14:sldId id="453"/>
            <p14:sldId id="454"/>
            <p14:sldId id="394"/>
            <p14:sldId id="395"/>
            <p14:sldId id="396"/>
            <p14:sldId id="397"/>
            <p14:sldId id="398"/>
            <p14:sldId id="402"/>
            <p14:sldId id="459"/>
            <p14:sldId id="403"/>
            <p14:sldId id="460"/>
            <p14:sldId id="40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990033"/>
    <a:srgbClr val="800000"/>
    <a:srgbClr val="A50021"/>
    <a:srgbClr val="FFFFFF"/>
    <a:srgbClr val="DDDDDD"/>
    <a:srgbClr val="003366"/>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81366" autoAdjust="0"/>
  </p:normalViewPr>
  <p:slideViewPr>
    <p:cSldViewPr>
      <p:cViewPr varScale="1">
        <p:scale>
          <a:sx n="80" d="100"/>
          <a:sy n="80" d="100"/>
        </p:scale>
        <p:origin x="84" y="4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theme" Target="theme/theme1.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notesMaster" Target="notesMasters/notesMaster1.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handoutMaster" Target="handoutMasters/handoutMaster1.xml"/><Relationship Id="rId118" Type="http://schemas.openxmlformats.org/officeDocument/2006/relationships/tableStyles" Target="tableStyle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tags" Target="tags/tag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7.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8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pPr>
              <a:defRPr/>
            </a:pPr>
            <a:fld id="{10878D24-9582-4E4B-A99A-25615F16C338}" type="datetimeFigureOut">
              <a:rPr lang="en-US"/>
              <a:pPr>
                <a:defRPr/>
              </a:pPr>
              <a:t>9/22/2015</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pPr>
              <a:defRPr/>
            </a:pPr>
            <a:fld id="{123A3760-E640-4460-8C1B-97FCF8CE6C7F}" type="slidenum">
              <a:rPr lang="en-US"/>
              <a:pPr>
                <a:defRPr/>
              </a:pPr>
              <a:t>‹#›</a:t>
            </a:fld>
            <a:endParaRPr lang="en-US"/>
          </a:p>
        </p:txBody>
      </p:sp>
    </p:spTree>
    <p:extLst>
      <p:ext uri="{BB962C8B-B14F-4D97-AF65-F5344CB8AC3E}">
        <p14:creationId xmlns:p14="http://schemas.microsoft.com/office/powerpoint/2010/main" val="14977847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77827" name="Rectangle 3"/>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307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9" name="Rectangle 5"/>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7830" name="Rectangle 6"/>
          <p:cNvSpPr>
            <a:spLocks noGrp="1" noChangeArrowheads="1"/>
          </p:cNvSpPr>
          <p:nvPr>
            <p:ph type="ftr" sz="quarter" idx="4"/>
          </p:nvPr>
        </p:nvSpPr>
        <p:spPr bwMode="auto">
          <a:xfrm>
            <a:off x="0"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77831" name="Rectangle 7"/>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B4F46E74-5592-4BF1-BDC0-0FF62C5E11B8}" type="slidenum">
              <a:rPr lang="en-US"/>
              <a:pPr>
                <a:defRPr/>
              </a:pPr>
              <a:t>‹#›</a:t>
            </a:fld>
            <a:endParaRPr lang="en-US"/>
          </a:p>
        </p:txBody>
      </p:sp>
    </p:spTree>
    <p:extLst>
      <p:ext uri="{BB962C8B-B14F-4D97-AF65-F5344CB8AC3E}">
        <p14:creationId xmlns:p14="http://schemas.microsoft.com/office/powerpoint/2010/main" val="407259951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421E7C3-4F2E-4A98-8A96-FCBDB1C2E159}" type="slidenum">
              <a:rPr lang="en-US" smtClean="0"/>
              <a:pPr eaLnBrk="1" hangingPunct="1"/>
              <a:t>1</a:t>
            </a:fld>
            <a:endParaRPr lang="en-US" smtClean="0"/>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9749906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4F46E74-5592-4BF1-BDC0-0FF62C5E11B8}" type="slidenum">
              <a:rPr lang="en-US"/>
              <a:pPr>
                <a:defRPr/>
              </a:pPr>
              <a:t>73</a:t>
            </a:fld>
            <a:endParaRPr lang="en-US"/>
          </a:p>
        </p:txBody>
      </p:sp>
    </p:spTree>
    <p:extLst>
      <p:ext uri="{BB962C8B-B14F-4D97-AF65-F5344CB8AC3E}">
        <p14:creationId xmlns:p14="http://schemas.microsoft.com/office/powerpoint/2010/main" val="11189612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4F46E74-5592-4BF1-BDC0-0FF62C5E11B8}" type="slidenum">
              <a:rPr lang="en-US"/>
              <a:pPr>
                <a:defRPr/>
              </a:pPr>
              <a:t>74</a:t>
            </a:fld>
            <a:endParaRPr lang="en-US"/>
          </a:p>
        </p:txBody>
      </p:sp>
    </p:spTree>
    <p:extLst>
      <p:ext uri="{BB962C8B-B14F-4D97-AF65-F5344CB8AC3E}">
        <p14:creationId xmlns:p14="http://schemas.microsoft.com/office/powerpoint/2010/main" val="19296820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4F46E74-5592-4BF1-BDC0-0FF62C5E11B8}" type="slidenum">
              <a:rPr lang="en-US"/>
              <a:pPr>
                <a:defRPr/>
              </a:pPr>
              <a:t>75</a:t>
            </a:fld>
            <a:endParaRPr lang="en-US"/>
          </a:p>
        </p:txBody>
      </p:sp>
    </p:spTree>
    <p:extLst>
      <p:ext uri="{BB962C8B-B14F-4D97-AF65-F5344CB8AC3E}">
        <p14:creationId xmlns:p14="http://schemas.microsoft.com/office/powerpoint/2010/main" val="23894265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4F46E74-5592-4BF1-BDC0-0FF62C5E11B8}" type="slidenum">
              <a:rPr lang="en-US"/>
              <a:pPr>
                <a:defRPr/>
              </a:pPr>
              <a:t>76</a:t>
            </a:fld>
            <a:endParaRPr lang="en-US"/>
          </a:p>
        </p:txBody>
      </p:sp>
    </p:spTree>
    <p:extLst>
      <p:ext uri="{BB962C8B-B14F-4D97-AF65-F5344CB8AC3E}">
        <p14:creationId xmlns:p14="http://schemas.microsoft.com/office/powerpoint/2010/main" val="498945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4F46E74-5592-4BF1-BDC0-0FF62C5E11B8}" type="slidenum">
              <a:rPr lang="en-US"/>
              <a:pPr>
                <a:defRPr/>
              </a:pPr>
              <a:t>77</a:t>
            </a:fld>
            <a:endParaRPr lang="en-US"/>
          </a:p>
        </p:txBody>
      </p:sp>
    </p:spTree>
    <p:extLst>
      <p:ext uri="{BB962C8B-B14F-4D97-AF65-F5344CB8AC3E}">
        <p14:creationId xmlns:p14="http://schemas.microsoft.com/office/powerpoint/2010/main" val="5837525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4F46E74-5592-4BF1-BDC0-0FF62C5E11B8}" type="slidenum">
              <a:rPr lang="en-US"/>
              <a:pPr>
                <a:defRPr/>
              </a:pPr>
              <a:t>78</a:t>
            </a:fld>
            <a:endParaRPr lang="en-US"/>
          </a:p>
        </p:txBody>
      </p:sp>
    </p:spTree>
    <p:extLst>
      <p:ext uri="{BB962C8B-B14F-4D97-AF65-F5344CB8AC3E}">
        <p14:creationId xmlns:p14="http://schemas.microsoft.com/office/powerpoint/2010/main" val="40564559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4F46E74-5592-4BF1-BDC0-0FF62C5E11B8}" type="slidenum">
              <a:rPr lang="en-US"/>
              <a:pPr>
                <a:defRPr/>
              </a:pPr>
              <a:t>79</a:t>
            </a:fld>
            <a:endParaRPr lang="en-US"/>
          </a:p>
        </p:txBody>
      </p:sp>
    </p:spTree>
    <p:extLst>
      <p:ext uri="{BB962C8B-B14F-4D97-AF65-F5344CB8AC3E}">
        <p14:creationId xmlns:p14="http://schemas.microsoft.com/office/powerpoint/2010/main" val="17526102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4F46E74-5592-4BF1-BDC0-0FF62C5E11B8}" type="slidenum">
              <a:rPr lang="en-US"/>
              <a:pPr>
                <a:defRPr/>
              </a:pPr>
              <a:t>80</a:t>
            </a:fld>
            <a:endParaRPr lang="en-US"/>
          </a:p>
        </p:txBody>
      </p:sp>
    </p:spTree>
    <p:extLst>
      <p:ext uri="{BB962C8B-B14F-4D97-AF65-F5344CB8AC3E}">
        <p14:creationId xmlns:p14="http://schemas.microsoft.com/office/powerpoint/2010/main" val="32923089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4F46E74-5592-4BF1-BDC0-0FF62C5E11B8}" type="slidenum">
              <a:rPr lang="en-US"/>
              <a:pPr>
                <a:defRPr/>
              </a:pPr>
              <a:t>81</a:t>
            </a:fld>
            <a:endParaRPr lang="en-US"/>
          </a:p>
        </p:txBody>
      </p:sp>
    </p:spTree>
    <p:extLst>
      <p:ext uri="{BB962C8B-B14F-4D97-AF65-F5344CB8AC3E}">
        <p14:creationId xmlns:p14="http://schemas.microsoft.com/office/powerpoint/2010/main" val="1819273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4F46E74-5592-4BF1-BDC0-0FF62C5E11B8}" type="slidenum">
              <a:rPr lang="en-US"/>
              <a:pPr>
                <a:defRPr/>
              </a:pPr>
              <a:t>82</a:t>
            </a:fld>
            <a:endParaRPr lang="en-US"/>
          </a:p>
        </p:txBody>
      </p:sp>
    </p:spTree>
    <p:extLst>
      <p:ext uri="{BB962C8B-B14F-4D97-AF65-F5344CB8AC3E}">
        <p14:creationId xmlns:p14="http://schemas.microsoft.com/office/powerpoint/2010/main" val="3210458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4F46E74-5592-4BF1-BDC0-0FF62C5E11B8}" type="slidenum">
              <a:rPr lang="en-US"/>
              <a:pPr>
                <a:defRPr/>
              </a:pPr>
              <a:t>2</a:t>
            </a:fld>
            <a:endParaRPr lang="en-US"/>
          </a:p>
        </p:txBody>
      </p:sp>
    </p:spTree>
    <p:extLst>
      <p:ext uri="{BB962C8B-B14F-4D97-AF65-F5344CB8AC3E}">
        <p14:creationId xmlns:p14="http://schemas.microsoft.com/office/powerpoint/2010/main" val="8829498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4F46E74-5592-4BF1-BDC0-0FF62C5E11B8}" type="slidenum">
              <a:rPr lang="en-US"/>
              <a:pPr>
                <a:defRPr/>
              </a:pPr>
              <a:t>83</a:t>
            </a:fld>
            <a:endParaRPr lang="en-US"/>
          </a:p>
        </p:txBody>
      </p:sp>
    </p:spTree>
    <p:extLst>
      <p:ext uri="{BB962C8B-B14F-4D97-AF65-F5344CB8AC3E}">
        <p14:creationId xmlns:p14="http://schemas.microsoft.com/office/powerpoint/2010/main" val="40519104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4F46E74-5592-4BF1-BDC0-0FF62C5E11B8}" type="slidenum">
              <a:rPr lang="en-US"/>
              <a:pPr>
                <a:defRPr/>
              </a:pPr>
              <a:t>84</a:t>
            </a:fld>
            <a:endParaRPr lang="en-US"/>
          </a:p>
        </p:txBody>
      </p:sp>
    </p:spTree>
    <p:extLst>
      <p:ext uri="{BB962C8B-B14F-4D97-AF65-F5344CB8AC3E}">
        <p14:creationId xmlns:p14="http://schemas.microsoft.com/office/powerpoint/2010/main" val="5550093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4F46E74-5592-4BF1-BDC0-0FF62C5E11B8}" type="slidenum">
              <a:rPr lang="en-US"/>
              <a:pPr>
                <a:defRPr/>
              </a:pPr>
              <a:t>85</a:t>
            </a:fld>
            <a:endParaRPr lang="en-US"/>
          </a:p>
        </p:txBody>
      </p:sp>
    </p:spTree>
    <p:extLst>
      <p:ext uri="{BB962C8B-B14F-4D97-AF65-F5344CB8AC3E}">
        <p14:creationId xmlns:p14="http://schemas.microsoft.com/office/powerpoint/2010/main" val="6594168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4F46E74-5592-4BF1-BDC0-0FF62C5E11B8}" type="slidenum">
              <a:rPr lang="en-US"/>
              <a:pPr>
                <a:defRPr/>
              </a:pPr>
              <a:t>86</a:t>
            </a:fld>
            <a:endParaRPr lang="en-US"/>
          </a:p>
        </p:txBody>
      </p:sp>
    </p:spTree>
    <p:extLst>
      <p:ext uri="{BB962C8B-B14F-4D97-AF65-F5344CB8AC3E}">
        <p14:creationId xmlns:p14="http://schemas.microsoft.com/office/powerpoint/2010/main" val="42060477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4F46E74-5592-4BF1-BDC0-0FF62C5E11B8}" type="slidenum">
              <a:rPr lang="en-US"/>
              <a:pPr>
                <a:defRPr/>
              </a:pPr>
              <a:t>87</a:t>
            </a:fld>
            <a:endParaRPr lang="en-US"/>
          </a:p>
        </p:txBody>
      </p:sp>
    </p:spTree>
    <p:extLst>
      <p:ext uri="{BB962C8B-B14F-4D97-AF65-F5344CB8AC3E}">
        <p14:creationId xmlns:p14="http://schemas.microsoft.com/office/powerpoint/2010/main" val="22947822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4F46E74-5592-4BF1-BDC0-0FF62C5E11B8}" type="slidenum">
              <a:rPr lang="en-US"/>
              <a:pPr>
                <a:defRPr/>
              </a:pPr>
              <a:t>88</a:t>
            </a:fld>
            <a:endParaRPr lang="en-US"/>
          </a:p>
        </p:txBody>
      </p:sp>
    </p:spTree>
    <p:extLst>
      <p:ext uri="{BB962C8B-B14F-4D97-AF65-F5344CB8AC3E}">
        <p14:creationId xmlns:p14="http://schemas.microsoft.com/office/powerpoint/2010/main" val="25211469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4F46E74-5592-4BF1-BDC0-0FF62C5E11B8}" type="slidenum">
              <a:rPr lang="en-US"/>
              <a:pPr>
                <a:defRPr/>
              </a:pPr>
              <a:t>89</a:t>
            </a:fld>
            <a:endParaRPr lang="en-US"/>
          </a:p>
        </p:txBody>
      </p:sp>
    </p:spTree>
    <p:extLst>
      <p:ext uri="{BB962C8B-B14F-4D97-AF65-F5344CB8AC3E}">
        <p14:creationId xmlns:p14="http://schemas.microsoft.com/office/powerpoint/2010/main" val="7335516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4F46E74-5592-4BF1-BDC0-0FF62C5E11B8}" type="slidenum">
              <a:rPr lang="en-US"/>
              <a:pPr>
                <a:defRPr/>
              </a:pPr>
              <a:t>90</a:t>
            </a:fld>
            <a:endParaRPr lang="en-US"/>
          </a:p>
        </p:txBody>
      </p:sp>
    </p:spTree>
    <p:extLst>
      <p:ext uri="{BB962C8B-B14F-4D97-AF65-F5344CB8AC3E}">
        <p14:creationId xmlns:p14="http://schemas.microsoft.com/office/powerpoint/2010/main" val="16048994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4F46E74-5592-4BF1-BDC0-0FF62C5E11B8}" type="slidenum">
              <a:rPr lang="en-US"/>
              <a:pPr>
                <a:defRPr/>
              </a:pPr>
              <a:t>91</a:t>
            </a:fld>
            <a:endParaRPr lang="en-US"/>
          </a:p>
        </p:txBody>
      </p:sp>
    </p:spTree>
    <p:extLst>
      <p:ext uri="{BB962C8B-B14F-4D97-AF65-F5344CB8AC3E}">
        <p14:creationId xmlns:p14="http://schemas.microsoft.com/office/powerpoint/2010/main" val="10989215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4F46E74-5592-4BF1-BDC0-0FF62C5E11B8}" type="slidenum">
              <a:rPr lang="en-US"/>
              <a:pPr>
                <a:defRPr/>
              </a:pPr>
              <a:t>92</a:t>
            </a:fld>
            <a:endParaRPr lang="en-US"/>
          </a:p>
        </p:txBody>
      </p:sp>
    </p:spTree>
    <p:extLst>
      <p:ext uri="{BB962C8B-B14F-4D97-AF65-F5344CB8AC3E}">
        <p14:creationId xmlns:p14="http://schemas.microsoft.com/office/powerpoint/2010/main" val="19184364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4F46E74-5592-4BF1-BDC0-0FF62C5E11B8}" type="slidenum">
              <a:rPr lang="en-US"/>
              <a:pPr>
                <a:defRPr/>
              </a:pPr>
              <a:t>3</a:t>
            </a:fld>
            <a:endParaRPr lang="en-US"/>
          </a:p>
        </p:txBody>
      </p:sp>
    </p:spTree>
    <p:extLst>
      <p:ext uri="{BB962C8B-B14F-4D97-AF65-F5344CB8AC3E}">
        <p14:creationId xmlns:p14="http://schemas.microsoft.com/office/powerpoint/2010/main" val="1206316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4F46E74-5592-4BF1-BDC0-0FF62C5E11B8}" type="slidenum">
              <a:rPr lang="en-US"/>
              <a:pPr>
                <a:defRPr/>
              </a:pPr>
              <a:t>94</a:t>
            </a:fld>
            <a:endParaRPr lang="en-US"/>
          </a:p>
        </p:txBody>
      </p:sp>
    </p:spTree>
    <p:extLst>
      <p:ext uri="{BB962C8B-B14F-4D97-AF65-F5344CB8AC3E}">
        <p14:creationId xmlns:p14="http://schemas.microsoft.com/office/powerpoint/2010/main" val="28147441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4F46E74-5592-4BF1-BDC0-0FF62C5E11B8}" type="slidenum">
              <a:rPr lang="en-US"/>
              <a:pPr>
                <a:defRPr/>
              </a:pPr>
              <a:t>95</a:t>
            </a:fld>
            <a:endParaRPr lang="en-US"/>
          </a:p>
        </p:txBody>
      </p:sp>
    </p:spTree>
    <p:extLst>
      <p:ext uri="{BB962C8B-B14F-4D97-AF65-F5344CB8AC3E}">
        <p14:creationId xmlns:p14="http://schemas.microsoft.com/office/powerpoint/2010/main" val="14518016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4F46E74-5592-4BF1-BDC0-0FF62C5E11B8}" type="slidenum">
              <a:rPr lang="en-US"/>
              <a:pPr>
                <a:defRPr/>
              </a:pPr>
              <a:t>98</a:t>
            </a:fld>
            <a:endParaRPr lang="en-US"/>
          </a:p>
        </p:txBody>
      </p:sp>
    </p:spTree>
    <p:extLst>
      <p:ext uri="{BB962C8B-B14F-4D97-AF65-F5344CB8AC3E}">
        <p14:creationId xmlns:p14="http://schemas.microsoft.com/office/powerpoint/2010/main" val="1602592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4F46E74-5592-4BF1-BDC0-0FF62C5E11B8}" type="slidenum">
              <a:rPr lang="en-US"/>
              <a:pPr>
                <a:defRPr/>
              </a:pPr>
              <a:t>99</a:t>
            </a:fld>
            <a:endParaRPr lang="en-US"/>
          </a:p>
        </p:txBody>
      </p:sp>
    </p:spTree>
    <p:extLst>
      <p:ext uri="{BB962C8B-B14F-4D97-AF65-F5344CB8AC3E}">
        <p14:creationId xmlns:p14="http://schemas.microsoft.com/office/powerpoint/2010/main" val="12850711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4F46E74-5592-4BF1-BDC0-0FF62C5E11B8}" type="slidenum">
              <a:rPr lang="en-US"/>
              <a:pPr>
                <a:defRPr/>
              </a:pPr>
              <a:t>4</a:t>
            </a:fld>
            <a:endParaRPr lang="en-US"/>
          </a:p>
        </p:txBody>
      </p:sp>
    </p:spTree>
    <p:extLst>
      <p:ext uri="{BB962C8B-B14F-4D97-AF65-F5344CB8AC3E}">
        <p14:creationId xmlns:p14="http://schemas.microsoft.com/office/powerpoint/2010/main" val="37548165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4F46E74-5592-4BF1-BDC0-0FF62C5E11B8}" type="slidenum">
              <a:rPr lang="en-US"/>
              <a:pPr>
                <a:defRPr/>
              </a:pPr>
              <a:t>64</a:t>
            </a:fld>
            <a:endParaRPr lang="en-US"/>
          </a:p>
        </p:txBody>
      </p:sp>
    </p:spTree>
    <p:extLst>
      <p:ext uri="{BB962C8B-B14F-4D97-AF65-F5344CB8AC3E}">
        <p14:creationId xmlns:p14="http://schemas.microsoft.com/office/powerpoint/2010/main" val="10866229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4F46E74-5592-4BF1-BDC0-0FF62C5E11B8}" type="slidenum">
              <a:rPr lang="en-US"/>
              <a:pPr>
                <a:defRPr/>
              </a:pPr>
              <a:t>65</a:t>
            </a:fld>
            <a:endParaRPr lang="en-US"/>
          </a:p>
        </p:txBody>
      </p:sp>
    </p:spTree>
    <p:extLst>
      <p:ext uri="{BB962C8B-B14F-4D97-AF65-F5344CB8AC3E}">
        <p14:creationId xmlns:p14="http://schemas.microsoft.com/office/powerpoint/2010/main" val="3988595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4F46E74-5592-4BF1-BDC0-0FF62C5E11B8}" type="slidenum">
              <a:rPr lang="en-US"/>
              <a:pPr>
                <a:defRPr/>
              </a:pPr>
              <a:t>66</a:t>
            </a:fld>
            <a:endParaRPr lang="en-US"/>
          </a:p>
        </p:txBody>
      </p:sp>
    </p:spTree>
    <p:extLst>
      <p:ext uri="{BB962C8B-B14F-4D97-AF65-F5344CB8AC3E}">
        <p14:creationId xmlns:p14="http://schemas.microsoft.com/office/powerpoint/2010/main" val="23746347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4F46E74-5592-4BF1-BDC0-0FF62C5E11B8}" type="slidenum">
              <a:rPr lang="en-US"/>
              <a:pPr>
                <a:defRPr/>
              </a:pPr>
              <a:t>68</a:t>
            </a:fld>
            <a:endParaRPr lang="en-US"/>
          </a:p>
        </p:txBody>
      </p:sp>
    </p:spTree>
    <p:extLst>
      <p:ext uri="{BB962C8B-B14F-4D97-AF65-F5344CB8AC3E}">
        <p14:creationId xmlns:p14="http://schemas.microsoft.com/office/powerpoint/2010/main" val="42820116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4F46E74-5592-4BF1-BDC0-0FF62C5E11B8}" type="slidenum">
              <a:rPr lang="en-US"/>
              <a:pPr>
                <a:defRPr/>
              </a:pPr>
              <a:t>72</a:t>
            </a:fld>
            <a:endParaRPr lang="en-US"/>
          </a:p>
        </p:txBody>
      </p:sp>
    </p:spTree>
    <p:extLst>
      <p:ext uri="{BB962C8B-B14F-4D97-AF65-F5344CB8AC3E}">
        <p14:creationId xmlns:p14="http://schemas.microsoft.com/office/powerpoint/2010/main" val="38158791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ext Placeholder 2"/>
          <p:cNvSpPr>
            <a:spLocks noGrp="1"/>
          </p:cNvSpPr>
          <p:nvPr>
            <p:ph type="body" idx="1" hasCustomPrompt="1"/>
          </p:nvPr>
        </p:nvSpPr>
        <p:spPr>
          <a:xfrm>
            <a:off x="990600" y="3962400"/>
            <a:ext cx="7772400" cy="1500187"/>
          </a:xfrm>
          <a:prstGeom prst="rect">
            <a:avLst/>
          </a:prstGeom>
        </p:spPr>
        <p:txBody>
          <a:bodyPr anchor="b"/>
          <a:lstStyle>
            <a:lvl1pPr marL="0" indent="0" algn="r">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enter presenter name</a:t>
            </a:r>
          </a:p>
        </p:txBody>
      </p:sp>
      <p:sp>
        <p:nvSpPr>
          <p:cNvPr id="6" name="Title 5"/>
          <p:cNvSpPr>
            <a:spLocks noGrp="1"/>
          </p:cNvSpPr>
          <p:nvPr>
            <p:ph type="title" hasCustomPrompt="1"/>
          </p:nvPr>
        </p:nvSpPr>
        <p:spPr>
          <a:xfrm>
            <a:off x="533400" y="1295400"/>
            <a:ext cx="8229600" cy="1143000"/>
          </a:xfrm>
        </p:spPr>
        <p:txBody>
          <a:bodyPr/>
          <a:lstStyle>
            <a:lvl1pPr>
              <a:defRPr b="1"/>
            </a:lvl1pPr>
          </a:lstStyle>
          <a:p>
            <a:r>
              <a:rPr lang="en-US" dirty="0" smtClean="0"/>
              <a:t>Click to enter title</a:t>
            </a:r>
            <a:endParaRPr lang="en-US" dirty="0"/>
          </a:p>
        </p:txBody>
      </p:sp>
    </p:spTree>
    <p:extLst>
      <p:ext uri="{BB962C8B-B14F-4D97-AF65-F5344CB8AC3E}">
        <p14:creationId xmlns:p14="http://schemas.microsoft.com/office/powerpoint/2010/main" val="36005755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91226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19383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228600" y="1143001"/>
            <a:ext cx="8610600" cy="990600"/>
          </a:xfrm>
          <a:prstGeom prst="rect">
            <a:avLst/>
          </a:prstGeom>
        </p:spPr>
        <p:txBody>
          <a:bodyPr anchor="t"/>
          <a:lstStyle>
            <a:lvl1pPr algn="l">
              <a:defRPr sz="4000" b="1" cap="all"/>
            </a:lvl1pPr>
          </a:lstStyle>
          <a:p>
            <a:r>
              <a:rPr lang="en-US" dirty="0" smtClean="0"/>
              <a:t>Click to Enter title</a:t>
            </a:r>
            <a:endParaRPr lang="en-US" dirty="0"/>
          </a:p>
        </p:txBody>
      </p:sp>
      <p:sp>
        <p:nvSpPr>
          <p:cNvPr id="5" name="Text Placeholder 4"/>
          <p:cNvSpPr>
            <a:spLocks noGrp="1"/>
          </p:cNvSpPr>
          <p:nvPr>
            <p:ph type="body" sz="quarter" idx="10"/>
          </p:nvPr>
        </p:nvSpPr>
        <p:spPr>
          <a:xfrm>
            <a:off x="228600" y="2209800"/>
            <a:ext cx="8610600" cy="44196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56807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813554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39710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62956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593059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17832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734289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24883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3"/>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pic>
        <p:nvPicPr>
          <p:cNvPr id="1027" name="Picture 1"/>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package" Target="../embeddings/Microsoft_Word_Document5.docx"/><Relationship Id="rId2" Type="http://schemas.openxmlformats.org/officeDocument/2006/relationships/slideLayout" Target="../slideLayouts/slideLayout2.xml"/><Relationship Id="rId1" Type="http://schemas.openxmlformats.org/officeDocument/2006/relationships/vmlDrawing" Target="../drawings/vmlDrawing12.vml"/><Relationship Id="rId4" Type="http://schemas.openxmlformats.org/officeDocument/2006/relationships/image" Target="../media/image82.em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9.wmf"/><Relationship Id="rId4" Type="http://schemas.openxmlformats.org/officeDocument/2006/relationships/image" Target="../media/image8.emf"/></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emf"/><Relationship Id="rId4" Type="http://schemas.openxmlformats.org/officeDocument/2006/relationships/package" Target="../embeddings/Microsoft_Word_Document1.docx"/></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29.emf"/></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jigsaw.w3.org/css-validator/"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31.emf"/></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32.emf"/></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image" Target="../media/image35.emf"/></Relationships>
</file>

<file path=ppt/slides/_rels/slide4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hyperlink" Target="http://www.w3schools.com/cssref/css_units.asp"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www.youtube.com/watch?v=I-rTKuEhrCM"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www.w3schools.com/html/html_colors.asp" TargetMode="External"/><Relationship Id="rId2" Type="http://schemas.openxmlformats.org/officeDocument/2006/relationships/hyperlink" Target="http://www.w3schools.com/cssref/css_colornames.asp" TargetMode="External"/><Relationship Id="rId1" Type="http://schemas.openxmlformats.org/officeDocument/2006/relationships/slideLayout" Target="../slideLayouts/slideLayout2.xml"/><Relationship Id="rId4" Type="http://schemas.openxmlformats.org/officeDocument/2006/relationships/hyperlink" Target="http://www.w3schools.com/tags/ref_colorpicker.asp" TargetMode="External"/></Relationships>
</file>

<file path=ppt/slides/_rels/slide5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5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www.youtube.com/watch?v=rD_6jBlrIn4"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7.vml"/><Relationship Id="rId4" Type="http://schemas.openxmlformats.org/officeDocument/2006/relationships/image" Target="../media/image50.emf"/></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8.vml"/><Relationship Id="rId4" Type="http://schemas.openxmlformats.org/officeDocument/2006/relationships/image" Target="../media/image51.emf"/></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vmlDrawing" Target="../drawings/vmlDrawing9.vml"/><Relationship Id="rId5" Type="http://schemas.openxmlformats.org/officeDocument/2006/relationships/image" Target="../media/image52.emf"/><Relationship Id="rId4" Type="http://schemas.openxmlformats.org/officeDocument/2006/relationships/package" Target="../embeddings/Microsoft_Word_Document2.docx"/></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package" Target="../embeddings/Microsoft_Word_Document3.docx"/><Relationship Id="rId2" Type="http://schemas.openxmlformats.org/officeDocument/2006/relationships/slideLayout" Target="../slideLayouts/slideLayout2.xml"/><Relationship Id="rId1" Type="http://schemas.openxmlformats.org/officeDocument/2006/relationships/vmlDrawing" Target="../drawings/vmlDrawing10.vml"/><Relationship Id="rId4" Type="http://schemas.openxmlformats.org/officeDocument/2006/relationships/image" Target="../media/image53.emf"/></Relationships>
</file>

<file path=ppt/slides/_rels/slide68.xml.rels><?xml version="1.0" encoding="UTF-8" standalone="yes"?>
<Relationships xmlns="http://schemas.openxmlformats.org/package/2006/relationships"><Relationship Id="rId3" Type="http://schemas.openxmlformats.org/officeDocument/2006/relationships/hyperlink" Target="https://www.youtube.com/watch?v=IiJzbXzOdHQ"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mlDrawing" Target="../drawings/vmlDrawing11.vml"/><Relationship Id="rId5" Type="http://schemas.openxmlformats.org/officeDocument/2006/relationships/image" Target="../media/image57.emf"/><Relationship Id="rId4" Type="http://schemas.openxmlformats.org/officeDocument/2006/relationships/package" Target="../embeddings/Microsoft_Word_Document4.docx"/></Relationships>
</file>

<file path=ppt/slides/_rels/slide76.xml.rels><?xml version="1.0" encoding="UTF-8" standalone="yes"?>
<Relationships xmlns="http://schemas.openxmlformats.org/package/2006/relationships"><Relationship Id="rId3" Type="http://schemas.openxmlformats.org/officeDocument/2006/relationships/hyperlink" Target="http://barbaraambach.com/HTMLTutorials/02BoxModel/BoxModel.html"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s://www.youtube.com/watch?v=EljqgJCtwOU"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http://www.w3schools.com/css/css_positioning.asp"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www.youtube.com/playlist?list=PL530CBAED4D59D42F"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8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8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9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hyperlink" Target="http://www.useragentman.com/blog/2011/01/07/css3-matrix-transform-for-the-mathematically-challenged/" TargetMode="Externa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hyperlink" Target="http://www.w3schools.com/cssref/css3_pr_transform.asp"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95.xml.rels><?xml version="1.0" encoding="UTF-8" standalone="yes"?>
<Relationships xmlns="http://schemas.openxmlformats.org/package/2006/relationships"><Relationship Id="rId3" Type="http://schemas.openxmlformats.org/officeDocument/2006/relationships/hyperlink" Target="https://www.youtube.com/watch?v=W4AM1bZfgtw"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www.w3schools.com/css/tryit.asp?filename=trycss3_transform_matrix1" TargetMode="External"/></Relationships>
</file>

<file path=ppt/slides/_rels/slide9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hyperlink" Target="https://www.youtube.com/watch?v=eRcAf69IdCk"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www.w3schools.com/cssref/css3_pr_transition.asp" TargetMode="External"/></Relationships>
</file>

<file path=ppt/slides/_rels/slide9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7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828800"/>
            <a:ext cx="8229600" cy="2438400"/>
          </a:xfrm>
        </p:spPr>
        <p:txBody>
          <a:bodyPr/>
          <a:lstStyle/>
          <a:p>
            <a:r>
              <a:rPr lang="en-US" sz="7200" dirty="0" smtClean="0"/>
              <a:t>Unit 3 –CSS</a:t>
            </a:r>
            <a:endParaRPr lang="en-US" sz="7200" dirty="0"/>
          </a:p>
        </p:txBody>
      </p:sp>
      <p:sp>
        <p:nvSpPr>
          <p:cNvPr id="3" name="Text Placeholder 2"/>
          <p:cNvSpPr>
            <a:spLocks noGrp="1"/>
          </p:cNvSpPr>
          <p:nvPr>
            <p:ph type="body" idx="1"/>
          </p:nvPr>
        </p:nvSpPr>
        <p:spPr/>
        <p:txBody>
          <a:bodyPr/>
          <a:lstStyle/>
          <a:p>
            <a:r>
              <a:rPr lang="en-US" dirty="0" smtClean="0"/>
              <a:t>Instructor: Brent Presley</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Defining a style</a:t>
            </a:r>
            <a:endParaRPr lang="en-US" dirty="0"/>
          </a:p>
        </p:txBody>
      </p:sp>
      <p:sp>
        <p:nvSpPr>
          <p:cNvPr id="3" name="Text Placeholder 2"/>
          <p:cNvSpPr>
            <a:spLocks noGrp="1"/>
          </p:cNvSpPr>
          <p:nvPr>
            <p:ph type="body" sz="quarter" idx="10"/>
          </p:nvPr>
        </p:nvSpPr>
        <p:spPr>
          <a:xfrm>
            <a:off x="228600" y="2209800"/>
            <a:ext cx="7619641" cy="4419600"/>
          </a:xfrm>
        </p:spPr>
        <p:txBody>
          <a:bodyPr anchor="t"/>
          <a:lstStyle/>
          <a:p>
            <a:r>
              <a:rPr lang="en-US" sz="2000" dirty="0"/>
              <a:t>When defining a style, you first have to designate what type of element you want the style to apply to. This is called the </a:t>
            </a:r>
            <a:r>
              <a:rPr lang="en-US" sz="2000" i="1" dirty="0"/>
              <a:t>style selector</a:t>
            </a:r>
            <a:endParaRPr lang="en-US" sz="2000" dirty="0"/>
          </a:p>
          <a:p>
            <a:r>
              <a:rPr lang="en-US" sz="2000" dirty="0"/>
              <a:t>Then, in {curly brackets} designate the style attributes (separated by semicolons) you want to apply</a:t>
            </a:r>
            <a:br>
              <a:rPr lang="en-US" sz="2000" dirty="0"/>
            </a:br>
            <a:r>
              <a:rPr lang="en-US" sz="2000" dirty="0"/>
              <a:t/>
            </a:r>
            <a:br>
              <a:rPr lang="en-US" sz="2000" dirty="0"/>
            </a:br>
            <a:r>
              <a:rPr lang="en-US" sz="1600" dirty="0"/>
              <a:t>h3 {font-family: Arial Black; </a:t>
            </a:r>
            <a:r>
              <a:rPr lang="en-US" sz="1800" dirty="0"/>
              <a:t/>
            </a:r>
            <a:br>
              <a:rPr lang="en-US" sz="1800" dirty="0"/>
            </a:br>
            <a:r>
              <a:rPr lang="en-US" sz="1600" dirty="0"/>
              <a:t>    </a:t>
            </a:r>
            <a:r>
              <a:rPr lang="en-US" sz="1600" dirty="0" err="1"/>
              <a:t>background-color:lightgrey</a:t>
            </a:r>
            <a:r>
              <a:rPr lang="en-US" sz="1600" dirty="0"/>
              <a:t>;}</a:t>
            </a:r>
            <a:r>
              <a:rPr lang="en-US" sz="1800" dirty="0"/>
              <a:t/>
            </a:r>
            <a:br>
              <a:rPr lang="en-US" sz="1800" dirty="0"/>
            </a:br>
            <a:endParaRPr lang="en-US" sz="2400" dirty="0"/>
          </a:p>
          <a:p>
            <a:r>
              <a:rPr lang="en-US" sz="2000" dirty="0"/>
              <a:t>You can create a style that is applied to more than one selection—simply separate the element types with commas</a:t>
            </a:r>
            <a:r>
              <a:rPr lang="en-US" sz="2400" dirty="0"/>
              <a:t/>
            </a:r>
            <a:br>
              <a:rPr lang="en-US" sz="2400" dirty="0"/>
            </a:br>
            <a:r>
              <a:rPr lang="en-US" sz="2400" dirty="0"/>
              <a:t/>
            </a:r>
            <a:br>
              <a:rPr lang="en-US" sz="2400" dirty="0"/>
            </a:br>
            <a:r>
              <a:rPr lang="en-US" sz="1400" dirty="0"/>
              <a:t>h2, h3 {font-family: Arial Black; </a:t>
            </a:r>
            <a:r>
              <a:rPr lang="en-US" sz="1600" dirty="0"/>
              <a:t/>
            </a:r>
            <a:br>
              <a:rPr lang="en-US" sz="1600" dirty="0"/>
            </a:br>
            <a:r>
              <a:rPr lang="en-US" sz="1600" dirty="0"/>
              <a:t>    </a:t>
            </a:r>
            <a:r>
              <a:rPr lang="en-US" sz="1400" dirty="0" err="1"/>
              <a:t>background-color:lightgrey</a:t>
            </a:r>
            <a:r>
              <a:rPr lang="en-US" sz="1400" dirty="0"/>
              <a:t>;}</a:t>
            </a:r>
            <a:r>
              <a:rPr lang="en-US" sz="1600" dirty="0"/>
              <a:t/>
            </a:r>
            <a:br>
              <a:rPr lang="en-US" sz="1600" dirty="0"/>
            </a:br>
            <a:endParaRPr lang="en-US" sz="2400" dirty="0"/>
          </a:p>
        </p:txBody>
      </p:sp>
      <p:sp>
        <p:nvSpPr>
          <p:cNvPr id="4" name="TextBox 3"/>
          <p:cNvSpPr txBox="1"/>
          <p:nvPr/>
        </p:nvSpPr>
        <p:spPr>
          <a:xfrm>
            <a:off x="3944915" y="4230394"/>
            <a:ext cx="2743200" cy="1200329"/>
          </a:xfrm>
          <a:prstGeom prst="rect">
            <a:avLst/>
          </a:prstGeom>
        </p:spPr>
        <p:txBody>
          <a:bodyPr rtlCol="0">
            <a:spAutoFit/>
          </a:bodyPr>
          <a:lstStyle/>
          <a:p>
            <a:pPr algn="ctr"/>
            <a:endParaRPr lang="en-US" dirty="0">
              <a:solidFill>
                <a:srgbClr val="FF0000"/>
              </a:solidFill>
            </a:endParaRPr>
          </a:p>
          <a:p>
            <a:pPr algn="ctr"/>
            <a:endParaRPr lang="en-US" dirty="0">
              <a:solidFill>
                <a:srgbClr val="FF0000"/>
              </a:solidFill>
            </a:endParaRPr>
          </a:p>
          <a:p>
            <a:pPr algn="ctr"/>
            <a:r>
              <a:rPr lang="en-US">
                <a:solidFill>
                  <a:srgbClr val="FF0000"/>
                </a:solidFill>
              </a:rPr>
              <a:t>Style attributes</a:t>
            </a:r>
            <a:endParaRPr lang="en-US" dirty="0">
              <a:solidFill>
                <a:srgbClr val="FF0000"/>
              </a:solidFill>
            </a:endParaRPr>
          </a:p>
          <a:p>
            <a:pPr algn="ctr"/>
            <a:endParaRPr lang="en-US" dirty="0">
              <a:solidFill>
                <a:srgbClr val="FF0000"/>
              </a:solidFill>
            </a:endParaRPr>
          </a:p>
        </p:txBody>
      </p:sp>
      <p:cxnSp>
        <p:nvCxnSpPr>
          <p:cNvPr id="5" name="Straight Arrow Connector 4"/>
          <p:cNvCxnSpPr/>
          <p:nvPr/>
        </p:nvCxnSpPr>
        <p:spPr>
          <a:xfrm flipH="1" flipV="1">
            <a:off x="2343931" y="4690420"/>
            <a:ext cx="2095851" cy="231836"/>
          </a:xfrm>
          <a:prstGeom prst="straightConnector1">
            <a:avLst/>
          </a:prstGeom>
          <a:ln>
            <a:solidFill>
              <a:srgbClr val="FF0000"/>
            </a:solidFill>
            <a:headEnd type="none"/>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6" name="Straight Arrow Connector 5"/>
          <p:cNvCxnSpPr/>
          <p:nvPr/>
        </p:nvCxnSpPr>
        <p:spPr>
          <a:xfrm flipH="1" flipV="1">
            <a:off x="2448759" y="4367824"/>
            <a:ext cx="2095852" cy="532968"/>
          </a:xfrm>
          <a:prstGeom prst="straightConnector1">
            <a:avLst/>
          </a:prstGeom>
          <a:ln>
            <a:solidFill>
              <a:srgbClr val="FF0000"/>
            </a:solidFill>
            <a:headEnd type="none"/>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8" name="Straight Arrow Connector 7"/>
          <p:cNvCxnSpPr/>
          <p:nvPr/>
        </p:nvCxnSpPr>
        <p:spPr>
          <a:xfrm flipH="1">
            <a:off x="918472" y="5711114"/>
            <a:ext cx="1037409" cy="370423"/>
          </a:xfrm>
          <a:prstGeom prst="straightConnector1">
            <a:avLst/>
          </a:prstGeom>
          <a:ln w="28575">
            <a:solidFill>
              <a:schemeClr val="accent6">
                <a:lumMod val="60000"/>
                <a:lumOff val="40000"/>
              </a:schemeClr>
            </a:solidFill>
            <a:headEnd type="none"/>
            <a:tailEnd type="arrow"/>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402206439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 images</a:t>
            </a:r>
            <a:endParaRPr lang="en-US" dirty="0"/>
          </a:p>
        </p:txBody>
      </p:sp>
      <p:sp>
        <p:nvSpPr>
          <p:cNvPr id="3" name="Text Placeholder 2"/>
          <p:cNvSpPr>
            <a:spLocks noGrp="1"/>
          </p:cNvSpPr>
          <p:nvPr>
            <p:ph type="body" sz="quarter" idx="10"/>
          </p:nvPr>
        </p:nvSpPr>
        <p:spPr>
          <a:xfrm>
            <a:off x="228600" y="2209800"/>
            <a:ext cx="5257800" cy="4419600"/>
          </a:xfrm>
        </p:spPr>
        <p:txBody>
          <a:bodyPr/>
          <a:lstStyle/>
          <a:p>
            <a:r>
              <a:rPr lang="en-US" sz="2400" dirty="0"/>
              <a:t>Note that if your file name (Wicker Bkgd.jpg above) has spaces in it, you’ll have to surround the file name with apostrophes</a:t>
            </a:r>
          </a:p>
          <a:p>
            <a:pPr lvl="1"/>
            <a:r>
              <a:rPr lang="en-US" sz="2000" dirty="0"/>
              <a:t>I recommend you always include the apostrophes.</a:t>
            </a:r>
          </a:p>
          <a:p>
            <a:pPr lvl="1"/>
            <a:r>
              <a:rPr lang="en-US" sz="2000" dirty="0"/>
              <a:t>A better idea might be to avoid spaces in your file names, but that’s not always an option.</a:t>
            </a:r>
          </a:p>
          <a:p>
            <a:r>
              <a:rPr lang="en-US" sz="2400" dirty="0"/>
              <a:t>Background images are repeated automatically (called </a:t>
            </a:r>
            <a:r>
              <a:rPr lang="en-US" sz="2400" i="1" dirty="0"/>
              <a:t>tiling</a:t>
            </a:r>
            <a:r>
              <a:rPr lang="en-US" sz="2400" dirty="0"/>
              <a:t>) to fill the entire object</a:t>
            </a:r>
            <a:r>
              <a:rPr lang="en-US" sz="2400" dirty="0" smtClean="0"/>
              <a:t>.</a:t>
            </a:r>
            <a:endParaRPr lang="en-US" sz="2400" dirty="0"/>
          </a:p>
        </p:txBody>
      </p:sp>
      <p:pic>
        <p:nvPicPr>
          <p:cNvPr id="4" name="Picture 3"/>
          <p:cNvPicPr>
            <a:picLocks noChangeAspect="1"/>
          </p:cNvPicPr>
          <p:nvPr/>
        </p:nvPicPr>
        <p:blipFill>
          <a:blip r:embed="rId2"/>
          <a:stretch>
            <a:fillRect/>
          </a:stretch>
        </p:blipFill>
        <p:spPr>
          <a:xfrm>
            <a:off x="6298632" y="1752600"/>
            <a:ext cx="2867025" cy="2838450"/>
          </a:xfrm>
          <a:prstGeom prst="rect">
            <a:avLst/>
          </a:prstGeom>
        </p:spPr>
      </p:pic>
      <p:pic>
        <p:nvPicPr>
          <p:cNvPr id="5" name="Picture 4"/>
          <p:cNvPicPr>
            <a:picLocks noChangeAspect="1"/>
          </p:cNvPicPr>
          <p:nvPr/>
        </p:nvPicPr>
        <p:blipFill>
          <a:blip r:embed="rId3"/>
          <a:stretch>
            <a:fillRect/>
          </a:stretch>
        </p:blipFill>
        <p:spPr>
          <a:xfrm>
            <a:off x="6298632" y="4591051"/>
            <a:ext cx="2845368" cy="2233262"/>
          </a:xfrm>
          <a:prstGeom prst="rect">
            <a:avLst/>
          </a:prstGeom>
        </p:spPr>
      </p:pic>
    </p:spTree>
    <p:extLst>
      <p:ext uri="{BB962C8B-B14F-4D97-AF65-F5344CB8AC3E}">
        <p14:creationId xmlns:p14="http://schemas.microsoft.com/office/powerpoint/2010/main" val="176699535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 images</a:t>
            </a:r>
            <a:endParaRPr lang="en-US" dirty="0"/>
          </a:p>
        </p:txBody>
      </p:sp>
      <p:sp>
        <p:nvSpPr>
          <p:cNvPr id="3" name="Text Placeholder 2"/>
          <p:cNvSpPr>
            <a:spLocks noGrp="1"/>
          </p:cNvSpPr>
          <p:nvPr>
            <p:ph type="body" sz="quarter" idx="10"/>
          </p:nvPr>
        </p:nvSpPr>
        <p:spPr>
          <a:xfrm>
            <a:off x="228600" y="2209800"/>
            <a:ext cx="6705600" cy="4419600"/>
          </a:xfrm>
        </p:spPr>
        <p:txBody>
          <a:bodyPr/>
          <a:lstStyle/>
          <a:p>
            <a:r>
              <a:rPr lang="en-US" sz="2400" dirty="0" smtClean="0"/>
              <a:t>You </a:t>
            </a:r>
            <a:r>
              <a:rPr lang="en-US" sz="2400" dirty="0"/>
              <a:t>can also designate how HTML should </a:t>
            </a:r>
            <a:r>
              <a:rPr lang="en-US" sz="2400" dirty="0" smtClean="0"/>
              <a:t>tile/repeat </a:t>
            </a:r>
            <a:r>
              <a:rPr lang="en-US" sz="2400" dirty="0"/>
              <a:t>the image</a:t>
            </a:r>
            <a:r>
              <a:rPr lang="en-US" sz="2400" dirty="0" smtClean="0"/>
              <a:t>.</a:t>
            </a:r>
          </a:p>
          <a:p>
            <a:pPr marL="457200" lvl="1" indent="0">
              <a:buNone/>
            </a:pPr>
            <a:r>
              <a:rPr lang="en-US" sz="2000" dirty="0" smtClean="0"/>
              <a:t>&lt;</a:t>
            </a:r>
            <a:r>
              <a:rPr lang="en-US" sz="2000" dirty="0" smtClean="0"/>
              <a:t>p style</a:t>
            </a:r>
            <a:r>
              <a:rPr lang="en-US" sz="2000" dirty="0"/>
              <a:t>=”background-image: </a:t>
            </a:r>
            <a:r>
              <a:rPr lang="en-US" sz="2000" dirty="0" err="1"/>
              <a:t>url</a:t>
            </a:r>
            <a:r>
              <a:rPr lang="en-US" sz="2000" dirty="0"/>
              <a:t>(‘Wicker Bkgd.jpg</a:t>
            </a:r>
            <a:r>
              <a:rPr lang="en-US" sz="2000" dirty="0" smtClean="0"/>
              <a:t>’); background-repeat</a:t>
            </a:r>
            <a:r>
              <a:rPr lang="en-US" sz="2000" dirty="0"/>
              <a:t>: repeat-x;”&gt;</a:t>
            </a:r>
            <a:endParaRPr lang="en-US" sz="3600" dirty="0"/>
          </a:p>
          <a:p>
            <a:r>
              <a:rPr lang="en-US" sz="2400" dirty="0"/>
              <a:t> </a:t>
            </a:r>
            <a:r>
              <a:rPr lang="en-US" sz="2000" dirty="0" smtClean="0"/>
              <a:t>The </a:t>
            </a:r>
            <a:r>
              <a:rPr lang="en-US" sz="2000" dirty="0"/>
              <a:t>background-repeat options include: </a:t>
            </a:r>
          </a:p>
          <a:p>
            <a:pPr lvl="2"/>
            <a:r>
              <a:rPr lang="en-US" sz="1800" dirty="0"/>
              <a:t>repeat-x (repeat, but only across the page)</a:t>
            </a:r>
          </a:p>
          <a:p>
            <a:pPr lvl="2"/>
            <a:r>
              <a:rPr lang="en-US" sz="1800" dirty="0"/>
              <a:t>repeat-y (repeat, but only down the page)</a:t>
            </a:r>
          </a:p>
          <a:p>
            <a:pPr lvl="2"/>
            <a:r>
              <a:rPr lang="en-US" sz="1800" dirty="0"/>
              <a:t>no-repeat (only place one copy on form)</a:t>
            </a:r>
          </a:p>
          <a:p>
            <a:r>
              <a:rPr lang="en-US" sz="2400" dirty="0"/>
              <a:t>repeat (tile across and down) the </a:t>
            </a:r>
            <a:r>
              <a:rPr lang="en-US" sz="2400" dirty="0" smtClean="0"/>
              <a:t>default</a:t>
            </a:r>
          </a:p>
          <a:p>
            <a:r>
              <a:rPr lang="en-US" sz="2400" dirty="0"/>
              <a:t>Note if you designate both a background-color and a background-image, the image will cover the background color.</a:t>
            </a:r>
          </a:p>
        </p:txBody>
      </p:sp>
      <p:pic>
        <p:nvPicPr>
          <p:cNvPr id="4" name="Picture 3"/>
          <p:cNvPicPr>
            <a:picLocks noChangeAspect="1"/>
          </p:cNvPicPr>
          <p:nvPr/>
        </p:nvPicPr>
        <p:blipFill>
          <a:blip r:embed="rId2"/>
          <a:stretch>
            <a:fillRect/>
          </a:stretch>
        </p:blipFill>
        <p:spPr>
          <a:xfrm>
            <a:off x="6276260" y="3442119"/>
            <a:ext cx="2867740" cy="1954961"/>
          </a:xfrm>
          <a:prstGeom prst="rect">
            <a:avLst/>
          </a:prstGeom>
        </p:spPr>
      </p:pic>
    </p:spTree>
    <p:extLst>
      <p:ext uri="{BB962C8B-B14F-4D97-AF65-F5344CB8AC3E}">
        <p14:creationId xmlns:p14="http://schemas.microsoft.com/office/powerpoint/2010/main" val="282933831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a:t>
            </a:r>
            <a:endParaRPr lang="en-US" dirty="0"/>
          </a:p>
        </p:txBody>
      </p:sp>
      <p:sp>
        <p:nvSpPr>
          <p:cNvPr id="3" name="Text Placeholder 2"/>
          <p:cNvSpPr>
            <a:spLocks noGrp="1"/>
          </p:cNvSpPr>
          <p:nvPr>
            <p:ph type="body" sz="quarter" idx="10"/>
          </p:nvPr>
        </p:nvSpPr>
        <p:spPr/>
        <p:txBody>
          <a:bodyPr/>
          <a:lstStyle/>
          <a:p>
            <a:r>
              <a:rPr lang="en-US" sz="2000" dirty="0"/>
              <a:t>Apply the Wicker Bkgd.jpg to the &lt;body&gt;</a:t>
            </a:r>
          </a:p>
          <a:p>
            <a:pPr lvl="1"/>
            <a:r>
              <a:rPr lang="en-US" sz="1600" dirty="0" smtClean="0"/>
              <a:t>Note </a:t>
            </a:r>
            <a:r>
              <a:rPr lang="en-US" sz="1600" dirty="0"/>
              <a:t>how text is obscured</a:t>
            </a:r>
          </a:p>
          <a:p>
            <a:r>
              <a:rPr lang="en-US" sz="2000" dirty="0"/>
              <a:t> </a:t>
            </a:r>
            <a:r>
              <a:rPr lang="en-US" sz="2000" dirty="0" smtClean="0"/>
              <a:t>Try </a:t>
            </a:r>
            <a:r>
              <a:rPr lang="en-US" sz="2000" dirty="0"/>
              <a:t>Sand </a:t>
            </a:r>
            <a:r>
              <a:rPr lang="en-US" sz="2000" dirty="0" smtClean="0"/>
              <a:t>Bkgd.jpg</a:t>
            </a:r>
          </a:p>
          <a:p>
            <a:pPr lvl="1"/>
            <a:r>
              <a:rPr lang="en-US" sz="1600" dirty="0" smtClean="0"/>
              <a:t>Apply </a:t>
            </a:r>
            <a:r>
              <a:rPr lang="en-US" sz="1600" dirty="0"/>
              <a:t>to </a:t>
            </a:r>
            <a:r>
              <a:rPr lang="en-US" sz="1600" dirty="0" smtClean="0"/>
              <a:t>paragraph.</a:t>
            </a:r>
          </a:p>
          <a:p>
            <a:pPr lvl="1"/>
            <a:r>
              <a:rPr lang="en-US" sz="1600" dirty="0" smtClean="0"/>
              <a:t>Apply </a:t>
            </a:r>
            <a:r>
              <a:rPr lang="en-US" sz="1600" dirty="0"/>
              <a:t>to list.</a:t>
            </a:r>
          </a:p>
          <a:p>
            <a:r>
              <a:rPr lang="en-US" sz="2000" dirty="0"/>
              <a:t> </a:t>
            </a:r>
            <a:r>
              <a:rPr lang="en-US" sz="2000" dirty="0" smtClean="0"/>
              <a:t>Airplane1.gif</a:t>
            </a:r>
            <a:endParaRPr lang="en-US" sz="2000" dirty="0"/>
          </a:p>
          <a:p>
            <a:r>
              <a:rPr lang="en-US" sz="2000" dirty="0"/>
              <a:t>Set left margin of body</a:t>
            </a:r>
          </a:p>
        </p:txBody>
      </p:sp>
    </p:spTree>
    <p:extLst>
      <p:ext uri="{BB962C8B-B14F-4D97-AF65-F5344CB8AC3E}">
        <p14:creationId xmlns:p14="http://schemas.microsoft.com/office/powerpoint/2010/main" val="4639145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Location of background image</a:t>
            </a:r>
            <a:endParaRPr lang="en-US" sz="3600" dirty="0"/>
          </a:p>
        </p:txBody>
      </p:sp>
      <p:sp>
        <p:nvSpPr>
          <p:cNvPr id="3" name="Text Placeholder 2"/>
          <p:cNvSpPr>
            <a:spLocks noGrp="1"/>
          </p:cNvSpPr>
          <p:nvPr>
            <p:ph type="body" sz="quarter" idx="10"/>
          </p:nvPr>
        </p:nvSpPr>
        <p:spPr>
          <a:xfrm>
            <a:off x="228600" y="2209800"/>
            <a:ext cx="4267200" cy="4419600"/>
          </a:xfrm>
        </p:spPr>
        <p:txBody>
          <a:bodyPr/>
          <a:lstStyle/>
          <a:p>
            <a:r>
              <a:rPr lang="en-US" sz="2000" dirty="0"/>
              <a:t>By default, the background image is placed in the upper left corner of the page and tiled from there.</a:t>
            </a:r>
          </a:p>
          <a:p>
            <a:r>
              <a:rPr lang="en-US" sz="2000" dirty="0"/>
              <a:t>You can designate the starting location for the </a:t>
            </a:r>
            <a:r>
              <a:rPr lang="en-US" sz="2000" dirty="0" smtClean="0"/>
              <a:t>image\</a:t>
            </a:r>
          </a:p>
          <a:p>
            <a:pPr marL="114300" indent="0">
              <a:buNone/>
            </a:pPr>
            <a:r>
              <a:rPr lang="en-US" sz="2000" dirty="0" smtClean="0"/>
              <a:t>style</a:t>
            </a:r>
            <a:r>
              <a:rPr lang="en-US" sz="2000" dirty="0"/>
              <a:t>=”</a:t>
            </a:r>
            <a:r>
              <a:rPr lang="en-US" sz="2000" dirty="0" err="1"/>
              <a:t>background-image:url</a:t>
            </a:r>
            <a:r>
              <a:rPr lang="en-US" sz="2000" dirty="0"/>
              <a:t>(‘Wicker Bkgd.jpg</a:t>
            </a:r>
            <a:r>
              <a:rPr lang="en-US" sz="2000" dirty="0" smtClean="0"/>
              <a:t>’);</a:t>
            </a:r>
            <a:r>
              <a:rPr lang="en-US" dirty="0"/>
              <a:t> </a:t>
            </a:r>
            <a:r>
              <a:rPr lang="en-US" sz="2000" dirty="0" smtClean="0"/>
              <a:t>background-position</a:t>
            </a:r>
            <a:r>
              <a:rPr lang="en-US" sz="2000" dirty="0"/>
              <a:t>: 100px </a:t>
            </a:r>
            <a:r>
              <a:rPr lang="en-US" sz="2000" dirty="0" err="1"/>
              <a:t>100px</a:t>
            </a:r>
            <a:r>
              <a:rPr lang="en-US" sz="2000" dirty="0"/>
              <a:t>;”</a:t>
            </a:r>
            <a:endParaRPr lang="en-US" dirty="0"/>
          </a:p>
          <a:p>
            <a:pPr lvl="1"/>
            <a:r>
              <a:rPr lang="en-US" sz="1800" dirty="0" smtClean="0"/>
              <a:t>Moves </a:t>
            </a:r>
            <a:r>
              <a:rPr lang="en-US" sz="1800" dirty="0"/>
              <a:t>the image 100 pixels across and 100 pixels down</a:t>
            </a:r>
          </a:p>
          <a:p>
            <a:pPr lvl="1"/>
            <a:r>
              <a:rPr lang="en-US" sz="1800" dirty="0"/>
              <a:t>Any measurement technique can be used (</a:t>
            </a:r>
            <a:r>
              <a:rPr lang="en-US" sz="1800" dirty="0" err="1"/>
              <a:t>px</a:t>
            </a:r>
            <a:r>
              <a:rPr lang="en-US" sz="1800" dirty="0"/>
              <a:t>, in, cm, %)</a:t>
            </a:r>
          </a:p>
          <a:p>
            <a:endParaRPr lang="en-US" sz="2400" dirty="0"/>
          </a:p>
        </p:txBody>
      </p:sp>
      <p:pic>
        <p:nvPicPr>
          <p:cNvPr id="4" name="Picture 3"/>
          <p:cNvPicPr>
            <a:picLocks noChangeAspect="1"/>
          </p:cNvPicPr>
          <p:nvPr/>
        </p:nvPicPr>
        <p:blipFill>
          <a:blip r:embed="rId2"/>
          <a:stretch>
            <a:fillRect/>
          </a:stretch>
        </p:blipFill>
        <p:spPr>
          <a:xfrm>
            <a:off x="4576763" y="2590800"/>
            <a:ext cx="4567237" cy="3505200"/>
          </a:xfrm>
          <a:prstGeom prst="rect">
            <a:avLst/>
          </a:prstGeom>
        </p:spPr>
      </p:pic>
    </p:spTree>
    <p:extLst>
      <p:ext uri="{BB962C8B-B14F-4D97-AF65-F5344CB8AC3E}">
        <p14:creationId xmlns:p14="http://schemas.microsoft.com/office/powerpoint/2010/main" val="50034349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Location of background image</a:t>
            </a:r>
            <a:endParaRPr lang="en-US" sz="3600" dirty="0"/>
          </a:p>
        </p:txBody>
      </p:sp>
      <p:sp>
        <p:nvSpPr>
          <p:cNvPr id="3" name="Text Placeholder 2"/>
          <p:cNvSpPr>
            <a:spLocks noGrp="1"/>
          </p:cNvSpPr>
          <p:nvPr>
            <p:ph type="body" sz="quarter" idx="10"/>
          </p:nvPr>
        </p:nvSpPr>
        <p:spPr>
          <a:xfrm>
            <a:off x="228600" y="2209800"/>
            <a:ext cx="4038600" cy="4419600"/>
          </a:xfrm>
        </p:spPr>
        <p:txBody>
          <a:bodyPr/>
          <a:lstStyle/>
          <a:p>
            <a:r>
              <a:rPr lang="en-US" sz="1800" dirty="0" smtClean="0"/>
              <a:t>Background </a:t>
            </a:r>
            <a:r>
              <a:rPr lang="en-US" sz="1800" dirty="0"/>
              <a:t>image position is only a factor if the image is not repeated</a:t>
            </a:r>
          </a:p>
          <a:p>
            <a:pPr lvl="1"/>
            <a:r>
              <a:rPr lang="en-US" sz="1800" dirty="0"/>
              <a:t>If an image is repeated horizontally, you can designate the starting vertical position (down) (only enter 1 position measurement)</a:t>
            </a:r>
          </a:p>
          <a:p>
            <a:pPr lvl="1"/>
            <a:r>
              <a:rPr lang="en-US" sz="1800" dirty="0"/>
              <a:t>If the image is repeated vertically, you can designate the starting horizontal position (across)</a:t>
            </a:r>
            <a:br>
              <a:rPr lang="en-US" sz="1800" dirty="0"/>
            </a:br>
            <a:r>
              <a:rPr lang="en-US" sz="1800" dirty="0"/>
              <a:t>(only enter 1 position measurement)</a:t>
            </a:r>
          </a:p>
          <a:p>
            <a:endParaRPr lang="en-US" sz="2400" dirty="0"/>
          </a:p>
        </p:txBody>
      </p:sp>
      <p:pic>
        <p:nvPicPr>
          <p:cNvPr id="4" name="Picture 3"/>
          <p:cNvPicPr>
            <a:picLocks noChangeAspect="1"/>
          </p:cNvPicPr>
          <p:nvPr/>
        </p:nvPicPr>
        <p:blipFill rotWithShape="1">
          <a:blip r:embed="rId2"/>
          <a:srcRect b="71429"/>
          <a:stretch/>
        </p:blipFill>
        <p:spPr>
          <a:xfrm>
            <a:off x="4593657" y="2057400"/>
            <a:ext cx="4279231" cy="914400"/>
          </a:xfrm>
          <a:prstGeom prst="rect">
            <a:avLst/>
          </a:prstGeom>
        </p:spPr>
      </p:pic>
      <p:pic>
        <p:nvPicPr>
          <p:cNvPr id="5" name="Picture 4"/>
          <p:cNvPicPr>
            <a:picLocks noChangeAspect="1"/>
          </p:cNvPicPr>
          <p:nvPr/>
        </p:nvPicPr>
        <p:blipFill rotWithShape="1">
          <a:blip r:embed="rId2"/>
          <a:srcRect l="19194" r="61218"/>
          <a:stretch/>
        </p:blipFill>
        <p:spPr>
          <a:xfrm>
            <a:off x="6314172" y="3276600"/>
            <a:ext cx="838200" cy="3200400"/>
          </a:xfrm>
          <a:prstGeom prst="rect">
            <a:avLst/>
          </a:prstGeom>
        </p:spPr>
      </p:pic>
    </p:spTree>
    <p:extLst>
      <p:ext uri="{BB962C8B-B14F-4D97-AF65-F5344CB8AC3E}">
        <p14:creationId xmlns:p14="http://schemas.microsoft.com/office/powerpoint/2010/main" val="299647230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 attachment</a:t>
            </a:r>
            <a:endParaRPr lang="en-US" dirty="0"/>
          </a:p>
        </p:txBody>
      </p:sp>
      <p:sp>
        <p:nvSpPr>
          <p:cNvPr id="3" name="Text Placeholder 2"/>
          <p:cNvSpPr>
            <a:spLocks noGrp="1"/>
          </p:cNvSpPr>
          <p:nvPr>
            <p:ph type="body" sz="quarter" idx="10"/>
          </p:nvPr>
        </p:nvSpPr>
        <p:spPr/>
        <p:txBody>
          <a:bodyPr/>
          <a:lstStyle/>
          <a:p>
            <a:r>
              <a:rPr lang="en-US" dirty="0"/>
              <a:t>By default, the background image moves with the text as the web page scrolls.</a:t>
            </a:r>
          </a:p>
          <a:p>
            <a:r>
              <a:rPr lang="en-US" dirty="0"/>
              <a:t>Alternatively, you have the background image stay fixed and just have the text scroll.</a:t>
            </a:r>
          </a:p>
          <a:p>
            <a:pPr marL="0" indent="0">
              <a:buNone/>
            </a:pPr>
            <a:r>
              <a:rPr lang="en-US" sz="2800" dirty="0"/>
              <a:t> </a:t>
            </a:r>
            <a:r>
              <a:rPr lang="en-US" sz="2000" dirty="0" smtClean="0"/>
              <a:t>style</a:t>
            </a:r>
            <a:r>
              <a:rPr lang="en-US" sz="2000" dirty="0"/>
              <a:t>=”</a:t>
            </a:r>
            <a:r>
              <a:rPr lang="en-US" sz="2000" dirty="0" err="1"/>
              <a:t>background-image:url</a:t>
            </a:r>
            <a:r>
              <a:rPr lang="en-US" sz="2000" dirty="0"/>
              <a:t>(‘Wicker Bkgd.jpg</a:t>
            </a:r>
            <a:r>
              <a:rPr lang="en-US" sz="2000" dirty="0" smtClean="0"/>
              <a:t>’); </a:t>
            </a:r>
            <a:r>
              <a:rPr lang="en-US" sz="2000" dirty="0" err="1" smtClean="0"/>
              <a:t>background-attachment:fixed</a:t>
            </a:r>
            <a:r>
              <a:rPr lang="en-US" sz="2000" dirty="0"/>
              <a:t>;”</a:t>
            </a:r>
            <a:br>
              <a:rPr lang="en-US" sz="2000" dirty="0"/>
            </a:br>
            <a:endParaRPr lang="en-US" sz="2000" dirty="0" smtClean="0"/>
          </a:p>
          <a:p>
            <a:pPr marL="0" indent="0">
              <a:buNone/>
            </a:pPr>
            <a:r>
              <a:rPr lang="en-US" dirty="0" smtClean="0"/>
              <a:t>The </a:t>
            </a:r>
            <a:r>
              <a:rPr lang="en-US" dirty="0"/>
              <a:t>default is </a:t>
            </a:r>
            <a:r>
              <a:rPr lang="en-US" b="1" dirty="0"/>
              <a:t>scroll</a:t>
            </a:r>
            <a:endParaRPr lang="en-US" dirty="0"/>
          </a:p>
          <a:p>
            <a:endParaRPr lang="en-US" sz="2800" dirty="0"/>
          </a:p>
        </p:txBody>
      </p:sp>
    </p:spTree>
    <p:extLst>
      <p:ext uri="{BB962C8B-B14F-4D97-AF65-F5344CB8AC3E}">
        <p14:creationId xmlns:p14="http://schemas.microsoft.com/office/powerpoint/2010/main" val="31894088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Assignment</a:t>
            </a:r>
            <a:endParaRPr lang="en-US" dirty="0"/>
          </a:p>
        </p:txBody>
      </p:sp>
      <p:sp>
        <p:nvSpPr>
          <p:cNvPr id="3" name="Text Placeholder 2"/>
          <p:cNvSpPr>
            <a:spLocks noGrp="1"/>
          </p:cNvSpPr>
          <p:nvPr>
            <p:ph type="body" sz="quarter" idx="10"/>
          </p:nvPr>
        </p:nvSpPr>
        <p:spPr/>
        <p:txBody>
          <a:bodyPr/>
          <a:lstStyle/>
          <a:p>
            <a:r>
              <a:rPr lang="en-US" dirty="0" smtClean="0">
                <a:solidFill>
                  <a:srgbClr val="7030A0"/>
                </a:solidFill>
              </a:rPr>
              <a:t>Formatting with CSS</a:t>
            </a:r>
            <a:endParaRPr lang="en-US" dirty="0">
              <a:solidFill>
                <a:srgbClr val="7030A0"/>
              </a:solidFill>
            </a:endParaRPr>
          </a:p>
        </p:txBody>
      </p:sp>
    </p:spTree>
    <p:extLst>
      <p:ext uri="{BB962C8B-B14F-4D97-AF65-F5344CB8AC3E}">
        <p14:creationId xmlns:p14="http://schemas.microsoft.com/office/powerpoint/2010/main" val="61111018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Overflow-y command in </a:t>
            </a:r>
            <a:r>
              <a:rPr lang="en-US" dirty="0" err="1" smtClean="0"/>
              <a:t>css</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469265532"/>
              </p:ext>
            </p:extLst>
          </p:nvPr>
        </p:nvGraphicFramePr>
        <p:xfrm>
          <a:off x="2209800" y="2286000"/>
          <a:ext cx="3581400" cy="4242657"/>
        </p:xfrm>
        <a:graphic>
          <a:graphicData uri="http://schemas.openxmlformats.org/presentationml/2006/ole">
            <mc:AlternateContent xmlns:mc="http://schemas.openxmlformats.org/markup-compatibility/2006">
              <mc:Choice xmlns:v="urn:schemas-microsoft-com:vml" Requires="v">
                <p:oleObj spid="_x0000_s148483" name="Document" r:id="rId3" imgW="5940848" imgH="7037996" progId="Word.Document.12">
                  <p:embed/>
                </p:oleObj>
              </mc:Choice>
              <mc:Fallback>
                <p:oleObj name="Document" r:id="rId3" imgW="5940848" imgH="7037996" progId="Word.Document.12">
                  <p:embed/>
                  <p:pic>
                    <p:nvPicPr>
                      <p:cNvPr id="4" name="Object 3"/>
                      <p:cNvPicPr/>
                      <p:nvPr/>
                    </p:nvPicPr>
                    <p:blipFill>
                      <a:blip r:embed="rId4"/>
                      <a:stretch>
                        <a:fillRect/>
                      </a:stretch>
                    </p:blipFill>
                    <p:spPr>
                      <a:xfrm>
                        <a:off x="2209800" y="2286000"/>
                        <a:ext cx="3581400" cy="4242657"/>
                      </a:xfrm>
                      <a:prstGeom prst="rect">
                        <a:avLst/>
                      </a:prstGeom>
                    </p:spPr>
                  </p:pic>
                </p:oleObj>
              </mc:Fallback>
            </mc:AlternateContent>
          </a:graphicData>
        </a:graphic>
      </p:graphicFrame>
    </p:spTree>
    <p:extLst>
      <p:ext uri="{BB962C8B-B14F-4D97-AF65-F5344CB8AC3E}">
        <p14:creationId xmlns:p14="http://schemas.microsoft.com/office/powerpoint/2010/main" val="28887791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1"/>
          <p:cNvSpPr>
            <a:spLocks noGrp="1"/>
          </p:cNvSpPr>
          <p:nvPr>
            <p:ph type="dt" sz="half" idx="4294967295"/>
          </p:nvPr>
        </p:nvSpPr>
        <p:spPr>
          <a:xfrm>
            <a:off x="762000" y="6248400"/>
            <a:ext cx="1981200" cy="457200"/>
          </a:xfrm>
          <a:prstGeom prst="rect">
            <a:avLst/>
          </a:prstGeom>
        </p:spPr>
        <p:txBody>
          <a:bodyPr/>
          <a:lstStyle/>
          <a:p>
            <a:r>
              <a:rPr lang="en-US" altLang="en-US"/>
              <a:t>Murach’s JavaScript, C5</a:t>
            </a:r>
            <a:endParaRPr lang="en-US" altLang="en-US" sz="1200"/>
          </a:p>
        </p:txBody>
      </p:sp>
      <p:sp>
        <p:nvSpPr>
          <p:cNvPr id="5" name="Footer Placeholder 2"/>
          <p:cNvSpPr>
            <a:spLocks noGrp="1"/>
          </p:cNvSpPr>
          <p:nvPr>
            <p:ph type="ftr" sz="quarter" idx="4294967295"/>
          </p:nvPr>
        </p:nvSpPr>
        <p:spPr>
          <a:xfrm>
            <a:off x="2895600" y="6248400"/>
            <a:ext cx="3352800" cy="457200"/>
          </a:xfrm>
          <a:prstGeom prst="rect">
            <a:avLst/>
          </a:prstGeom>
        </p:spPr>
        <p:txBody>
          <a:bodyPr/>
          <a:lstStyle/>
          <a:p>
            <a:r>
              <a:rPr lang="en-US" altLang="en-US"/>
              <a:t>© 2009, Mike Murach &amp; Associates, Inc.</a:t>
            </a:r>
            <a:endParaRPr lang="en-US" altLang="en-US" sz="1400"/>
          </a:p>
        </p:txBody>
      </p:sp>
      <p:sp>
        <p:nvSpPr>
          <p:cNvPr id="6" name="Slide Number Placeholder 3"/>
          <p:cNvSpPr>
            <a:spLocks noGrp="1"/>
          </p:cNvSpPr>
          <p:nvPr>
            <p:ph type="sldNum" sz="quarter" idx="4294967295"/>
          </p:nvPr>
        </p:nvSpPr>
        <p:spPr>
          <a:xfrm>
            <a:off x="6553200" y="6248400"/>
            <a:ext cx="1905000" cy="457200"/>
          </a:xfrm>
          <a:prstGeom prst="rect">
            <a:avLst/>
          </a:prstGeom>
        </p:spPr>
        <p:txBody>
          <a:bodyPr/>
          <a:lstStyle/>
          <a:p>
            <a:endParaRPr lang="en-US" altLang="en-US"/>
          </a:p>
          <a:p>
            <a:pPr algn="r"/>
            <a:r>
              <a:rPr lang="en-US" altLang="en-US" sz="1000"/>
              <a:t>Slide </a:t>
            </a:r>
            <a:fld id="{EF494850-8041-4D0B-B2A2-3AA69524BF36}" type="slidenum">
              <a:rPr lang="en-US" altLang="en-US" sz="1000"/>
              <a:pPr algn="r"/>
              <a:t>11</a:t>
            </a:fld>
            <a:endParaRPr lang="en-US" altLang="en-US" sz="1000"/>
          </a:p>
        </p:txBody>
      </p:sp>
      <p:graphicFrame>
        <p:nvGraphicFramePr>
          <p:cNvPr id="165892" name="Object 4"/>
          <p:cNvGraphicFramePr>
            <a:graphicFrameLocks/>
          </p:cNvGraphicFramePr>
          <p:nvPr>
            <p:extLst>
              <p:ext uri="{D42A27DB-BD31-4B8C-83A1-F6EECF244321}">
                <p14:modId xmlns:p14="http://schemas.microsoft.com/office/powerpoint/2010/main" val="2995711314"/>
              </p:ext>
            </p:extLst>
          </p:nvPr>
        </p:nvGraphicFramePr>
        <p:xfrm>
          <a:off x="331788" y="1238250"/>
          <a:ext cx="9981562" cy="593725"/>
        </p:xfrm>
        <a:graphic>
          <a:graphicData uri="http://schemas.openxmlformats.org/presentationml/2006/ole">
            <mc:AlternateContent xmlns:mc="http://schemas.openxmlformats.org/markup-compatibility/2006">
              <mc:Choice xmlns:v="urn:schemas-microsoft-com:vml" Requires="v">
                <p:oleObj spid="_x0000_s29699" name="Document" r:id="rId3" imgW="7321366" imgH="435069" progId="Word.Document.8">
                  <p:embed/>
                </p:oleObj>
              </mc:Choice>
              <mc:Fallback>
                <p:oleObj name="Document" r:id="rId3" imgW="7321366" imgH="435069" progId="Word.Document.8">
                  <p:embed/>
                  <p:pic>
                    <p:nvPicPr>
                      <p:cNvPr id="165892" name="Object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788" y="1238250"/>
                        <a:ext cx="9981562" cy="5937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65893" name="Picture 5" descr="Figure 05-0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549" y="1975876"/>
            <a:ext cx="7210976" cy="405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29565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Applying embedded styles</a:t>
            </a:r>
            <a:endParaRPr lang="en-US" dirty="0"/>
          </a:p>
        </p:txBody>
      </p:sp>
      <p:sp>
        <p:nvSpPr>
          <p:cNvPr id="3" name="Text Placeholder 2"/>
          <p:cNvSpPr>
            <a:spLocks noGrp="1"/>
          </p:cNvSpPr>
          <p:nvPr>
            <p:ph type="body" sz="quarter" idx="10"/>
          </p:nvPr>
        </p:nvSpPr>
        <p:spPr>
          <a:xfrm>
            <a:off x="228600" y="2209800"/>
            <a:ext cx="7037436" cy="4419600"/>
          </a:xfrm>
        </p:spPr>
        <p:txBody>
          <a:bodyPr anchor="t"/>
          <a:lstStyle/>
          <a:p>
            <a:r>
              <a:rPr lang="en-US" dirty="0"/>
              <a:t>There’s really nothing to applying embedded styles</a:t>
            </a:r>
          </a:p>
          <a:p>
            <a:r>
              <a:rPr lang="en-US" dirty="0"/>
              <a:t>When you add the </a:t>
            </a:r>
            <a:r>
              <a:rPr lang="en-US" sz="2200" dirty="0"/>
              <a:t>&lt;style&gt;</a:t>
            </a:r>
            <a:r>
              <a:rPr lang="en-US" dirty="0"/>
              <a:t> tag to the </a:t>
            </a:r>
            <a:r>
              <a:rPr lang="en-US" sz="2200" dirty="0"/>
              <a:t>&lt;head&gt;</a:t>
            </a:r>
            <a:r>
              <a:rPr lang="en-US" dirty="0"/>
              <a:t>, any element whose type is designated in the style is automatically changed.</a:t>
            </a:r>
          </a:p>
          <a:p>
            <a:r>
              <a:rPr lang="en-US" dirty="0"/>
              <a:t>Unless it has an overriding inline style</a:t>
            </a:r>
            <a:br>
              <a:rPr lang="en-US" dirty="0"/>
            </a:br>
            <a:endParaRPr lang="en-US" dirty="0"/>
          </a:p>
        </p:txBody>
      </p:sp>
      <p:pic>
        <p:nvPicPr>
          <p:cNvPr id="5" name="Picture 4"/>
          <p:cNvPicPr>
            <a:picLocks noChangeAspect="1"/>
          </p:cNvPicPr>
          <p:nvPr/>
        </p:nvPicPr>
        <p:blipFill>
          <a:blip r:embed="rId2"/>
          <a:stretch>
            <a:fillRect/>
          </a:stretch>
        </p:blipFill>
        <p:spPr>
          <a:xfrm>
            <a:off x="6561869" y="4331006"/>
            <a:ext cx="2552700" cy="2286000"/>
          </a:xfrm>
          <a:prstGeom prst="rect">
            <a:avLst/>
          </a:prstGeom>
        </p:spPr>
      </p:pic>
    </p:spTree>
    <p:extLst>
      <p:ext uri="{BB962C8B-B14F-4D97-AF65-F5344CB8AC3E}">
        <p14:creationId xmlns:p14="http://schemas.microsoft.com/office/powerpoint/2010/main" val="5124171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Named, embedded styles</a:t>
            </a:r>
            <a:endParaRPr lang="en-US" dirty="0"/>
          </a:p>
        </p:txBody>
      </p:sp>
      <p:sp>
        <p:nvSpPr>
          <p:cNvPr id="3" name="Text Placeholder 2"/>
          <p:cNvSpPr>
            <a:spLocks noGrp="1"/>
          </p:cNvSpPr>
          <p:nvPr>
            <p:ph type="body" sz="quarter" idx="10"/>
          </p:nvPr>
        </p:nvSpPr>
        <p:spPr/>
        <p:txBody>
          <a:bodyPr/>
          <a:lstStyle/>
          <a:p>
            <a:pPr lvl="1"/>
            <a:r>
              <a:rPr lang="en-US" sz="1800" dirty="0"/>
              <a:t>In some circumstances, you’ll want to create a style that is applied to some elements on the page, but not others.</a:t>
            </a:r>
          </a:p>
          <a:p>
            <a:pPr lvl="1"/>
            <a:r>
              <a:rPr lang="en-US" sz="1800" dirty="0"/>
              <a:t>Named styles allow you to create a style, assign a name to that combination of style attributes and then apply that style to selective elements.</a:t>
            </a:r>
            <a:br>
              <a:rPr lang="en-US" sz="1800" dirty="0"/>
            </a:br>
            <a:endParaRPr lang="en-US" sz="1800" dirty="0"/>
          </a:p>
          <a:p>
            <a:pPr marL="0" lvl="0" indent="0">
              <a:buNone/>
            </a:pPr>
            <a:r>
              <a:rPr lang="en-US" sz="3600" dirty="0"/>
              <a:t/>
            </a:r>
            <a:br>
              <a:rPr lang="en-US" sz="3600" dirty="0"/>
            </a:br>
            <a:endParaRPr lang="en-US" sz="3600" dirty="0" smtClean="0"/>
          </a:p>
          <a:p>
            <a:pPr lvl="1"/>
            <a:endParaRPr lang="en-US" sz="1800" dirty="0" smtClean="0"/>
          </a:p>
          <a:p>
            <a:pPr lvl="1"/>
            <a:r>
              <a:rPr lang="en-US" sz="1800" dirty="0" smtClean="0"/>
              <a:t>Note </a:t>
            </a:r>
            <a:r>
              <a:rPr lang="en-US" sz="1800" dirty="0"/>
              <a:t>the style name begins with a period. Otherwise the named embedded style is similar to the regular embedded style</a:t>
            </a:r>
          </a:p>
          <a:p>
            <a:pPr lvl="1"/>
            <a:r>
              <a:rPr lang="en-US" sz="1600" dirty="0"/>
              <a:t>Note how the style elements are listed on separate lines. This is not required, but makes styles easier to decipher.</a:t>
            </a:r>
          </a:p>
        </p:txBody>
      </p:sp>
      <p:pic>
        <p:nvPicPr>
          <p:cNvPr id="4" name="Picture 3"/>
          <p:cNvPicPr>
            <a:picLocks noChangeAspect="1"/>
          </p:cNvPicPr>
          <p:nvPr/>
        </p:nvPicPr>
        <p:blipFill>
          <a:blip r:embed="rId2"/>
          <a:stretch>
            <a:fillRect/>
          </a:stretch>
        </p:blipFill>
        <p:spPr>
          <a:xfrm>
            <a:off x="2701674" y="3648093"/>
            <a:ext cx="4262689" cy="143667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6257196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Applying named styles</a:t>
            </a:r>
            <a:endParaRPr lang="en-US" dirty="0"/>
          </a:p>
        </p:txBody>
      </p:sp>
      <p:sp>
        <p:nvSpPr>
          <p:cNvPr id="3" name="Text Placeholder 2"/>
          <p:cNvSpPr>
            <a:spLocks noGrp="1"/>
          </p:cNvSpPr>
          <p:nvPr>
            <p:ph type="body" sz="quarter" idx="10"/>
          </p:nvPr>
        </p:nvSpPr>
        <p:spPr>
          <a:xfrm>
            <a:off x="228600" y="2209800"/>
            <a:ext cx="6134425" cy="4419600"/>
          </a:xfrm>
        </p:spPr>
        <p:txBody>
          <a:bodyPr anchor="t"/>
          <a:lstStyle/>
          <a:p>
            <a:pPr lvl="1"/>
            <a:r>
              <a:rPr lang="en-US" dirty="0"/>
              <a:t>To apply a named style to a page element, you use the </a:t>
            </a:r>
            <a:r>
              <a:rPr lang="en-US" sz="1800" dirty="0"/>
              <a:t>class="</a:t>
            </a:r>
            <a:r>
              <a:rPr lang="en-US" sz="1800" dirty="0" err="1"/>
              <a:t>stylename</a:t>
            </a:r>
            <a:r>
              <a:rPr lang="en-US" sz="1800" dirty="0"/>
              <a:t>"</a:t>
            </a:r>
            <a:r>
              <a:rPr lang="en-US" dirty="0"/>
              <a:t> within the element’s tag.</a:t>
            </a:r>
          </a:p>
          <a:p>
            <a:pPr marL="457200" lvl="1" indent="0">
              <a:buNone/>
            </a:pPr>
            <a:r>
              <a:rPr lang="en-US" sz="1800" dirty="0"/>
              <a:t>&lt;p class="</a:t>
            </a:r>
            <a:r>
              <a:rPr lang="en-US" sz="1800" dirty="0" err="1"/>
              <a:t>largepurple</a:t>
            </a:r>
            <a:r>
              <a:rPr lang="en-US" sz="1800" dirty="0"/>
              <a:t>"&gt;  Text Here &lt;/p&gt;</a:t>
            </a:r>
            <a:br>
              <a:rPr lang="en-US" sz="1800" dirty="0"/>
            </a:br>
            <a:r>
              <a:rPr lang="en-US" sz="1800" dirty="0"/>
              <a:t>&lt;span class="</a:t>
            </a:r>
            <a:r>
              <a:rPr lang="en-US" sz="1800" dirty="0" err="1"/>
              <a:t>largepurple</a:t>
            </a:r>
            <a:r>
              <a:rPr lang="en-US" sz="1800" dirty="0"/>
              <a:t>"&gt; text here &lt;/span&gt;</a:t>
            </a:r>
            <a:br>
              <a:rPr lang="en-US" sz="1800" dirty="0"/>
            </a:br>
            <a:endParaRPr lang="en-US" sz="1800" dirty="0"/>
          </a:p>
          <a:p>
            <a:pPr lvl="1"/>
            <a:r>
              <a:rPr lang="en-US" sz="1600" dirty="0"/>
              <a:t>NOTE: the period used to define the style IS NOT included when applying the style.</a:t>
            </a:r>
            <a:endParaRPr lang="en-US" sz="1800" dirty="0"/>
          </a:p>
          <a:p>
            <a:pPr lvl="1"/>
            <a:r>
              <a:rPr lang="en-US" sz="1600" dirty="0"/>
              <a:t>The style name must be surrounded by quotes</a:t>
            </a:r>
            <a:endParaRPr lang="en-US" sz="1800" dirty="0"/>
          </a:p>
          <a:p>
            <a:pPr lvl="1"/>
            <a:r>
              <a:rPr lang="en-US" sz="1600" dirty="0"/>
              <a:t>You can combine (inline) </a:t>
            </a:r>
            <a:r>
              <a:rPr lang="en-US" sz="1100" dirty="0"/>
              <a:t>style=</a:t>
            </a:r>
            <a:r>
              <a:rPr lang="en-US" sz="1600" dirty="0"/>
              <a:t> and </a:t>
            </a:r>
            <a:r>
              <a:rPr lang="en-US" sz="1100" dirty="0"/>
              <a:t>class=</a:t>
            </a:r>
            <a:r>
              <a:rPr lang="en-US" sz="1600" dirty="0"/>
              <a:t> in the same tag. If they overlap (both define a color for instance), the inline style will override the embedded style.</a:t>
            </a:r>
            <a:endParaRPr lang="en-US" sz="1800" dirty="0"/>
          </a:p>
          <a:p>
            <a:pPr lvl="1"/>
            <a:r>
              <a:rPr lang="en-US" sz="1600" smtClean="0"/>
              <a:t>CSS </a:t>
            </a:r>
            <a:r>
              <a:rPr lang="en-US" sz="1600" dirty="0"/>
              <a:t>named </a:t>
            </a:r>
            <a:r>
              <a:rPr lang="en-US" sz="1600"/>
              <a:t>styles &amp; </a:t>
            </a:r>
            <a:r>
              <a:rPr lang="en-US" sz="1600" smtClean="0"/>
              <a:t>ID </a:t>
            </a:r>
            <a:r>
              <a:rPr lang="en-US" sz="1600" dirty="0"/>
              <a:t>selectors are </a:t>
            </a:r>
            <a:r>
              <a:rPr lang="en-US" sz="1600" b="1" dirty="0"/>
              <a:t>case </a:t>
            </a:r>
            <a:r>
              <a:rPr lang="en-US" sz="1600" b="1"/>
              <a:t>sensitive</a:t>
            </a:r>
            <a:r>
              <a:rPr lang="en-US" sz="1600" smtClean="0"/>
              <a:t>.</a:t>
            </a:r>
            <a:endParaRPr lang="en-US" sz="1800" dirty="0"/>
          </a:p>
        </p:txBody>
      </p:sp>
      <p:pic>
        <p:nvPicPr>
          <p:cNvPr id="4" name="Picture 3"/>
          <p:cNvPicPr>
            <a:picLocks noChangeAspect="1"/>
          </p:cNvPicPr>
          <p:nvPr/>
        </p:nvPicPr>
        <p:blipFill>
          <a:blip r:embed="rId2"/>
          <a:stretch>
            <a:fillRect/>
          </a:stretch>
        </p:blipFill>
        <p:spPr>
          <a:xfrm>
            <a:off x="6356350" y="2406925"/>
            <a:ext cx="2743200" cy="3046138"/>
          </a:xfrm>
          <a:prstGeom prst="rect">
            <a:avLst/>
          </a:prstGeom>
        </p:spPr>
      </p:pic>
      <p:sp>
        <p:nvSpPr>
          <p:cNvPr id="5" name="TextBox 4"/>
          <p:cNvSpPr txBox="1"/>
          <p:nvPr/>
        </p:nvSpPr>
        <p:spPr>
          <a:xfrm>
            <a:off x="6362827" y="5804043"/>
            <a:ext cx="2743200" cy="738664"/>
          </a:xfrm>
          <a:prstGeom prst="rect">
            <a:avLst/>
          </a:prstGeom>
        </p:spPr>
        <p:txBody>
          <a:bodyPr rtlCol="0">
            <a:spAutoFit/>
          </a:bodyPr>
          <a:lstStyle/>
          <a:p>
            <a:pPr algn="ctr"/>
            <a:r>
              <a:rPr lang="en-US" sz="1400" b="1" dirty="0">
                <a:solidFill>
                  <a:srgbClr val="0070C0"/>
                </a:solidFill>
              </a:rPr>
              <a:t>The name used in the class element must match the name defined in the style exactly</a:t>
            </a:r>
            <a:r>
              <a:rPr lang="en-US" sz="1400" dirty="0">
                <a:solidFill>
                  <a:srgbClr val="0070C0"/>
                </a:solidFill>
              </a:rPr>
              <a:t>.</a:t>
            </a:r>
          </a:p>
        </p:txBody>
      </p:sp>
    </p:spTree>
    <p:extLst>
      <p:ext uri="{BB962C8B-B14F-4D97-AF65-F5344CB8AC3E}">
        <p14:creationId xmlns:p14="http://schemas.microsoft.com/office/powerpoint/2010/main" val="32383475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 selector</a:t>
            </a:r>
            <a:endParaRPr lang="en-US" dirty="0"/>
          </a:p>
        </p:txBody>
      </p:sp>
      <p:sp>
        <p:nvSpPr>
          <p:cNvPr id="3" name="Text Placeholder 2"/>
          <p:cNvSpPr>
            <a:spLocks noGrp="1"/>
          </p:cNvSpPr>
          <p:nvPr>
            <p:ph type="body" sz="quarter" idx="10"/>
          </p:nvPr>
        </p:nvSpPr>
        <p:spPr>
          <a:xfrm>
            <a:off x="228600" y="2209800"/>
            <a:ext cx="8915400" cy="4648200"/>
          </a:xfrm>
        </p:spPr>
        <p:txBody>
          <a:bodyPr/>
          <a:lstStyle/>
          <a:p>
            <a:pPr lvl="1"/>
            <a:r>
              <a:rPr lang="en-US" sz="1800" dirty="0"/>
              <a:t>A final type of embedded style is also given a name, but is only applied to the page element whose ID matches the style name.</a:t>
            </a:r>
            <a:br>
              <a:rPr lang="en-US" sz="1800" dirty="0"/>
            </a:br>
            <a:endParaRPr lang="en-US" sz="3600" b="1" dirty="0"/>
          </a:p>
          <a:p>
            <a:pPr lvl="1"/>
            <a:endParaRPr lang="en-US" sz="1800" dirty="0" smtClean="0"/>
          </a:p>
          <a:p>
            <a:pPr lvl="1"/>
            <a:endParaRPr lang="en-US" sz="1800" dirty="0"/>
          </a:p>
          <a:p>
            <a:pPr lvl="1"/>
            <a:r>
              <a:rPr lang="en-US" sz="1800" dirty="0" smtClean="0"/>
              <a:t>Note </a:t>
            </a:r>
            <a:r>
              <a:rPr lang="en-US" sz="1800" dirty="0"/>
              <a:t>the only difference between this style definition and the named definition is the style name is prefixed with a # instead of a period.</a:t>
            </a:r>
          </a:p>
          <a:p>
            <a:pPr lvl="2"/>
            <a:r>
              <a:rPr lang="en-US" sz="1600" dirty="0"/>
              <a:t>Normally, you wouldn’t use both a named style and ID selector with the same name.</a:t>
            </a:r>
            <a:br>
              <a:rPr lang="en-US" sz="1600" dirty="0"/>
            </a:br>
            <a:endParaRPr lang="en-US" sz="1600" dirty="0"/>
          </a:p>
          <a:p>
            <a:pPr lvl="1"/>
            <a:r>
              <a:rPr lang="en-US" sz="1800" dirty="0"/>
              <a:t>ID selectors can only be applied to one element on a page</a:t>
            </a:r>
          </a:p>
          <a:p>
            <a:pPr lvl="1"/>
            <a:r>
              <a:rPr lang="en-US" sz="1800" dirty="0"/>
              <a:t>ID selectors are most often used in external style sheets, applying the style to objects with the same name on many pages.</a:t>
            </a:r>
          </a:p>
          <a:p>
            <a:pPr lvl="1"/>
            <a:r>
              <a:rPr lang="en-US" sz="1800" dirty="0"/>
              <a:t>Use named styles if it is likely the style will be applied to more than one element.</a:t>
            </a:r>
          </a:p>
          <a:p>
            <a:endParaRPr lang="en-US" sz="2000" dirty="0"/>
          </a:p>
        </p:txBody>
      </p:sp>
      <p:pic>
        <p:nvPicPr>
          <p:cNvPr id="4" name="Picture 3"/>
          <p:cNvPicPr>
            <a:picLocks noChangeAspect="1"/>
          </p:cNvPicPr>
          <p:nvPr/>
        </p:nvPicPr>
        <p:blipFill>
          <a:blip r:embed="rId2"/>
          <a:stretch>
            <a:fillRect/>
          </a:stretch>
        </p:blipFill>
        <p:spPr>
          <a:xfrm>
            <a:off x="1104900" y="2895600"/>
            <a:ext cx="3429000" cy="1047750"/>
          </a:xfrm>
          <a:prstGeom prst="rect">
            <a:avLst/>
          </a:prstGeom>
        </p:spPr>
      </p:pic>
    </p:spTree>
    <p:extLst>
      <p:ext uri="{BB962C8B-B14F-4D97-AF65-F5344CB8AC3E}">
        <p14:creationId xmlns:p14="http://schemas.microsoft.com/office/powerpoint/2010/main" val="37415447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Applying id selector</a:t>
            </a:r>
            <a:endParaRPr lang="en-US" dirty="0"/>
          </a:p>
        </p:txBody>
      </p:sp>
      <p:sp>
        <p:nvSpPr>
          <p:cNvPr id="3" name="Text Placeholder 2"/>
          <p:cNvSpPr>
            <a:spLocks noGrp="1"/>
          </p:cNvSpPr>
          <p:nvPr>
            <p:ph type="body" sz="quarter" idx="10"/>
          </p:nvPr>
        </p:nvSpPr>
        <p:spPr/>
        <p:txBody>
          <a:bodyPr/>
          <a:lstStyle/>
          <a:p>
            <a:pPr lvl="1"/>
            <a:r>
              <a:rPr lang="en-US" sz="2400" dirty="0"/>
              <a:t>Somewhere in the HTML page, define an ID for an element using the ID selector name</a:t>
            </a:r>
          </a:p>
          <a:p>
            <a:pPr marL="0" lvl="0" indent="0">
              <a:buNone/>
            </a:pPr>
            <a:r>
              <a:rPr lang="en-US" sz="2800" b="1" dirty="0"/>
              <a:t> </a:t>
            </a:r>
            <a:endParaRPr lang="en-US" sz="2800" b="1" dirty="0" smtClean="0"/>
          </a:p>
          <a:p>
            <a:pPr marL="0" lvl="0" indent="0">
              <a:buNone/>
            </a:pPr>
            <a:r>
              <a:rPr lang="en-US" sz="2800" dirty="0" smtClean="0"/>
              <a:t>	&lt;</a:t>
            </a:r>
            <a:r>
              <a:rPr lang="en-US" sz="2800" dirty="0"/>
              <a:t>p id="</a:t>
            </a:r>
            <a:r>
              <a:rPr lang="en-US" sz="2800" dirty="0" err="1"/>
              <a:t>largepurple</a:t>
            </a:r>
            <a:r>
              <a:rPr lang="en-US" sz="2800" dirty="0"/>
              <a:t>"&gt;</a:t>
            </a:r>
            <a:endParaRPr lang="en-US" sz="4000" dirty="0"/>
          </a:p>
          <a:p>
            <a:pPr marL="0" indent="0">
              <a:buNone/>
            </a:pPr>
            <a:r>
              <a:rPr lang="en-US" sz="2800" dirty="0"/>
              <a:t> </a:t>
            </a:r>
            <a:endParaRPr lang="en-US" sz="4000" dirty="0"/>
          </a:p>
          <a:p>
            <a:pPr lvl="1"/>
            <a:r>
              <a:rPr lang="en-US" sz="2400" dirty="0"/>
              <a:t>Only this element (the whole paragraph element) will be formatted using the designated style.</a:t>
            </a:r>
          </a:p>
          <a:p>
            <a:r>
              <a:rPr lang="en-US" sz="2800" dirty="0"/>
              <a:t>Note the # is not included in the ID application</a:t>
            </a:r>
          </a:p>
        </p:txBody>
      </p:sp>
    </p:spTree>
    <p:extLst>
      <p:ext uri="{BB962C8B-B14F-4D97-AF65-F5344CB8AC3E}">
        <p14:creationId xmlns:p14="http://schemas.microsoft.com/office/powerpoint/2010/main" val="5563438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 CSS to your project</a:t>
            </a:r>
            <a:endParaRPr lang="en-US" dirty="0"/>
          </a:p>
        </p:txBody>
      </p:sp>
      <p:sp>
        <p:nvSpPr>
          <p:cNvPr id="3" name="Text Placeholder 2"/>
          <p:cNvSpPr>
            <a:spLocks noGrp="1"/>
          </p:cNvSpPr>
          <p:nvPr>
            <p:ph type="body" sz="quarter" idx="10"/>
          </p:nvPr>
        </p:nvSpPr>
        <p:spPr/>
        <p:txBody>
          <a:bodyPr/>
          <a:lstStyle/>
          <a:p>
            <a:r>
              <a:rPr lang="en-US" dirty="0" smtClean="0">
                <a:solidFill>
                  <a:srgbClr val="7030A0"/>
                </a:solidFill>
              </a:rPr>
              <a:t>Download the zipped Unit 3-CSS (start) from </a:t>
            </a:r>
            <a:r>
              <a:rPr lang="en-US" dirty="0" err="1" smtClean="0">
                <a:solidFill>
                  <a:srgbClr val="7030A0"/>
                </a:solidFill>
              </a:rPr>
              <a:t>onedrive</a:t>
            </a:r>
            <a:endParaRPr lang="en-US" dirty="0" smtClean="0">
              <a:solidFill>
                <a:srgbClr val="7030A0"/>
              </a:solidFill>
            </a:endParaRPr>
          </a:p>
          <a:p>
            <a:r>
              <a:rPr lang="en-US" dirty="0" smtClean="0">
                <a:solidFill>
                  <a:srgbClr val="7030A0"/>
                </a:solidFill>
              </a:rPr>
              <a:t>Place it on your desktop</a:t>
            </a:r>
          </a:p>
          <a:p>
            <a:r>
              <a:rPr lang="en-US" dirty="0" smtClean="0">
                <a:solidFill>
                  <a:srgbClr val="7030A0"/>
                </a:solidFill>
              </a:rPr>
              <a:t>Unzip</a:t>
            </a:r>
          </a:p>
          <a:p>
            <a:r>
              <a:rPr lang="en-US" dirty="0" smtClean="0">
                <a:solidFill>
                  <a:srgbClr val="7030A0"/>
                </a:solidFill>
              </a:rPr>
              <a:t>Open up index.html in notepad++</a:t>
            </a:r>
          </a:p>
        </p:txBody>
      </p:sp>
    </p:spTree>
    <p:extLst>
      <p:ext uri="{BB962C8B-B14F-4D97-AF65-F5344CB8AC3E}">
        <p14:creationId xmlns:p14="http://schemas.microsoft.com/office/powerpoint/2010/main" val="13344564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 CSS to your project</a:t>
            </a:r>
            <a:endParaRPr lang="en-US" dirty="0"/>
          </a:p>
        </p:txBody>
      </p:sp>
      <p:sp>
        <p:nvSpPr>
          <p:cNvPr id="3" name="Text Placeholder 2"/>
          <p:cNvSpPr>
            <a:spLocks noGrp="1"/>
          </p:cNvSpPr>
          <p:nvPr>
            <p:ph type="body" sz="quarter" idx="10"/>
          </p:nvPr>
        </p:nvSpPr>
        <p:spPr/>
        <p:txBody>
          <a:bodyPr/>
          <a:lstStyle/>
          <a:p>
            <a:r>
              <a:rPr lang="en-US" dirty="0" smtClean="0">
                <a:solidFill>
                  <a:srgbClr val="7030A0"/>
                </a:solidFill>
              </a:rPr>
              <a:t>Within your html document….</a:t>
            </a:r>
          </a:p>
          <a:p>
            <a:r>
              <a:rPr lang="en-US" dirty="0" smtClean="0">
                <a:solidFill>
                  <a:srgbClr val="7030A0"/>
                </a:solidFill>
              </a:rPr>
              <a:t>Create an ID style called </a:t>
            </a:r>
            <a:r>
              <a:rPr lang="en-US" dirty="0" err="1" smtClean="0">
                <a:solidFill>
                  <a:srgbClr val="7030A0"/>
                </a:solidFill>
              </a:rPr>
              <a:t>picBeethoven</a:t>
            </a:r>
            <a:endParaRPr lang="en-US" dirty="0" smtClean="0">
              <a:solidFill>
                <a:srgbClr val="7030A0"/>
              </a:solidFill>
            </a:endParaRPr>
          </a:p>
          <a:p>
            <a:pPr lvl="1"/>
            <a:r>
              <a:rPr lang="en-US" dirty="0" smtClean="0">
                <a:solidFill>
                  <a:srgbClr val="7030A0"/>
                </a:solidFill>
              </a:rPr>
              <a:t>Vertical-align: text-top; </a:t>
            </a:r>
          </a:p>
          <a:p>
            <a:r>
              <a:rPr lang="en-US" dirty="0" smtClean="0">
                <a:solidFill>
                  <a:srgbClr val="7030A0"/>
                </a:solidFill>
              </a:rPr>
              <a:t>Create a named style called </a:t>
            </a:r>
            <a:r>
              <a:rPr lang="en-US" dirty="0" err="1" smtClean="0">
                <a:solidFill>
                  <a:srgbClr val="7030A0"/>
                </a:solidFill>
              </a:rPr>
              <a:t>pageTitle</a:t>
            </a:r>
            <a:endParaRPr lang="en-US" dirty="0" smtClean="0">
              <a:solidFill>
                <a:srgbClr val="7030A0"/>
              </a:solidFill>
            </a:endParaRPr>
          </a:p>
          <a:p>
            <a:pPr lvl="1"/>
            <a:r>
              <a:rPr lang="en-US" dirty="0" smtClean="0">
                <a:solidFill>
                  <a:srgbClr val="7030A0"/>
                </a:solidFill>
              </a:rPr>
              <a:t>Color: teal, Arial Black, letter-spacing .5em</a:t>
            </a:r>
          </a:p>
          <a:p>
            <a:r>
              <a:rPr lang="en-US" dirty="0" smtClean="0">
                <a:solidFill>
                  <a:srgbClr val="7030A0"/>
                </a:solidFill>
              </a:rPr>
              <a:t>Apply font family of </a:t>
            </a:r>
            <a:r>
              <a:rPr lang="en-US" dirty="0" err="1" smtClean="0">
                <a:solidFill>
                  <a:srgbClr val="7030A0"/>
                </a:solidFill>
              </a:rPr>
              <a:t>arial</a:t>
            </a:r>
            <a:r>
              <a:rPr lang="en-US" dirty="0" smtClean="0">
                <a:solidFill>
                  <a:srgbClr val="7030A0"/>
                </a:solidFill>
              </a:rPr>
              <a:t> black and background color of orange to h3 tags</a:t>
            </a:r>
          </a:p>
        </p:txBody>
      </p:sp>
    </p:spTree>
    <p:extLst>
      <p:ext uri="{BB962C8B-B14F-4D97-AF65-F5344CB8AC3E}">
        <p14:creationId xmlns:p14="http://schemas.microsoft.com/office/powerpoint/2010/main" val="15731506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 CSS to your project</a:t>
            </a:r>
            <a:endParaRPr lang="en-US" dirty="0"/>
          </a:p>
        </p:txBody>
      </p:sp>
      <p:sp>
        <p:nvSpPr>
          <p:cNvPr id="3" name="Text Placeholder 2"/>
          <p:cNvSpPr>
            <a:spLocks noGrp="1"/>
          </p:cNvSpPr>
          <p:nvPr>
            <p:ph type="body" sz="quarter" idx="10"/>
          </p:nvPr>
        </p:nvSpPr>
        <p:spPr/>
        <p:txBody>
          <a:bodyPr/>
          <a:lstStyle/>
          <a:p>
            <a:r>
              <a:rPr lang="en-US" dirty="0" smtClean="0">
                <a:solidFill>
                  <a:srgbClr val="7030A0"/>
                </a:solidFill>
              </a:rPr>
              <a:t>Within your html document….</a:t>
            </a:r>
          </a:p>
          <a:p>
            <a:r>
              <a:rPr lang="en-US" dirty="0" smtClean="0">
                <a:solidFill>
                  <a:srgbClr val="7030A0"/>
                </a:solidFill>
              </a:rPr>
              <a:t>Apply a </a:t>
            </a:r>
            <a:r>
              <a:rPr lang="en-US" dirty="0" err="1" smtClean="0">
                <a:solidFill>
                  <a:srgbClr val="7030A0"/>
                </a:solidFill>
              </a:rPr>
              <a:t>largepurple</a:t>
            </a:r>
            <a:r>
              <a:rPr lang="en-US" dirty="0" smtClean="0">
                <a:solidFill>
                  <a:srgbClr val="7030A0"/>
                </a:solidFill>
              </a:rPr>
              <a:t> named style with text-align of center, font size of 24px and color of purple</a:t>
            </a:r>
            <a:endParaRPr lang="en-US" dirty="0">
              <a:solidFill>
                <a:srgbClr val="7030A0"/>
              </a:solidFill>
            </a:endParaRPr>
          </a:p>
          <a:p>
            <a:r>
              <a:rPr lang="en-US" dirty="0" smtClean="0">
                <a:solidFill>
                  <a:srgbClr val="7030A0"/>
                </a:solidFill>
              </a:rPr>
              <a:t>Apply this to both history paragraphs</a:t>
            </a:r>
          </a:p>
        </p:txBody>
      </p:sp>
    </p:spTree>
    <p:extLst>
      <p:ext uri="{BB962C8B-B14F-4D97-AF65-F5344CB8AC3E}">
        <p14:creationId xmlns:p14="http://schemas.microsoft.com/office/powerpoint/2010/main" val="18963862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assignment</a:t>
            </a:r>
            <a:endParaRPr lang="en-US" dirty="0"/>
          </a:p>
        </p:txBody>
      </p:sp>
      <p:sp>
        <p:nvSpPr>
          <p:cNvPr id="3" name="Text Placeholder 2"/>
          <p:cNvSpPr>
            <a:spLocks noGrp="1"/>
          </p:cNvSpPr>
          <p:nvPr>
            <p:ph type="body" sz="quarter" idx="10"/>
          </p:nvPr>
        </p:nvSpPr>
        <p:spPr/>
        <p:txBody>
          <a:bodyPr/>
          <a:lstStyle/>
          <a:p>
            <a:r>
              <a:rPr lang="en-US" dirty="0" smtClean="0"/>
              <a:t>Read chapter 5</a:t>
            </a:r>
          </a:p>
          <a:p>
            <a:r>
              <a:rPr lang="en-US" dirty="0" smtClean="0"/>
              <a:t>In class </a:t>
            </a:r>
          </a:p>
          <a:p>
            <a:pPr lvl="1"/>
            <a:r>
              <a:rPr lang="en-US" dirty="0" smtClean="0"/>
              <a:t>Copy the unit 3 master folder</a:t>
            </a:r>
          </a:p>
          <a:p>
            <a:r>
              <a:rPr lang="en-US" dirty="0" smtClean="0"/>
              <a:t>Due at the end of Unit 3</a:t>
            </a:r>
          </a:p>
          <a:p>
            <a:pPr lvl="1"/>
            <a:r>
              <a:rPr lang="en-US" dirty="0" smtClean="0">
                <a:solidFill>
                  <a:srgbClr val="FF0000"/>
                </a:solidFill>
              </a:rPr>
              <a:t>Unit 3 - CSS</a:t>
            </a:r>
          </a:p>
          <a:p>
            <a:endParaRPr lang="en-US" dirty="0" smtClean="0"/>
          </a:p>
          <a:p>
            <a:endParaRPr lang="en-US" dirty="0" smtClean="0"/>
          </a:p>
          <a:p>
            <a:pPr lvl="1"/>
            <a:endParaRPr lang="en-US" dirty="0"/>
          </a:p>
        </p:txBody>
      </p:sp>
    </p:spTree>
    <p:extLst>
      <p:ext uri="{BB962C8B-B14F-4D97-AF65-F5344CB8AC3E}">
        <p14:creationId xmlns:p14="http://schemas.microsoft.com/office/powerpoint/2010/main" val="39556330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Font sizes</a:t>
            </a:r>
            <a:endParaRPr lang="en-US" dirty="0"/>
          </a:p>
        </p:txBody>
      </p:sp>
      <p:sp>
        <p:nvSpPr>
          <p:cNvPr id="3" name="Text Placeholder 2"/>
          <p:cNvSpPr>
            <a:spLocks noGrp="1"/>
          </p:cNvSpPr>
          <p:nvPr>
            <p:ph type="body" sz="quarter" idx="10"/>
          </p:nvPr>
        </p:nvSpPr>
        <p:spPr/>
        <p:txBody>
          <a:bodyPr/>
          <a:lstStyle/>
          <a:p>
            <a:r>
              <a:rPr lang="en-US" dirty="0" smtClean="0"/>
              <a:t>Relative sizes</a:t>
            </a:r>
          </a:p>
          <a:p>
            <a:pPr lvl="1"/>
            <a:r>
              <a:rPr lang="en-US" dirty="0" smtClean="0"/>
              <a:t>Percent (relative size)</a:t>
            </a:r>
          </a:p>
          <a:p>
            <a:pPr lvl="1"/>
            <a:r>
              <a:rPr lang="en-US" dirty="0" err="1" smtClean="0"/>
              <a:t>Em</a:t>
            </a:r>
            <a:r>
              <a:rPr lang="en-US" dirty="0" smtClean="0"/>
              <a:t> (1em is 100%)</a:t>
            </a:r>
          </a:p>
          <a:p>
            <a:r>
              <a:rPr lang="en-US" dirty="0" smtClean="0"/>
              <a:t>Absolute sizes</a:t>
            </a:r>
          </a:p>
          <a:p>
            <a:pPr lvl="1"/>
            <a:r>
              <a:rPr lang="en-US" dirty="0" err="1" smtClean="0"/>
              <a:t>Px</a:t>
            </a:r>
            <a:r>
              <a:rPr lang="en-US" dirty="0" smtClean="0"/>
              <a:t> (pixels)</a:t>
            </a:r>
          </a:p>
          <a:p>
            <a:pPr lvl="1"/>
            <a:r>
              <a:rPr lang="en-US" dirty="0" smtClean="0"/>
              <a:t>Point … 12px = 16 </a:t>
            </a:r>
            <a:r>
              <a:rPr lang="en-US" dirty="0" err="1" smtClean="0"/>
              <a:t>pt</a:t>
            </a:r>
            <a:endParaRPr lang="en-US" dirty="0" smtClean="0"/>
          </a:p>
          <a:p>
            <a:pPr lvl="1"/>
            <a:r>
              <a:rPr lang="en-US" dirty="0" smtClean="0"/>
              <a:t>This is a legacy from print media.  Sizes in MS Word are based on these</a:t>
            </a:r>
          </a:p>
          <a:p>
            <a:endParaRPr lang="en-US" dirty="0" smtClean="0"/>
          </a:p>
          <a:p>
            <a:endParaRPr lang="en-US" dirty="0" smtClean="0"/>
          </a:p>
          <a:p>
            <a:endParaRPr lang="en-US" dirty="0"/>
          </a:p>
        </p:txBody>
      </p:sp>
      <p:pic>
        <p:nvPicPr>
          <p:cNvPr id="4" name="Picture 3"/>
          <p:cNvPicPr>
            <a:picLocks noChangeAspect="1"/>
          </p:cNvPicPr>
          <p:nvPr/>
        </p:nvPicPr>
        <p:blipFill>
          <a:blip r:embed="rId2"/>
          <a:stretch>
            <a:fillRect/>
          </a:stretch>
        </p:blipFill>
        <p:spPr>
          <a:xfrm>
            <a:off x="4619625" y="2667000"/>
            <a:ext cx="4524375" cy="2362200"/>
          </a:xfrm>
          <a:prstGeom prst="rect">
            <a:avLst/>
          </a:prstGeom>
        </p:spPr>
      </p:pic>
    </p:spTree>
    <p:extLst>
      <p:ext uri="{BB962C8B-B14F-4D97-AF65-F5344CB8AC3E}">
        <p14:creationId xmlns:p14="http://schemas.microsoft.com/office/powerpoint/2010/main" val="29766178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774" r="4717" b="8272"/>
          <a:stretch/>
        </p:blipFill>
        <p:spPr>
          <a:xfrm>
            <a:off x="914400" y="1219200"/>
            <a:ext cx="7391400" cy="5562600"/>
          </a:xfrm>
          <a:prstGeom prst="rect">
            <a:avLst/>
          </a:prstGeom>
        </p:spPr>
      </p:pic>
    </p:spTree>
    <p:extLst>
      <p:ext uri="{BB962C8B-B14F-4D97-AF65-F5344CB8AC3E}">
        <p14:creationId xmlns:p14="http://schemas.microsoft.com/office/powerpoint/2010/main" val="19812144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Px</a:t>
            </a:r>
            <a:r>
              <a:rPr lang="en-US" dirty="0" smtClean="0"/>
              <a:t> elaboration</a:t>
            </a:r>
            <a:endParaRPr lang="en-US" dirty="0"/>
          </a:p>
        </p:txBody>
      </p:sp>
      <p:sp>
        <p:nvSpPr>
          <p:cNvPr id="3" name="Text Placeholder 2"/>
          <p:cNvSpPr>
            <a:spLocks noGrp="1"/>
          </p:cNvSpPr>
          <p:nvPr>
            <p:ph type="body" sz="quarter" idx="10"/>
          </p:nvPr>
        </p:nvSpPr>
        <p:spPr>
          <a:xfrm>
            <a:off x="228600" y="2209800"/>
            <a:ext cx="6324600" cy="4419600"/>
          </a:xfrm>
        </p:spPr>
        <p:txBody>
          <a:bodyPr/>
          <a:lstStyle/>
          <a:p>
            <a:r>
              <a:rPr lang="en-US" sz="2800" b="1" dirty="0" err="1"/>
              <a:t>px</a:t>
            </a:r>
            <a:r>
              <a:rPr lang="en-US" sz="2800" dirty="0"/>
              <a:t> is an absolute unit of measurement </a:t>
            </a:r>
            <a:r>
              <a:rPr lang="en-US" sz="2800" dirty="0" smtClean="0"/>
              <a:t>that </a:t>
            </a:r>
            <a:r>
              <a:rPr lang="en-US" sz="2800" dirty="0"/>
              <a:t>also happens to be 1/96 of an </a:t>
            </a:r>
            <a:r>
              <a:rPr lang="en-US" sz="2800" i="1" dirty="0" smtClean="0"/>
              <a:t>in (inch)</a:t>
            </a:r>
            <a:r>
              <a:rPr lang="en-US" sz="2800" dirty="0"/>
              <a:t> </a:t>
            </a:r>
            <a:r>
              <a:rPr lang="en-US" sz="2800" dirty="0" smtClean="0"/>
              <a:t>unit.</a:t>
            </a:r>
          </a:p>
          <a:p>
            <a:r>
              <a:rPr lang="en-US" sz="2800" dirty="0" smtClean="0"/>
              <a:t> </a:t>
            </a:r>
            <a:r>
              <a:rPr lang="en-US" sz="2800" dirty="0"/>
              <a:t>Because it is an absolute measurement, it may be used any time you want to define something to be a particular size, rather than being proportional to something </a:t>
            </a:r>
            <a:r>
              <a:rPr lang="en-US" sz="2800" dirty="0" smtClean="0"/>
              <a:t>else</a:t>
            </a:r>
          </a:p>
          <a:p>
            <a:pPr lvl="1"/>
            <a:r>
              <a:rPr lang="en-US" sz="2400" dirty="0" smtClean="0"/>
              <a:t>Such as the </a:t>
            </a:r>
            <a:r>
              <a:rPr lang="en-US" sz="2400" dirty="0"/>
              <a:t>size of the browser window or the font size.</a:t>
            </a:r>
          </a:p>
        </p:txBody>
      </p:sp>
      <p:pic>
        <p:nvPicPr>
          <p:cNvPr id="4" name="Picture 3"/>
          <p:cNvPicPr>
            <a:picLocks noChangeAspect="1"/>
          </p:cNvPicPr>
          <p:nvPr/>
        </p:nvPicPr>
        <p:blipFill rotWithShape="1">
          <a:blip r:embed="rId2"/>
          <a:srcRect b="7500"/>
          <a:stretch/>
        </p:blipFill>
        <p:spPr>
          <a:xfrm>
            <a:off x="6293353" y="2209801"/>
            <a:ext cx="2850647" cy="2819400"/>
          </a:xfrm>
          <a:prstGeom prst="rect">
            <a:avLst/>
          </a:prstGeom>
        </p:spPr>
      </p:pic>
    </p:spTree>
    <p:extLst>
      <p:ext uri="{BB962C8B-B14F-4D97-AF65-F5344CB8AC3E}">
        <p14:creationId xmlns:p14="http://schemas.microsoft.com/office/powerpoint/2010/main" val="9308506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Scaling of absolute units</a:t>
            </a:r>
            <a:endParaRPr lang="en-US" dirty="0"/>
          </a:p>
        </p:txBody>
      </p:sp>
      <p:sp>
        <p:nvSpPr>
          <p:cNvPr id="3" name="Text Placeholder 2"/>
          <p:cNvSpPr>
            <a:spLocks noGrp="1"/>
          </p:cNvSpPr>
          <p:nvPr>
            <p:ph type="body" sz="quarter" idx="10"/>
          </p:nvPr>
        </p:nvSpPr>
        <p:spPr>
          <a:xfrm>
            <a:off x="228600" y="2209800"/>
            <a:ext cx="6019800" cy="4419600"/>
          </a:xfrm>
        </p:spPr>
        <p:txBody>
          <a:bodyPr/>
          <a:lstStyle/>
          <a:p>
            <a:r>
              <a:rPr lang="en-US" sz="2400" dirty="0" smtClean="0"/>
              <a:t>Absolute units </a:t>
            </a:r>
            <a:r>
              <a:rPr lang="en-US" sz="2400" dirty="0"/>
              <a:t>don't scale according to the width of the browser window. </a:t>
            </a:r>
            <a:endParaRPr lang="en-US" sz="2400" dirty="0" smtClean="0"/>
          </a:p>
          <a:p>
            <a:pPr lvl="1"/>
            <a:r>
              <a:rPr lang="en-US" sz="2000" dirty="0" smtClean="0"/>
              <a:t>Thus</a:t>
            </a:r>
            <a:r>
              <a:rPr lang="en-US" sz="2000" dirty="0"/>
              <a:t>, if your entire page design uses absolute units such as </a:t>
            </a:r>
            <a:r>
              <a:rPr lang="en-US" sz="2000" i="1" dirty="0" err="1"/>
              <a:t>px</a:t>
            </a:r>
            <a:r>
              <a:rPr lang="en-US" sz="2000" dirty="0"/>
              <a:t> rather than </a:t>
            </a:r>
            <a:r>
              <a:rPr lang="en-US" sz="2000" i="1" dirty="0"/>
              <a:t>%</a:t>
            </a:r>
            <a:r>
              <a:rPr lang="en-US" sz="2000" dirty="0"/>
              <a:t>, it won't adapt to the width of the browser. </a:t>
            </a:r>
            <a:endParaRPr lang="en-US" sz="2000" dirty="0" smtClean="0"/>
          </a:p>
          <a:p>
            <a:pPr lvl="1"/>
            <a:r>
              <a:rPr lang="en-US" sz="2000" dirty="0" smtClean="0"/>
              <a:t>This </a:t>
            </a:r>
            <a:r>
              <a:rPr lang="en-US" sz="2000" dirty="0"/>
              <a:t>is not inherently good or bad, just a choice that the designer needs to make between adhering to an exact size and being inflexible versus stretching but in the process not adhering to an exact size. </a:t>
            </a:r>
            <a:endParaRPr lang="en-US" sz="2000" dirty="0" smtClean="0"/>
          </a:p>
          <a:p>
            <a:pPr lvl="1"/>
            <a:r>
              <a:rPr lang="en-US" sz="2000" dirty="0" smtClean="0"/>
              <a:t>It </a:t>
            </a:r>
            <a:r>
              <a:rPr lang="en-US" sz="2000" dirty="0"/>
              <a:t>would be typical for a site to have a mix of fixed-size and flexible-sized objects.</a:t>
            </a:r>
          </a:p>
        </p:txBody>
      </p:sp>
      <p:pic>
        <p:nvPicPr>
          <p:cNvPr id="4" name="Picture 3"/>
          <p:cNvPicPr>
            <a:picLocks noChangeAspect="1"/>
          </p:cNvPicPr>
          <p:nvPr/>
        </p:nvPicPr>
        <p:blipFill>
          <a:blip r:embed="rId2"/>
          <a:stretch>
            <a:fillRect/>
          </a:stretch>
        </p:blipFill>
        <p:spPr>
          <a:xfrm>
            <a:off x="6172200" y="2362200"/>
            <a:ext cx="2857500" cy="2857500"/>
          </a:xfrm>
          <a:prstGeom prst="rect">
            <a:avLst/>
          </a:prstGeom>
        </p:spPr>
      </p:pic>
    </p:spTree>
    <p:extLst>
      <p:ext uri="{BB962C8B-B14F-4D97-AF65-F5344CB8AC3E}">
        <p14:creationId xmlns:p14="http://schemas.microsoft.com/office/powerpoint/2010/main" val="3618188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of fixed style elements</a:t>
            </a:r>
            <a:endParaRPr lang="en-US" dirty="0"/>
          </a:p>
        </p:txBody>
      </p:sp>
      <p:sp>
        <p:nvSpPr>
          <p:cNvPr id="3" name="Text Placeholder 2"/>
          <p:cNvSpPr>
            <a:spLocks noGrp="1"/>
          </p:cNvSpPr>
          <p:nvPr>
            <p:ph type="body" sz="quarter" idx="10"/>
          </p:nvPr>
        </p:nvSpPr>
        <p:spPr>
          <a:xfrm>
            <a:off x="228600" y="3429000"/>
            <a:ext cx="8915400" cy="3200400"/>
          </a:xfrm>
        </p:spPr>
        <p:txBody>
          <a:bodyPr/>
          <a:lstStyle/>
          <a:p>
            <a:r>
              <a:rPr lang="en-US" sz="2400" dirty="0"/>
              <a:t>Fixed size elements often need to be incorporated into the page - such as advertising banners, logos or icons. </a:t>
            </a:r>
            <a:endParaRPr lang="en-US" sz="2400" dirty="0" smtClean="0"/>
          </a:p>
          <a:p>
            <a:pPr lvl="1"/>
            <a:r>
              <a:rPr lang="en-US" sz="2000" dirty="0" smtClean="0"/>
              <a:t>This </a:t>
            </a:r>
            <a:r>
              <a:rPr lang="en-US" sz="2000" dirty="0"/>
              <a:t>ensures you almost always need at least </a:t>
            </a:r>
            <a:r>
              <a:rPr lang="en-US" sz="2000" i="1" dirty="0"/>
              <a:t>some</a:t>
            </a:r>
            <a:r>
              <a:rPr lang="en-US" sz="2000" dirty="0"/>
              <a:t> </a:t>
            </a:r>
            <a:r>
              <a:rPr lang="en-US" sz="2000" dirty="0" err="1"/>
              <a:t>px</a:t>
            </a:r>
            <a:r>
              <a:rPr lang="en-US" sz="2000" dirty="0"/>
              <a:t>-based measurements in a design. </a:t>
            </a:r>
            <a:endParaRPr lang="en-US" sz="2000" dirty="0" smtClean="0"/>
          </a:p>
          <a:p>
            <a:pPr lvl="1"/>
            <a:r>
              <a:rPr lang="en-US" sz="2000" dirty="0" smtClean="0"/>
              <a:t>Images</a:t>
            </a:r>
            <a:r>
              <a:rPr lang="en-US" sz="2000" dirty="0"/>
              <a:t>, for example, will (by default) be scaled such that each pixel is 1*</a:t>
            </a:r>
            <a:r>
              <a:rPr lang="en-US" sz="2000" dirty="0" err="1"/>
              <a:t>px</a:t>
            </a:r>
            <a:r>
              <a:rPr lang="en-US" sz="2000" dirty="0"/>
              <a:t>* in size, so if you are designing around an image you'll need </a:t>
            </a:r>
            <a:r>
              <a:rPr lang="en-US" sz="2000" i="1" dirty="0" err="1"/>
              <a:t>px</a:t>
            </a:r>
            <a:r>
              <a:rPr lang="en-US" sz="2000" dirty="0"/>
              <a:t> units. </a:t>
            </a:r>
            <a:endParaRPr lang="en-US" sz="2000" dirty="0" smtClean="0"/>
          </a:p>
          <a:p>
            <a:pPr lvl="1"/>
            <a:r>
              <a:rPr lang="en-US" sz="2000" dirty="0" smtClean="0"/>
              <a:t>It </a:t>
            </a:r>
            <a:r>
              <a:rPr lang="en-US" sz="2000" dirty="0"/>
              <a:t>is also very useful for precise font sizing, and for border </a:t>
            </a:r>
            <a:r>
              <a:rPr lang="en-US" sz="2000" dirty="0" smtClean="0"/>
              <a:t>widths</a:t>
            </a:r>
            <a:endParaRPr lang="en-US" sz="2000" dirty="0"/>
          </a:p>
        </p:txBody>
      </p:sp>
      <p:pic>
        <p:nvPicPr>
          <p:cNvPr id="4" name="Picture 3"/>
          <p:cNvPicPr>
            <a:picLocks noChangeAspect="1"/>
          </p:cNvPicPr>
          <p:nvPr/>
        </p:nvPicPr>
        <p:blipFill>
          <a:blip r:embed="rId2"/>
          <a:stretch>
            <a:fillRect/>
          </a:stretch>
        </p:blipFill>
        <p:spPr>
          <a:xfrm>
            <a:off x="-12032" y="1981200"/>
            <a:ext cx="9156032" cy="1447800"/>
          </a:xfrm>
          <a:prstGeom prst="rect">
            <a:avLst/>
          </a:prstGeom>
        </p:spPr>
      </p:pic>
    </p:spTree>
    <p:extLst>
      <p:ext uri="{BB962C8B-B14F-4D97-AF65-F5344CB8AC3E}">
        <p14:creationId xmlns:p14="http://schemas.microsoft.com/office/powerpoint/2010/main" val="24735961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physical </a:t>
            </a:r>
            <a:r>
              <a:rPr lang="en-US" dirty="0" err="1" smtClean="0"/>
              <a:t>px</a:t>
            </a:r>
            <a:r>
              <a:rPr lang="en-US" dirty="0" smtClean="0"/>
              <a:t>?</a:t>
            </a:r>
            <a:endParaRPr lang="en-US" dirty="0"/>
          </a:p>
        </p:txBody>
      </p:sp>
      <p:sp>
        <p:nvSpPr>
          <p:cNvPr id="3" name="Text Placeholder 2"/>
          <p:cNvSpPr>
            <a:spLocks noGrp="1"/>
          </p:cNvSpPr>
          <p:nvPr>
            <p:ph type="body" sz="quarter" idx="10"/>
          </p:nvPr>
        </p:nvSpPr>
        <p:spPr>
          <a:xfrm>
            <a:off x="228600" y="2209800"/>
            <a:ext cx="4376738" cy="4419600"/>
          </a:xfrm>
        </p:spPr>
        <p:txBody>
          <a:bodyPr/>
          <a:lstStyle/>
          <a:p>
            <a:r>
              <a:rPr lang="en-US" sz="2400" dirty="0"/>
              <a:t>All absolute measurements are rigidly related to each </a:t>
            </a:r>
            <a:r>
              <a:rPr lang="en-US" sz="2400" dirty="0" smtClean="0"/>
              <a:t>other</a:t>
            </a:r>
          </a:p>
          <a:p>
            <a:pPr lvl="1"/>
            <a:r>
              <a:rPr lang="en-US" sz="2000" i="1" dirty="0" smtClean="0"/>
              <a:t>1in</a:t>
            </a:r>
            <a:r>
              <a:rPr lang="en-US" sz="2000" dirty="0"/>
              <a:t> is </a:t>
            </a:r>
            <a:r>
              <a:rPr lang="en-US" sz="2000" i="1" dirty="0"/>
              <a:t>always</a:t>
            </a:r>
            <a:r>
              <a:rPr lang="en-US" sz="2000" dirty="0"/>
              <a:t> *96px*, just as</a:t>
            </a:r>
            <a:r>
              <a:rPr lang="en-US" sz="2000" i="1" dirty="0"/>
              <a:t>1in</a:t>
            </a:r>
            <a:r>
              <a:rPr lang="en-US" sz="2000" dirty="0"/>
              <a:t> is </a:t>
            </a:r>
            <a:r>
              <a:rPr lang="en-US" sz="2000" i="1" dirty="0"/>
              <a:t>always</a:t>
            </a:r>
            <a:r>
              <a:rPr lang="en-US" sz="2000" dirty="0"/>
              <a:t> *72pt*. </a:t>
            </a:r>
            <a:endParaRPr lang="en-US" sz="2000" dirty="0" smtClean="0"/>
          </a:p>
          <a:p>
            <a:pPr lvl="1"/>
            <a:r>
              <a:rPr lang="en-US" sz="2000" dirty="0" smtClean="0"/>
              <a:t>Note </a:t>
            </a:r>
            <a:r>
              <a:rPr lang="en-US" sz="2000" dirty="0"/>
              <a:t>that </a:t>
            </a:r>
            <a:r>
              <a:rPr lang="en-US" sz="2000" i="1" dirty="0"/>
              <a:t>1in</a:t>
            </a:r>
            <a:r>
              <a:rPr lang="en-US" sz="2000" dirty="0"/>
              <a:t> is almost never actually a physical </a:t>
            </a:r>
            <a:r>
              <a:rPr lang="en-US" sz="2000" i="1" dirty="0"/>
              <a:t>inch</a:t>
            </a:r>
            <a:r>
              <a:rPr lang="en-US" sz="2000" dirty="0"/>
              <a:t> when talking about screen-based </a:t>
            </a:r>
            <a:r>
              <a:rPr lang="en-US" sz="2000" dirty="0" smtClean="0"/>
              <a:t>media. </a:t>
            </a:r>
          </a:p>
        </p:txBody>
      </p:sp>
      <p:pic>
        <p:nvPicPr>
          <p:cNvPr id="4" name="Picture 3"/>
          <p:cNvPicPr>
            <a:picLocks noChangeAspect="1"/>
          </p:cNvPicPr>
          <p:nvPr/>
        </p:nvPicPr>
        <p:blipFill>
          <a:blip r:embed="rId2"/>
          <a:stretch>
            <a:fillRect/>
          </a:stretch>
        </p:blipFill>
        <p:spPr>
          <a:xfrm>
            <a:off x="4605338" y="2362200"/>
            <a:ext cx="4538662" cy="2437828"/>
          </a:xfrm>
          <a:prstGeom prst="rect">
            <a:avLst/>
          </a:prstGeom>
        </p:spPr>
      </p:pic>
    </p:spTree>
    <p:extLst>
      <p:ext uri="{BB962C8B-B14F-4D97-AF65-F5344CB8AC3E}">
        <p14:creationId xmlns:p14="http://schemas.microsoft.com/office/powerpoint/2010/main" val="33014888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physical </a:t>
            </a:r>
            <a:r>
              <a:rPr lang="en-US" dirty="0" err="1" smtClean="0"/>
              <a:t>px</a:t>
            </a:r>
            <a:r>
              <a:rPr lang="en-US" dirty="0" smtClean="0"/>
              <a:t>?</a:t>
            </a:r>
            <a:endParaRPr lang="en-US" dirty="0"/>
          </a:p>
        </p:txBody>
      </p:sp>
      <p:sp>
        <p:nvSpPr>
          <p:cNvPr id="3" name="Text Placeholder 2"/>
          <p:cNvSpPr>
            <a:spLocks noGrp="1"/>
          </p:cNvSpPr>
          <p:nvPr>
            <p:ph type="body" sz="quarter" idx="10"/>
          </p:nvPr>
        </p:nvSpPr>
        <p:spPr>
          <a:xfrm>
            <a:off x="228600" y="2209800"/>
            <a:ext cx="4376738" cy="4419600"/>
          </a:xfrm>
        </p:spPr>
        <p:txBody>
          <a:bodyPr/>
          <a:lstStyle/>
          <a:p>
            <a:r>
              <a:rPr lang="en-US" sz="2400" dirty="0" smtClean="0"/>
              <a:t>All </a:t>
            </a:r>
            <a:r>
              <a:rPr lang="en-US" sz="2400" dirty="0"/>
              <a:t>absolute measurements assume a nominal screen resolution of </a:t>
            </a:r>
            <a:r>
              <a:rPr lang="en-US" sz="2400" dirty="0" smtClean="0"/>
              <a:t>96ppi (pixels per inch) </a:t>
            </a:r>
            <a:r>
              <a:rPr lang="en-US" sz="2400" dirty="0"/>
              <a:t>and a nominal viewing distance of a desktop </a:t>
            </a:r>
            <a:r>
              <a:rPr lang="en-US" sz="2400" dirty="0" smtClean="0"/>
              <a:t>monitor</a:t>
            </a:r>
          </a:p>
          <a:p>
            <a:pPr lvl="1"/>
            <a:r>
              <a:rPr lang="en-US" sz="2000" dirty="0" smtClean="0"/>
              <a:t>on </a:t>
            </a:r>
            <a:r>
              <a:rPr lang="en-US" sz="2000" dirty="0"/>
              <a:t>such a screen one </a:t>
            </a:r>
            <a:r>
              <a:rPr lang="en-US" sz="2000" i="1" dirty="0" err="1"/>
              <a:t>px</a:t>
            </a:r>
            <a:r>
              <a:rPr lang="en-US" sz="2000" dirty="0"/>
              <a:t> will be equal to one </a:t>
            </a:r>
            <a:r>
              <a:rPr lang="en-US" sz="2000" i="1" dirty="0"/>
              <a:t>physical</a:t>
            </a:r>
            <a:r>
              <a:rPr lang="en-US" sz="2000" dirty="0"/>
              <a:t> pixel on the screen and one </a:t>
            </a:r>
            <a:r>
              <a:rPr lang="en-US" sz="2000" i="1" dirty="0"/>
              <a:t>in</a:t>
            </a:r>
            <a:r>
              <a:rPr lang="en-US" sz="2000" dirty="0"/>
              <a:t> will be equal to 96 physical pixels. </a:t>
            </a:r>
            <a:endParaRPr lang="en-US" sz="2000" dirty="0" smtClean="0"/>
          </a:p>
        </p:txBody>
      </p:sp>
      <p:pic>
        <p:nvPicPr>
          <p:cNvPr id="4" name="Picture 3"/>
          <p:cNvPicPr>
            <a:picLocks noChangeAspect="1"/>
          </p:cNvPicPr>
          <p:nvPr/>
        </p:nvPicPr>
        <p:blipFill>
          <a:blip r:embed="rId2"/>
          <a:stretch>
            <a:fillRect/>
          </a:stretch>
        </p:blipFill>
        <p:spPr>
          <a:xfrm>
            <a:off x="4605338" y="2209800"/>
            <a:ext cx="4538662" cy="2437828"/>
          </a:xfrm>
          <a:prstGeom prst="rect">
            <a:avLst/>
          </a:prstGeom>
        </p:spPr>
      </p:pic>
      <p:sp>
        <p:nvSpPr>
          <p:cNvPr id="5" name="TextBox 4"/>
          <p:cNvSpPr txBox="1"/>
          <p:nvPr/>
        </p:nvSpPr>
        <p:spPr>
          <a:xfrm>
            <a:off x="4855369" y="4862770"/>
            <a:ext cx="4038600" cy="2031325"/>
          </a:xfrm>
          <a:prstGeom prst="rect">
            <a:avLst/>
          </a:prstGeom>
          <a:noFill/>
        </p:spPr>
        <p:txBody>
          <a:bodyPr wrap="square" rtlCol="0">
            <a:spAutoFit/>
          </a:bodyPr>
          <a:lstStyle/>
          <a:p>
            <a:pPr lvl="1"/>
            <a:r>
              <a:rPr lang="en-US" i="1" dirty="0">
                <a:solidFill>
                  <a:srgbClr val="00B050"/>
                </a:solidFill>
              </a:rPr>
              <a:t>On screens that differ significantly in either pixel density or viewing distance, or if the user has zoomed the page using the browser's zoom function, </a:t>
            </a:r>
            <a:r>
              <a:rPr lang="en-US" i="1" dirty="0" err="1">
                <a:solidFill>
                  <a:srgbClr val="00B050"/>
                </a:solidFill>
              </a:rPr>
              <a:t>px</a:t>
            </a:r>
            <a:r>
              <a:rPr lang="en-US" i="1" dirty="0">
                <a:solidFill>
                  <a:srgbClr val="00B050"/>
                </a:solidFill>
              </a:rPr>
              <a:t> will no longer necessarily relate to physical pixels.</a:t>
            </a:r>
          </a:p>
        </p:txBody>
      </p:sp>
    </p:spTree>
    <p:extLst>
      <p:ext uri="{BB962C8B-B14F-4D97-AF65-F5344CB8AC3E}">
        <p14:creationId xmlns:p14="http://schemas.microsoft.com/office/powerpoint/2010/main" val="31269305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Em</a:t>
            </a:r>
            <a:r>
              <a:rPr lang="en-US" dirty="0" smtClean="0"/>
              <a:t> units</a:t>
            </a:r>
            <a:endParaRPr lang="en-US" dirty="0"/>
          </a:p>
        </p:txBody>
      </p:sp>
      <p:sp>
        <p:nvSpPr>
          <p:cNvPr id="3" name="Text Placeholder 2"/>
          <p:cNvSpPr>
            <a:spLocks noGrp="1"/>
          </p:cNvSpPr>
          <p:nvPr>
            <p:ph type="body" sz="quarter" idx="10"/>
          </p:nvPr>
        </p:nvSpPr>
        <p:spPr>
          <a:xfrm>
            <a:off x="228600" y="2209800"/>
            <a:ext cx="5334000" cy="4419600"/>
          </a:xfrm>
        </p:spPr>
        <p:txBody>
          <a:bodyPr/>
          <a:lstStyle/>
          <a:p>
            <a:r>
              <a:rPr lang="en-US" sz="2400" b="1" dirty="0" err="1" smtClean="0"/>
              <a:t>em</a:t>
            </a:r>
            <a:r>
              <a:rPr lang="en-US" sz="2400" b="1" dirty="0" smtClean="0"/>
              <a:t> </a:t>
            </a:r>
            <a:r>
              <a:rPr lang="en-US" sz="2400" dirty="0" smtClean="0"/>
              <a:t>is </a:t>
            </a:r>
            <a:r>
              <a:rPr lang="en-US" sz="2400" dirty="0"/>
              <a:t>a unit that is relative to the currently chosen font size. </a:t>
            </a:r>
            <a:endParaRPr lang="en-US" sz="2400" dirty="0" smtClean="0"/>
          </a:p>
          <a:p>
            <a:r>
              <a:rPr lang="en-US" sz="2400" dirty="0" smtClean="0"/>
              <a:t>Unless </a:t>
            </a:r>
            <a:r>
              <a:rPr lang="en-US" sz="2400" dirty="0"/>
              <a:t>you have overridden font style by setting your font size with an absolute unit (such as </a:t>
            </a:r>
            <a:r>
              <a:rPr lang="en-US" sz="2400" i="1" dirty="0" err="1"/>
              <a:t>px</a:t>
            </a:r>
            <a:r>
              <a:rPr lang="en-US" sz="2400" dirty="0"/>
              <a:t> or </a:t>
            </a:r>
            <a:r>
              <a:rPr lang="en-US" sz="2400" i="1" dirty="0" err="1"/>
              <a:t>pt</a:t>
            </a:r>
            <a:r>
              <a:rPr lang="en-US" sz="2400" dirty="0"/>
              <a:t>), this will be affected by the choice of fonts in the user's browser or OS if they have made </a:t>
            </a:r>
            <a:r>
              <a:rPr lang="en-US" sz="2400" dirty="0" smtClean="0"/>
              <a:t>one</a:t>
            </a:r>
          </a:p>
          <a:p>
            <a:r>
              <a:rPr lang="en-US" sz="2400" dirty="0" smtClean="0"/>
              <a:t>it </a:t>
            </a:r>
            <a:r>
              <a:rPr lang="en-US" sz="2400" dirty="0"/>
              <a:t>does not make sense to use </a:t>
            </a:r>
            <a:r>
              <a:rPr lang="en-US" sz="2400" dirty="0" err="1"/>
              <a:t>em</a:t>
            </a:r>
            <a:r>
              <a:rPr lang="en-US" sz="2400" dirty="0"/>
              <a:t> as a general unit of length except where you specifically want it to scale as the font size scales.</a:t>
            </a:r>
          </a:p>
        </p:txBody>
      </p:sp>
      <p:pic>
        <p:nvPicPr>
          <p:cNvPr id="4" name="Picture 3"/>
          <p:cNvPicPr>
            <a:picLocks noChangeAspect="1"/>
          </p:cNvPicPr>
          <p:nvPr/>
        </p:nvPicPr>
        <p:blipFill rotWithShape="1">
          <a:blip r:embed="rId2"/>
          <a:srcRect r="52137"/>
          <a:stretch/>
        </p:blipFill>
        <p:spPr>
          <a:xfrm>
            <a:off x="5562600" y="2233863"/>
            <a:ext cx="3581400" cy="2610939"/>
          </a:xfrm>
          <a:prstGeom prst="rect">
            <a:avLst/>
          </a:prstGeom>
        </p:spPr>
      </p:pic>
    </p:spTree>
    <p:extLst>
      <p:ext uri="{BB962C8B-B14F-4D97-AF65-F5344CB8AC3E}">
        <p14:creationId xmlns:p14="http://schemas.microsoft.com/office/powerpoint/2010/main" val="39365916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unit</a:t>
            </a:r>
            <a:endParaRPr lang="en-US" dirty="0"/>
          </a:p>
        </p:txBody>
      </p:sp>
      <p:sp>
        <p:nvSpPr>
          <p:cNvPr id="3" name="Text Placeholder 2"/>
          <p:cNvSpPr>
            <a:spLocks noGrp="1"/>
          </p:cNvSpPr>
          <p:nvPr>
            <p:ph type="body" sz="quarter" idx="10"/>
          </p:nvPr>
        </p:nvSpPr>
        <p:spPr>
          <a:xfrm>
            <a:off x="228600" y="2209800"/>
            <a:ext cx="6172200" cy="4419600"/>
          </a:xfrm>
        </p:spPr>
        <p:txBody>
          <a:bodyPr/>
          <a:lstStyle/>
          <a:p>
            <a:r>
              <a:rPr lang="en-US" sz="2400" b="1" dirty="0"/>
              <a:t>%</a:t>
            </a:r>
            <a:r>
              <a:rPr lang="en-US" sz="2400" dirty="0"/>
              <a:t> is also a relative unit, in this case relative to either the height or width of a parent element. </a:t>
            </a:r>
            <a:endParaRPr lang="en-US" sz="2400" dirty="0" smtClean="0"/>
          </a:p>
          <a:p>
            <a:r>
              <a:rPr lang="en-US" sz="2400" dirty="0" smtClean="0"/>
              <a:t>They </a:t>
            </a:r>
            <a:r>
              <a:rPr lang="en-US" sz="2400" dirty="0"/>
              <a:t>are a good alternative to </a:t>
            </a:r>
            <a:r>
              <a:rPr lang="en-US" sz="2400" i="1" dirty="0" err="1"/>
              <a:t>px</a:t>
            </a:r>
            <a:r>
              <a:rPr lang="en-US" sz="2400" dirty="0"/>
              <a:t> units for things like the total width of a design, if your design does not rely on specific pixel sizes to set its size.</a:t>
            </a:r>
          </a:p>
          <a:p>
            <a:r>
              <a:rPr lang="en-US" sz="2400" dirty="0"/>
              <a:t>Using </a:t>
            </a:r>
            <a:r>
              <a:rPr lang="en-US" sz="2400" i="1" dirty="0"/>
              <a:t>%</a:t>
            </a:r>
            <a:r>
              <a:rPr lang="en-US" sz="2400" dirty="0"/>
              <a:t> units in your design allows your design to adapt to the width of the screen/device, whereas using an absolute unit such as </a:t>
            </a:r>
            <a:r>
              <a:rPr lang="en-US" sz="2400" i="1" dirty="0" err="1"/>
              <a:t>px</a:t>
            </a:r>
            <a:r>
              <a:rPr lang="en-US" sz="2400" dirty="0"/>
              <a:t> does not.</a:t>
            </a:r>
          </a:p>
          <a:p>
            <a:endParaRPr lang="en-US" dirty="0"/>
          </a:p>
        </p:txBody>
      </p:sp>
      <p:pic>
        <p:nvPicPr>
          <p:cNvPr id="4" name="Picture 3"/>
          <p:cNvPicPr>
            <a:picLocks noChangeAspect="1"/>
          </p:cNvPicPr>
          <p:nvPr/>
        </p:nvPicPr>
        <p:blipFill rotWithShape="1">
          <a:blip r:embed="rId2"/>
          <a:srcRect l="18215" t="3596" r="22157"/>
          <a:stretch/>
        </p:blipFill>
        <p:spPr>
          <a:xfrm>
            <a:off x="6400800" y="2376488"/>
            <a:ext cx="2244978" cy="2043112"/>
          </a:xfrm>
          <a:prstGeom prst="rect">
            <a:avLst/>
          </a:prstGeom>
        </p:spPr>
      </p:pic>
    </p:spTree>
    <p:extLst>
      <p:ext uri="{BB962C8B-B14F-4D97-AF65-F5344CB8AC3E}">
        <p14:creationId xmlns:p14="http://schemas.microsoft.com/office/powerpoint/2010/main" val="22244529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Font sizes</a:t>
            </a:r>
            <a:endParaRPr lang="en-US" dirty="0"/>
          </a:p>
        </p:txBody>
      </p:sp>
      <p:pic>
        <p:nvPicPr>
          <p:cNvPr id="4" name="Picture 3"/>
          <p:cNvPicPr>
            <a:picLocks noChangeAspect="1"/>
          </p:cNvPicPr>
          <p:nvPr/>
        </p:nvPicPr>
        <p:blipFill>
          <a:blip r:embed="rId2"/>
          <a:stretch>
            <a:fillRect/>
          </a:stretch>
        </p:blipFill>
        <p:spPr>
          <a:xfrm>
            <a:off x="4648200" y="3076527"/>
            <a:ext cx="3868637" cy="3389783"/>
          </a:xfrm>
          <a:prstGeom prst="rect">
            <a:avLst/>
          </a:prstGeom>
        </p:spPr>
      </p:pic>
      <p:sp>
        <p:nvSpPr>
          <p:cNvPr id="5" name="TextBox 4"/>
          <p:cNvSpPr txBox="1"/>
          <p:nvPr/>
        </p:nvSpPr>
        <p:spPr>
          <a:xfrm>
            <a:off x="228600" y="2362200"/>
            <a:ext cx="8153400" cy="461665"/>
          </a:xfrm>
          <a:prstGeom prst="rect">
            <a:avLst/>
          </a:prstGeom>
          <a:noFill/>
        </p:spPr>
        <p:txBody>
          <a:bodyPr wrap="square" rtlCol="0">
            <a:spAutoFit/>
          </a:bodyPr>
          <a:lstStyle/>
          <a:p>
            <a:r>
              <a:rPr lang="en-US" sz="2400" dirty="0" smtClean="0"/>
              <a:t>What size will the paragraph font be for these cases? </a:t>
            </a:r>
            <a:endParaRPr lang="en-US" sz="2400" dirty="0"/>
          </a:p>
        </p:txBody>
      </p:sp>
      <p:pic>
        <p:nvPicPr>
          <p:cNvPr id="6" name="Picture 5"/>
          <p:cNvPicPr>
            <a:picLocks noChangeAspect="1"/>
          </p:cNvPicPr>
          <p:nvPr/>
        </p:nvPicPr>
        <p:blipFill>
          <a:blip r:embed="rId3"/>
          <a:stretch>
            <a:fillRect/>
          </a:stretch>
        </p:blipFill>
        <p:spPr>
          <a:xfrm>
            <a:off x="381000" y="3076527"/>
            <a:ext cx="3533775" cy="3350994"/>
          </a:xfrm>
          <a:prstGeom prst="rect">
            <a:avLst/>
          </a:prstGeom>
        </p:spPr>
      </p:pic>
      <p:sp>
        <p:nvSpPr>
          <p:cNvPr id="8" name="TextBox 7"/>
          <p:cNvSpPr txBox="1"/>
          <p:nvPr/>
        </p:nvSpPr>
        <p:spPr>
          <a:xfrm>
            <a:off x="381000" y="6495517"/>
            <a:ext cx="3533775" cy="369332"/>
          </a:xfrm>
          <a:prstGeom prst="rect">
            <a:avLst/>
          </a:prstGeom>
          <a:noFill/>
        </p:spPr>
        <p:txBody>
          <a:bodyPr wrap="square" rtlCol="0">
            <a:spAutoFit/>
          </a:bodyPr>
          <a:lstStyle/>
          <a:p>
            <a:r>
              <a:rPr lang="en-US" dirty="0" smtClean="0"/>
              <a:t>26px</a:t>
            </a:r>
          </a:p>
        </p:txBody>
      </p:sp>
      <p:sp>
        <p:nvSpPr>
          <p:cNvPr id="9" name="TextBox 8"/>
          <p:cNvSpPr txBox="1"/>
          <p:nvPr/>
        </p:nvSpPr>
        <p:spPr>
          <a:xfrm>
            <a:off x="4648200" y="6495517"/>
            <a:ext cx="3733800" cy="369332"/>
          </a:xfrm>
          <a:prstGeom prst="rect">
            <a:avLst/>
          </a:prstGeom>
          <a:noFill/>
        </p:spPr>
        <p:txBody>
          <a:bodyPr wrap="square" rtlCol="0">
            <a:spAutoFit/>
          </a:bodyPr>
          <a:lstStyle/>
          <a:p>
            <a:r>
              <a:rPr lang="en-US" dirty="0" smtClean="0"/>
              <a:t>66px</a:t>
            </a:r>
            <a:endParaRPr lang="en-US" dirty="0"/>
          </a:p>
        </p:txBody>
      </p:sp>
    </p:spTree>
    <p:extLst>
      <p:ext uri="{BB962C8B-B14F-4D97-AF65-F5344CB8AC3E}">
        <p14:creationId xmlns:p14="http://schemas.microsoft.com/office/powerpoint/2010/main" val="1577617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1894262765"/>
              </p:ext>
            </p:extLst>
          </p:nvPr>
        </p:nvGraphicFramePr>
        <p:xfrm>
          <a:off x="914400" y="1063625"/>
          <a:ext cx="6049963" cy="5889625"/>
        </p:xfrm>
        <a:graphic>
          <a:graphicData uri="http://schemas.openxmlformats.org/presentationml/2006/ole">
            <mc:AlternateContent xmlns:mc="http://schemas.openxmlformats.org/markup-compatibility/2006">
              <mc:Choice xmlns:v="urn:schemas-microsoft-com:vml" Requires="v">
                <p:oleObj spid="_x0000_s19459" name="Document" r:id="rId4" imgW="6083222" imgH="5936019" progId="Word.Document.12">
                  <p:embed/>
                </p:oleObj>
              </mc:Choice>
              <mc:Fallback>
                <p:oleObj name="Document" r:id="rId4" imgW="6083222" imgH="5936019" progId="Word.Document.12">
                  <p:embed/>
                  <p:pic>
                    <p:nvPicPr>
                      <p:cNvPr id="4" name="Object 3"/>
                      <p:cNvPicPr/>
                      <p:nvPr/>
                    </p:nvPicPr>
                    <p:blipFill>
                      <a:blip r:embed="rId5"/>
                      <a:stretch>
                        <a:fillRect/>
                      </a:stretch>
                    </p:blipFill>
                    <p:spPr>
                      <a:xfrm>
                        <a:off x="914400" y="1063625"/>
                        <a:ext cx="6049963" cy="5889625"/>
                      </a:xfrm>
                      <a:prstGeom prst="rect">
                        <a:avLst/>
                      </a:prstGeom>
                    </p:spPr>
                  </p:pic>
                </p:oleObj>
              </mc:Fallback>
            </mc:AlternateContent>
          </a:graphicData>
        </a:graphic>
      </p:graphicFrame>
    </p:spTree>
    <p:extLst>
      <p:ext uri="{BB962C8B-B14F-4D97-AF65-F5344CB8AC3E}">
        <p14:creationId xmlns:p14="http://schemas.microsoft.com/office/powerpoint/2010/main" val="37835746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Font sizes</a:t>
            </a:r>
            <a:endParaRPr lang="en-US" dirty="0"/>
          </a:p>
        </p:txBody>
      </p:sp>
      <p:sp>
        <p:nvSpPr>
          <p:cNvPr id="5" name="TextBox 4"/>
          <p:cNvSpPr txBox="1"/>
          <p:nvPr/>
        </p:nvSpPr>
        <p:spPr>
          <a:xfrm>
            <a:off x="228600" y="2362200"/>
            <a:ext cx="8153400" cy="461665"/>
          </a:xfrm>
          <a:prstGeom prst="rect">
            <a:avLst/>
          </a:prstGeom>
          <a:noFill/>
        </p:spPr>
        <p:txBody>
          <a:bodyPr wrap="square" rtlCol="0">
            <a:spAutoFit/>
          </a:bodyPr>
          <a:lstStyle/>
          <a:p>
            <a:r>
              <a:rPr lang="en-US" sz="2400" dirty="0" smtClean="0"/>
              <a:t>What size will the paragraph font be for these cases? </a:t>
            </a:r>
            <a:endParaRPr lang="en-US" sz="2400" dirty="0"/>
          </a:p>
        </p:txBody>
      </p:sp>
      <p:pic>
        <p:nvPicPr>
          <p:cNvPr id="3" name="Picture 2"/>
          <p:cNvPicPr>
            <a:picLocks noChangeAspect="1"/>
          </p:cNvPicPr>
          <p:nvPr/>
        </p:nvPicPr>
        <p:blipFill>
          <a:blip r:embed="rId2"/>
          <a:stretch>
            <a:fillRect/>
          </a:stretch>
        </p:blipFill>
        <p:spPr>
          <a:xfrm>
            <a:off x="304800" y="2823865"/>
            <a:ext cx="3388194" cy="3697252"/>
          </a:xfrm>
          <a:prstGeom prst="rect">
            <a:avLst/>
          </a:prstGeom>
        </p:spPr>
      </p:pic>
      <p:pic>
        <p:nvPicPr>
          <p:cNvPr id="7" name="Picture 6"/>
          <p:cNvPicPr>
            <a:picLocks noChangeAspect="1"/>
          </p:cNvPicPr>
          <p:nvPr/>
        </p:nvPicPr>
        <p:blipFill>
          <a:blip r:embed="rId3"/>
          <a:stretch>
            <a:fillRect/>
          </a:stretch>
        </p:blipFill>
        <p:spPr>
          <a:xfrm>
            <a:off x="4114800" y="2823865"/>
            <a:ext cx="4096955" cy="3697252"/>
          </a:xfrm>
          <a:prstGeom prst="rect">
            <a:avLst/>
          </a:prstGeom>
        </p:spPr>
      </p:pic>
      <p:sp>
        <p:nvSpPr>
          <p:cNvPr id="8" name="TextBox 7"/>
          <p:cNvSpPr txBox="1"/>
          <p:nvPr/>
        </p:nvSpPr>
        <p:spPr>
          <a:xfrm>
            <a:off x="304800" y="6521117"/>
            <a:ext cx="3388194" cy="369332"/>
          </a:xfrm>
          <a:prstGeom prst="rect">
            <a:avLst/>
          </a:prstGeom>
          <a:noFill/>
        </p:spPr>
        <p:txBody>
          <a:bodyPr wrap="square" rtlCol="0">
            <a:spAutoFit/>
          </a:bodyPr>
          <a:lstStyle/>
          <a:p>
            <a:r>
              <a:rPr lang="en-US" dirty="0" smtClean="0"/>
              <a:t>24px</a:t>
            </a:r>
            <a:endParaRPr lang="en-US" dirty="0"/>
          </a:p>
        </p:txBody>
      </p:sp>
      <p:sp>
        <p:nvSpPr>
          <p:cNvPr id="9" name="TextBox 8"/>
          <p:cNvSpPr txBox="1"/>
          <p:nvPr/>
        </p:nvSpPr>
        <p:spPr>
          <a:xfrm>
            <a:off x="4191000" y="6521117"/>
            <a:ext cx="3962400" cy="369332"/>
          </a:xfrm>
          <a:prstGeom prst="rect">
            <a:avLst/>
          </a:prstGeom>
          <a:noFill/>
        </p:spPr>
        <p:txBody>
          <a:bodyPr wrap="square" rtlCol="0">
            <a:spAutoFit/>
          </a:bodyPr>
          <a:lstStyle/>
          <a:p>
            <a:r>
              <a:rPr lang="en-US" dirty="0" smtClean="0"/>
              <a:t>500% x the base font size</a:t>
            </a:r>
            <a:endParaRPr lang="en-US" dirty="0"/>
          </a:p>
        </p:txBody>
      </p:sp>
    </p:spTree>
    <p:extLst>
      <p:ext uri="{BB962C8B-B14F-4D97-AF65-F5344CB8AC3E}">
        <p14:creationId xmlns:p14="http://schemas.microsoft.com/office/powerpoint/2010/main" val="567284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Creating external style sheets</a:t>
            </a:r>
            <a:endParaRPr lang="en-US" sz="3200" dirty="0"/>
          </a:p>
        </p:txBody>
      </p:sp>
      <p:sp>
        <p:nvSpPr>
          <p:cNvPr id="3" name="Text Placeholder 2"/>
          <p:cNvSpPr>
            <a:spLocks noGrp="1"/>
          </p:cNvSpPr>
          <p:nvPr>
            <p:ph type="body" sz="quarter" idx="10"/>
          </p:nvPr>
        </p:nvSpPr>
        <p:spPr>
          <a:xfrm>
            <a:off x="228600" y="2209800"/>
            <a:ext cx="5335504" cy="4419600"/>
          </a:xfrm>
        </p:spPr>
        <p:txBody>
          <a:bodyPr/>
          <a:lstStyle/>
          <a:p>
            <a:r>
              <a:rPr lang="en-US" sz="2000" dirty="0"/>
              <a:t>To apply the same styles to multiple pages of a web site (without having to enter them into each page), you need to create an external style sheet.</a:t>
            </a:r>
          </a:p>
          <a:p>
            <a:r>
              <a:rPr lang="en-US" sz="2000" dirty="0"/>
              <a:t>The style sheet contains style descriptions in the same format as embedded styles except the </a:t>
            </a:r>
            <a:r>
              <a:rPr lang="en-US" sz="1400" dirty="0"/>
              <a:t>&lt;style&gt;</a:t>
            </a:r>
            <a:r>
              <a:rPr lang="en-US" sz="2000" dirty="0"/>
              <a:t> tag is omitted.</a:t>
            </a:r>
          </a:p>
          <a:p>
            <a:r>
              <a:rPr lang="en-US" sz="2000" dirty="0"/>
              <a:t>The style sheet must be saved as a text file and is normally given the .</a:t>
            </a:r>
            <a:r>
              <a:rPr lang="en-US" sz="2000" dirty="0" err="1"/>
              <a:t>css</a:t>
            </a:r>
            <a:r>
              <a:rPr lang="en-US" sz="2000" dirty="0"/>
              <a:t> extension.</a:t>
            </a:r>
          </a:p>
          <a:p>
            <a:r>
              <a:rPr lang="en-US" sz="1800" dirty="0"/>
              <a:t>Style sheets are often stored in their own (</a:t>
            </a:r>
            <a:r>
              <a:rPr lang="en-US" sz="1800" dirty="0" err="1"/>
              <a:t>css</a:t>
            </a:r>
            <a:r>
              <a:rPr lang="en-US" sz="1800" dirty="0"/>
              <a:t>) folder.</a:t>
            </a:r>
          </a:p>
        </p:txBody>
      </p:sp>
      <p:pic>
        <p:nvPicPr>
          <p:cNvPr id="34818" name="Picture 2" descr="http://www.tutorial4us.com/css/images/external-css-exampl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4104" y="2438400"/>
            <a:ext cx="3571875" cy="2714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24435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External style sheet comments</a:t>
            </a:r>
            <a:endParaRPr lang="en-US" sz="3200" dirty="0"/>
          </a:p>
        </p:txBody>
      </p:sp>
      <p:sp>
        <p:nvSpPr>
          <p:cNvPr id="3" name="Text Placeholder 2"/>
          <p:cNvSpPr>
            <a:spLocks noGrp="1"/>
          </p:cNvSpPr>
          <p:nvPr>
            <p:ph type="body" sz="quarter" idx="10"/>
          </p:nvPr>
        </p:nvSpPr>
        <p:spPr/>
        <p:txBody>
          <a:bodyPr/>
          <a:lstStyle/>
          <a:p>
            <a:r>
              <a:rPr lang="en-US" sz="2400" dirty="0"/>
              <a:t>Style sheets can (and often do) include comments to thoroughly document the style and to designate the purpose for the style sheet and its author in case the CSS file is separated from its web site folders.</a:t>
            </a:r>
          </a:p>
          <a:p>
            <a:r>
              <a:rPr lang="en-US" sz="2400" dirty="0"/>
              <a:t>In CSS files, surround comments with /*   */</a:t>
            </a:r>
            <a:br>
              <a:rPr lang="en-US" sz="2400" dirty="0"/>
            </a:br>
            <a:r>
              <a:rPr lang="en-US" sz="2400" dirty="0"/>
              <a:t/>
            </a:r>
            <a:br>
              <a:rPr lang="en-US" sz="2400" dirty="0"/>
            </a:br>
            <a:r>
              <a:rPr lang="en-US" sz="2000" dirty="0"/>
              <a:t>/*  Sample CSS Comment */</a:t>
            </a:r>
            <a:r>
              <a:rPr lang="en-US" dirty="0"/>
              <a:t/>
            </a:r>
            <a:br>
              <a:rPr lang="en-US" dirty="0"/>
            </a:br>
            <a:endParaRPr lang="en-US" dirty="0"/>
          </a:p>
        </p:txBody>
      </p:sp>
      <p:pic>
        <p:nvPicPr>
          <p:cNvPr id="4" name="Picture 3"/>
          <p:cNvPicPr>
            <a:picLocks noChangeAspect="1"/>
          </p:cNvPicPr>
          <p:nvPr/>
        </p:nvPicPr>
        <p:blipFill>
          <a:blip r:embed="rId2"/>
          <a:stretch>
            <a:fillRect/>
          </a:stretch>
        </p:blipFill>
        <p:spPr>
          <a:xfrm>
            <a:off x="6553200" y="4267199"/>
            <a:ext cx="2438400" cy="2438400"/>
          </a:xfrm>
          <a:prstGeom prst="rect">
            <a:avLst/>
          </a:prstGeom>
        </p:spPr>
      </p:pic>
    </p:spTree>
    <p:extLst>
      <p:ext uri="{BB962C8B-B14F-4D97-AF65-F5344CB8AC3E}">
        <p14:creationId xmlns:p14="http://schemas.microsoft.com/office/powerpoint/2010/main" val="64598514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Linking a page to a </a:t>
            </a:r>
            <a:r>
              <a:rPr lang="en-US" sz="3600" dirty="0" err="1" smtClean="0"/>
              <a:t>stylesheet</a:t>
            </a:r>
            <a:endParaRPr lang="en-US" sz="3600" dirty="0"/>
          </a:p>
        </p:txBody>
      </p:sp>
      <p:sp>
        <p:nvSpPr>
          <p:cNvPr id="3" name="Text Placeholder 2"/>
          <p:cNvSpPr>
            <a:spLocks noGrp="1"/>
          </p:cNvSpPr>
          <p:nvPr>
            <p:ph type="body" sz="quarter" idx="10"/>
          </p:nvPr>
        </p:nvSpPr>
        <p:spPr/>
        <p:txBody>
          <a:bodyPr/>
          <a:lstStyle/>
          <a:p>
            <a:r>
              <a:rPr lang="en-US" sz="2400" dirty="0"/>
              <a:t>Once the style sheet is created, every page that is to use it must be linked to the style sheet</a:t>
            </a:r>
            <a:r>
              <a:rPr lang="en-US" sz="2400" dirty="0" smtClean="0"/>
              <a:t>.</a:t>
            </a:r>
          </a:p>
          <a:p>
            <a:pPr lvl="1"/>
            <a:r>
              <a:rPr lang="en-US" sz="2400" dirty="0"/>
              <a:t/>
            </a:r>
            <a:br>
              <a:rPr lang="en-US" sz="2400" dirty="0"/>
            </a:br>
            <a:endParaRPr lang="en-US" sz="2400" dirty="0"/>
          </a:p>
        </p:txBody>
      </p:sp>
      <p:pic>
        <p:nvPicPr>
          <p:cNvPr id="4" name="Picture 3"/>
          <p:cNvPicPr>
            <a:picLocks noChangeAspect="1"/>
          </p:cNvPicPr>
          <p:nvPr/>
        </p:nvPicPr>
        <p:blipFill>
          <a:blip r:embed="rId2"/>
          <a:stretch>
            <a:fillRect/>
          </a:stretch>
        </p:blipFill>
        <p:spPr>
          <a:xfrm>
            <a:off x="609600" y="3124200"/>
            <a:ext cx="7620000" cy="3048000"/>
          </a:xfrm>
          <a:prstGeom prst="rect">
            <a:avLst/>
          </a:prstGeom>
        </p:spPr>
      </p:pic>
    </p:spTree>
    <p:extLst>
      <p:ext uri="{BB962C8B-B14F-4D97-AF65-F5344CB8AC3E}">
        <p14:creationId xmlns:p14="http://schemas.microsoft.com/office/powerpoint/2010/main" val="26328295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Connecting to </a:t>
            </a:r>
            <a:r>
              <a:rPr lang="en-US" dirty="0" err="1" smtClean="0"/>
              <a:t>stylesheet</a:t>
            </a:r>
            <a:endParaRPr lang="en-US" dirty="0"/>
          </a:p>
        </p:txBody>
      </p:sp>
      <p:sp>
        <p:nvSpPr>
          <p:cNvPr id="3" name="Text Placeholder 2"/>
          <p:cNvSpPr>
            <a:spLocks noGrp="1"/>
          </p:cNvSpPr>
          <p:nvPr>
            <p:ph type="body" sz="quarter" idx="10"/>
          </p:nvPr>
        </p:nvSpPr>
        <p:spPr>
          <a:xfrm>
            <a:off x="228600" y="2209800"/>
            <a:ext cx="6781800" cy="4419600"/>
          </a:xfrm>
        </p:spPr>
        <p:txBody>
          <a:bodyPr/>
          <a:lstStyle/>
          <a:p>
            <a:r>
              <a:rPr lang="en-US" sz="2400" dirty="0" smtClean="0"/>
              <a:t>One-sided </a:t>
            </a:r>
            <a:r>
              <a:rPr lang="en-US" sz="2400" dirty="0"/>
              <a:t>tag</a:t>
            </a:r>
          </a:p>
          <a:p>
            <a:r>
              <a:rPr lang="en-US" sz="2400" dirty="0"/>
              <a:t>The only thing you should have to change is the name of the CSS file (filename.css)</a:t>
            </a:r>
          </a:p>
          <a:p>
            <a:pPr lvl="1"/>
            <a:r>
              <a:rPr lang="en-US" sz="2000" dirty="0" smtClean="0"/>
              <a:t>Designate </a:t>
            </a:r>
            <a:r>
              <a:rPr lang="en-US" sz="2000" dirty="0"/>
              <a:t>the correct </a:t>
            </a:r>
            <a:r>
              <a:rPr lang="en-US" sz="2000" dirty="0" smtClean="0"/>
              <a:t>path (may need a relative path)</a:t>
            </a:r>
            <a:endParaRPr lang="en-US" sz="2000" dirty="0"/>
          </a:p>
          <a:p>
            <a:r>
              <a:rPr lang="en-US" sz="2400" dirty="0" smtClean="0"/>
              <a:t>A </a:t>
            </a:r>
            <a:r>
              <a:rPr lang="en-US" sz="2400" dirty="0"/>
              <a:t>page can have a combination of external, embedded and inline styles.</a:t>
            </a:r>
          </a:p>
          <a:p>
            <a:r>
              <a:rPr lang="en-US" sz="2400" dirty="0"/>
              <a:t>A page can also link to multiple style sheets.</a:t>
            </a:r>
          </a:p>
          <a:p>
            <a:pPr lvl="1"/>
            <a:r>
              <a:rPr lang="en-US" sz="2000" dirty="0"/>
              <a:t>If two style sheets define styles for the same type of element, the style loaded </a:t>
            </a:r>
            <a:r>
              <a:rPr lang="en-US" sz="2000" b="1" dirty="0"/>
              <a:t>last</a:t>
            </a:r>
            <a:r>
              <a:rPr lang="en-US" sz="2000" dirty="0"/>
              <a:t> takes precedent.</a:t>
            </a:r>
          </a:p>
          <a:p>
            <a:endParaRPr lang="en-US" dirty="0"/>
          </a:p>
        </p:txBody>
      </p:sp>
      <p:pic>
        <p:nvPicPr>
          <p:cNvPr id="4" name="Picture 3"/>
          <p:cNvPicPr>
            <a:picLocks noChangeAspect="1"/>
          </p:cNvPicPr>
          <p:nvPr/>
        </p:nvPicPr>
        <p:blipFill>
          <a:blip r:embed="rId2"/>
          <a:stretch>
            <a:fillRect/>
          </a:stretch>
        </p:blipFill>
        <p:spPr>
          <a:xfrm>
            <a:off x="6858000" y="2209800"/>
            <a:ext cx="2438400" cy="2438400"/>
          </a:xfrm>
          <a:prstGeom prst="rect">
            <a:avLst/>
          </a:prstGeom>
        </p:spPr>
      </p:pic>
    </p:spTree>
    <p:extLst>
      <p:ext uri="{BB962C8B-B14F-4D97-AF65-F5344CB8AC3E}">
        <p14:creationId xmlns:p14="http://schemas.microsoft.com/office/powerpoint/2010/main" val="122371818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 CSS to your project</a:t>
            </a:r>
            <a:endParaRPr lang="en-US" dirty="0"/>
          </a:p>
        </p:txBody>
      </p:sp>
      <p:sp>
        <p:nvSpPr>
          <p:cNvPr id="3" name="Text Placeholder 2"/>
          <p:cNvSpPr>
            <a:spLocks noGrp="1"/>
          </p:cNvSpPr>
          <p:nvPr>
            <p:ph type="body" sz="quarter" idx="10"/>
          </p:nvPr>
        </p:nvSpPr>
        <p:spPr/>
        <p:txBody>
          <a:bodyPr/>
          <a:lstStyle/>
          <a:p>
            <a:r>
              <a:rPr lang="en-US" dirty="0" smtClean="0">
                <a:solidFill>
                  <a:srgbClr val="7030A0"/>
                </a:solidFill>
              </a:rPr>
              <a:t>Create a folder called </a:t>
            </a:r>
            <a:r>
              <a:rPr lang="en-US" dirty="0" err="1" smtClean="0">
                <a:solidFill>
                  <a:srgbClr val="7030A0"/>
                </a:solidFill>
              </a:rPr>
              <a:t>css</a:t>
            </a:r>
            <a:r>
              <a:rPr lang="en-US" dirty="0" smtClean="0">
                <a:solidFill>
                  <a:srgbClr val="7030A0"/>
                </a:solidFill>
              </a:rPr>
              <a:t> within your project</a:t>
            </a:r>
          </a:p>
          <a:p>
            <a:r>
              <a:rPr lang="en-US" dirty="0" smtClean="0">
                <a:solidFill>
                  <a:srgbClr val="7030A0"/>
                </a:solidFill>
              </a:rPr>
              <a:t>Create a file titled beethoven.css within this folder</a:t>
            </a:r>
          </a:p>
          <a:p>
            <a:r>
              <a:rPr lang="en-US" dirty="0" smtClean="0">
                <a:solidFill>
                  <a:srgbClr val="7030A0"/>
                </a:solidFill>
              </a:rPr>
              <a:t>Reference this file in your html document</a:t>
            </a:r>
          </a:p>
          <a:p>
            <a:r>
              <a:rPr lang="en-US" dirty="0" smtClean="0">
                <a:solidFill>
                  <a:srgbClr val="7030A0"/>
                </a:solidFill>
              </a:rPr>
              <a:t>Move all the prior formatting to an external </a:t>
            </a:r>
            <a:r>
              <a:rPr lang="en-US" dirty="0" err="1" smtClean="0">
                <a:solidFill>
                  <a:srgbClr val="7030A0"/>
                </a:solidFill>
              </a:rPr>
              <a:t>css</a:t>
            </a:r>
            <a:r>
              <a:rPr lang="en-US" dirty="0" smtClean="0">
                <a:solidFill>
                  <a:srgbClr val="7030A0"/>
                </a:solidFill>
              </a:rPr>
              <a:t> document</a:t>
            </a:r>
          </a:p>
          <a:p>
            <a:r>
              <a:rPr lang="en-US" dirty="0" smtClean="0">
                <a:solidFill>
                  <a:srgbClr val="7030A0"/>
                </a:solidFill>
              </a:rPr>
              <a:t>Add </a:t>
            </a:r>
            <a:r>
              <a:rPr lang="en-US" dirty="0" err="1" smtClean="0">
                <a:solidFill>
                  <a:srgbClr val="7030A0"/>
                </a:solidFill>
              </a:rPr>
              <a:t>hr</a:t>
            </a:r>
            <a:r>
              <a:rPr lang="en-US" dirty="0" smtClean="0">
                <a:solidFill>
                  <a:srgbClr val="7030A0"/>
                </a:solidFill>
              </a:rPr>
              <a:t> {width:80%;} </a:t>
            </a:r>
          </a:p>
          <a:p>
            <a:r>
              <a:rPr lang="en-US" dirty="0" smtClean="0">
                <a:solidFill>
                  <a:srgbClr val="7030A0"/>
                </a:solidFill>
              </a:rPr>
              <a:t>Add #title {</a:t>
            </a:r>
            <a:r>
              <a:rPr lang="en-US" dirty="0" err="1" smtClean="0">
                <a:solidFill>
                  <a:srgbClr val="7030A0"/>
                </a:solidFill>
              </a:rPr>
              <a:t>color:maroon</a:t>
            </a:r>
            <a:r>
              <a:rPr lang="en-US" dirty="0" smtClean="0">
                <a:solidFill>
                  <a:srgbClr val="7030A0"/>
                </a:solidFill>
              </a:rPr>
              <a:t>;} &amp; change title id</a:t>
            </a:r>
          </a:p>
        </p:txBody>
      </p:sp>
    </p:spTree>
    <p:extLst>
      <p:ext uri="{BB962C8B-B14F-4D97-AF65-F5344CB8AC3E}">
        <p14:creationId xmlns:p14="http://schemas.microsoft.com/office/powerpoint/2010/main" val="213964986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Observe </a:t>
            </a:r>
            <a:r>
              <a:rPr lang="en-US" dirty="0" err="1" smtClean="0"/>
              <a:t>css</a:t>
            </a:r>
            <a:r>
              <a:rPr lang="en-US" dirty="0" smtClean="0"/>
              <a:t> changes</a:t>
            </a:r>
            <a:endParaRPr lang="en-US" dirty="0"/>
          </a:p>
        </p:txBody>
      </p:sp>
      <p:sp>
        <p:nvSpPr>
          <p:cNvPr id="3" name="Text Placeholder 2"/>
          <p:cNvSpPr>
            <a:spLocks noGrp="1"/>
          </p:cNvSpPr>
          <p:nvPr>
            <p:ph type="body" sz="quarter" idx="10"/>
          </p:nvPr>
        </p:nvSpPr>
        <p:spPr/>
        <p:txBody>
          <a:bodyPr/>
          <a:lstStyle/>
          <a:p>
            <a:r>
              <a:rPr lang="en-US" dirty="0" smtClean="0">
                <a:solidFill>
                  <a:srgbClr val="7030A0"/>
                </a:solidFill>
              </a:rPr>
              <a:t>Beethoven.css</a:t>
            </a:r>
          </a:p>
          <a:p>
            <a:pPr lvl="1"/>
            <a:r>
              <a:rPr lang="en-US" dirty="0" smtClean="0">
                <a:solidFill>
                  <a:srgbClr val="7030A0"/>
                </a:solidFill>
              </a:rPr>
              <a:t>Change location of notes.gif</a:t>
            </a:r>
          </a:p>
          <a:p>
            <a:pPr lvl="1"/>
            <a:r>
              <a:rPr lang="en-US" dirty="0" smtClean="0">
                <a:solidFill>
                  <a:srgbClr val="7030A0"/>
                </a:solidFill>
              </a:rPr>
              <a:t>Apply </a:t>
            </a:r>
            <a:r>
              <a:rPr lang="en-US" dirty="0" err="1" smtClean="0">
                <a:solidFill>
                  <a:srgbClr val="7030A0"/>
                </a:solidFill>
              </a:rPr>
              <a:t>picBeethoven</a:t>
            </a:r>
            <a:r>
              <a:rPr lang="en-US" dirty="0" smtClean="0">
                <a:solidFill>
                  <a:srgbClr val="7030A0"/>
                </a:solidFill>
              </a:rPr>
              <a:t> to image and </a:t>
            </a:r>
            <a:r>
              <a:rPr lang="en-US" dirty="0" err="1" smtClean="0">
                <a:solidFill>
                  <a:srgbClr val="7030A0"/>
                </a:solidFill>
              </a:rPr>
              <a:t>pageTitle</a:t>
            </a:r>
            <a:r>
              <a:rPr lang="en-US" dirty="0" smtClean="0">
                <a:solidFill>
                  <a:srgbClr val="7030A0"/>
                </a:solidFill>
              </a:rPr>
              <a:t> to title</a:t>
            </a:r>
          </a:p>
          <a:p>
            <a:pPr lvl="1"/>
            <a:r>
              <a:rPr lang="en-US" dirty="0" smtClean="0">
                <a:solidFill>
                  <a:srgbClr val="7030A0"/>
                </a:solidFill>
              </a:rPr>
              <a:t>Create a style for image links (a </a:t>
            </a:r>
            <a:r>
              <a:rPr lang="en-US" dirty="0" err="1" smtClean="0">
                <a:solidFill>
                  <a:srgbClr val="7030A0"/>
                </a:solidFill>
              </a:rPr>
              <a:t>img</a:t>
            </a:r>
            <a:r>
              <a:rPr lang="en-US" dirty="0" smtClean="0">
                <a:solidFill>
                  <a:srgbClr val="7030A0"/>
                </a:solidFill>
              </a:rPr>
              <a:t>) to remove the border (for </a:t>
            </a:r>
            <a:r>
              <a:rPr lang="en-US" dirty="0" err="1" smtClean="0">
                <a:solidFill>
                  <a:srgbClr val="7030A0"/>
                </a:solidFill>
              </a:rPr>
              <a:t>ie</a:t>
            </a:r>
            <a:r>
              <a:rPr lang="en-US" dirty="0" smtClean="0">
                <a:solidFill>
                  <a:srgbClr val="7030A0"/>
                </a:solidFill>
              </a:rPr>
              <a:t>)</a:t>
            </a:r>
          </a:p>
          <a:p>
            <a:r>
              <a:rPr lang="en-US" dirty="0" smtClean="0">
                <a:solidFill>
                  <a:srgbClr val="7030A0"/>
                </a:solidFill>
              </a:rPr>
              <a:t>Index.html</a:t>
            </a:r>
          </a:p>
          <a:p>
            <a:pPr lvl="1"/>
            <a:r>
              <a:rPr lang="en-US" dirty="0" smtClean="0">
                <a:solidFill>
                  <a:srgbClr val="7030A0"/>
                </a:solidFill>
              </a:rPr>
              <a:t>change </a:t>
            </a:r>
            <a:r>
              <a:rPr lang="en-US" dirty="0">
                <a:solidFill>
                  <a:srgbClr val="7030A0"/>
                </a:solidFill>
              </a:rPr>
              <a:t>li style to </a:t>
            </a:r>
            <a:r>
              <a:rPr lang="en-US" dirty="0" err="1">
                <a:solidFill>
                  <a:srgbClr val="7030A0"/>
                </a:solidFill>
              </a:rPr>
              <a:t>ol</a:t>
            </a:r>
            <a:r>
              <a:rPr lang="en-US" dirty="0">
                <a:solidFill>
                  <a:srgbClr val="7030A0"/>
                </a:solidFill>
              </a:rPr>
              <a:t> (ordered list nesting</a:t>
            </a:r>
            <a:r>
              <a:rPr lang="en-US" dirty="0" smtClean="0">
                <a:solidFill>
                  <a:srgbClr val="7030A0"/>
                </a:solidFill>
              </a:rPr>
              <a:t>)</a:t>
            </a:r>
          </a:p>
          <a:p>
            <a:pPr lvl="1"/>
            <a:r>
              <a:rPr lang="en-US" dirty="0" smtClean="0">
                <a:solidFill>
                  <a:srgbClr val="7030A0"/>
                </a:solidFill>
              </a:rPr>
              <a:t>Then change them back</a:t>
            </a:r>
            <a:endParaRPr lang="en-US" dirty="0">
              <a:solidFill>
                <a:srgbClr val="7030A0"/>
              </a:solidFill>
            </a:endParaRPr>
          </a:p>
          <a:p>
            <a:pPr lvl="1"/>
            <a:endParaRPr lang="en-US" dirty="0"/>
          </a:p>
        </p:txBody>
      </p:sp>
    </p:spTree>
    <p:extLst>
      <p:ext uri="{BB962C8B-B14F-4D97-AF65-F5344CB8AC3E}">
        <p14:creationId xmlns:p14="http://schemas.microsoft.com/office/powerpoint/2010/main" val="155924881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Combining element designators</a:t>
            </a:r>
            <a:endParaRPr lang="en-US" sz="3200" dirty="0"/>
          </a:p>
        </p:txBody>
      </p:sp>
      <p:sp>
        <p:nvSpPr>
          <p:cNvPr id="3" name="Text Placeholder 2"/>
          <p:cNvSpPr>
            <a:spLocks noGrp="1"/>
          </p:cNvSpPr>
          <p:nvPr>
            <p:ph type="body" sz="quarter" idx="10"/>
          </p:nvPr>
        </p:nvSpPr>
        <p:spPr/>
        <p:txBody>
          <a:bodyPr/>
          <a:lstStyle/>
          <a:p>
            <a:r>
              <a:rPr lang="en-US" sz="2400" dirty="0" smtClean="0"/>
              <a:t>You </a:t>
            </a:r>
            <a:r>
              <a:rPr lang="en-US" sz="2400" dirty="0"/>
              <a:t>can gain even further control over which elements are affected by a style by combining designators</a:t>
            </a:r>
          </a:p>
          <a:p>
            <a:r>
              <a:rPr lang="en-US" sz="2400" dirty="0" err="1">
                <a:solidFill>
                  <a:srgbClr val="00B050"/>
                </a:solidFill>
              </a:rPr>
              <a:t>ul</a:t>
            </a:r>
            <a:r>
              <a:rPr lang="en-US" sz="2400" dirty="0">
                <a:solidFill>
                  <a:srgbClr val="00B050"/>
                </a:solidFill>
              </a:rPr>
              <a:t> li  {/* style properties here */}</a:t>
            </a:r>
            <a:endParaRPr lang="en-US" dirty="0">
              <a:solidFill>
                <a:srgbClr val="00B050"/>
              </a:solidFill>
            </a:endParaRPr>
          </a:p>
          <a:p>
            <a:pPr lvl="1"/>
            <a:r>
              <a:rPr lang="en-US" sz="2000" dirty="0"/>
              <a:t>When you separate one designator from another with a space, the style is only applied to the elements that are contained in the first element.</a:t>
            </a:r>
          </a:p>
          <a:p>
            <a:pPr lvl="1"/>
            <a:r>
              <a:rPr lang="en-US" sz="2000" dirty="0"/>
              <a:t>This style only applies to list items that are in unordered lists</a:t>
            </a:r>
          </a:p>
          <a:p>
            <a:r>
              <a:rPr lang="en-US" sz="2800" dirty="0"/>
              <a:t>You can change as many designators in this manner as you </a:t>
            </a:r>
            <a:r>
              <a:rPr lang="en-US" sz="2800" dirty="0" smtClean="0"/>
              <a:t>need… </a:t>
            </a:r>
            <a:r>
              <a:rPr lang="en-US" sz="1800" dirty="0" smtClean="0">
                <a:solidFill>
                  <a:srgbClr val="00B050"/>
                </a:solidFill>
              </a:rPr>
              <a:t>footer </a:t>
            </a:r>
            <a:r>
              <a:rPr lang="en-US" sz="1800" dirty="0" err="1">
                <a:solidFill>
                  <a:srgbClr val="00B050"/>
                </a:solidFill>
              </a:rPr>
              <a:t>ul</a:t>
            </a:r>
            <a:r>
              <a:rPr lang="en-US" sz="1800" dirty="0">
                <a:solidFill>
                  <a:srgbClr val="00B050"/>
                </a:solidFill>
              </a:rPr>
              <a:t> li {    </a:t>
            </a:r>
            <a:r>
              <a:rPr lang="en-US" sz="1800" dirty="0" smtClean="0">
                <a:solidFill>
                  <a:srgbClr val="00B050"/>
                </a:solidFill>
              </a:rPr>
              <a:t>}</a:t>
            </a:r>
          </a:p>
          <a:p>
            <a:r>
              <a:rPr lang="en-US" sz="2400" dirty="0" err="1">
                <a:solidFill>
                  <a:srgbClr val="00B050"/>
                </a:solidFill>
              </a:rPr>
              <a:t>p.fancyParagraph</a:t>
            </a:r>
            <a:r>
              <a:rPr lang="en-US" sz="2400" dirty="0">
                <a:solidFill>
                  <a:srgbClr val="00B050"/>
                </a:solidFill>
              </a:rPr>
              <a:t> { }</a:t>
            </a:r>
            <a:endParaRPr lang="en-US" sz="3600" dirty="0">
              <a:solidFill>
                <a:srgbClr val="00B050"/>
              </a:solidFill>
            </a:endParaRPr>
          </a:p>
          <a:p>
            <a:pPr lvl="1"/>
            <a:r>
              <a:rPr lang="en-US" sz="2000" dirty="0">
                <a:solidFill>
                  <a:srgbClr val="00B050"/>
                </a:solidFill>
              </a:rPr>
              <a:t>This style is only applied to paragraphs designated with the named style (class) </a:t>
            </a:r>
            <a:r>
              <a:rPr lang="en-US" sz="2000" i="1" dirty="0" err="1">
                <a:solidFill>
                  <a:srgbClr val="00B050"/>
                </a:solidFill>
              </a:rPr>
              <a:t>fancyParagraph</a:t>
            </a:r>
            <a:endParaRPr lang="en-US" sz="4400" dirty="0">
              <a:solidFill>
                <a:srgbClr val="00B050"/>
              </a:solidFill>
            </a:endParaRPr>
          </a:p>
        </p:txBody>
      </p:sp>
    </p:spTree>
    <p:extLst>
      <p:ext uri="{BB962C8B-B14F-4D97-AF65-F5344CB8AC3E}">
        <p14:creationId xmlns:p14="http://schemas.microsoft.com/office/powerpoint/2010/main" val="405379607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1"/>
          <p:cNvSpPr>
            <a:spLocks noGrp="1"/>
          </p:cNvSpPr>
          <p:nvPr>
            <p:ph type="dt" sz="half" idx="4294967295"/>
          </p:nvPr>
        </p:nvSpPr>
        <p:spPr>
          <a:xfrm>
            <a:off x="762000" y="6248400"/>
            <a:ext cx="1981200" cy="457200"/>
          </a:xfrm>
          <a:prstGeom prst="rect">
            <a:avLst/>
          </a:prstGeom>
        </p:spPr>
        <p:txBody>
          <a:bodyPr/>
          <a:lstStyle/>
          <a:p>
            <a:r>
              <a:rPr lang="en-US" altLang="en-US"/>
              <a:t>Murach’s JavaScript, C5</a:t>
            </a:r>
            <a:endParaRPr lang="en-US" altLang="en-US" sz="1200"/>
          </a:p>
        </p:txBody>
      </p:sp>
      <p:sp>
        <p:nvSpPr>
          <p:cNvPr id="4" name="Footer Placeholder 2"/>
          <p:cNvSpPr>
            <a:spLocks noGrp="1"/>
          </p:cNvSpPr>
          <p:nvPr>
            <p:ph type="ftr" sz="quarter" idx="4294967295"/>
          </p:nvPr>
        </p:nvSpPr>
        <p:spPr>
          <a:xfrm>
            <a:off x="2895600" y="6248400"/>
            <a:ext cx="3352800" cy="457200"/>
          </a:xfrm>
          <a:prstGeom prst="rect">
            <a:avLst/>
          </a:prstGeom>
        </p:spPr>
        <p:txBody>
          <a:bodyPr/>
          <a:lstStyle/>
          <a:p>
            <a:r>
              <a:rPr lang="en-US" altLang="en-US"/>
              <a:t>© 2009, Mike Murach &amp; Associates, Inc.</a:t>
            </a:r>
            <a:endParaRPr lang="en-US" altLang="en-US" sz="1400"/>
          </a:p>
        </p:txBody>
      </p:sp>
      <p:sp>
        <p:nvSpPr>
          <p:cNvPr id="5" name="Slide Number Placeholder 3"/>
          <p:cNvSpPr>
            <a:spLocks noGrp="1"/>
          </p:cNvSpPr>
          <p:nvPr>
            <p:ph type="sldNum" sz="quarter" idx="4294967295"/>
          </p:nvPr>
        </p:nvSpPr>
        <p:spPr>
          <a:xfrm>
            <a:off x="6553200" y="6248400"/>
            <a:ext cx="1905000" cy="457200"/>
          </a:xfrm>
          <a:prstGeom prst="rect">
            <a:avLst/>
          </a:prstGeom>
        </p:spPr>
        <p:txBody>
          <a:bodyPr/>
          <a:lstStyle/>
          <a:p>
            <a:endParaRPr lang="en-US" altLang="en-US"/>
          </a:p>
          <a:p>
            <a:pPr algn="r"/>
            <a:r>
              <a:rPr lang="en-US" altLang="en-US" sz="1000"/>
              <a:t>Slide </a:t>
            </a:r>
            <a:fld id="{9258EE28-1BD3-49C3-A8F1-D98CBF23CC51}" type="slidenum">
              <a:rPr lang="en-US" altLang="en-US" sz="1000"/>
              <a:pPr algn="r"/>
              <a:t>38</a:t>
            </a:fld>
            <a:endParaRPr lang="en-US" altLang="en-US" sz="1000"/>
          </a:p>
        </p:txBody>
      </p:sp>
      <p:graphicFrame>
        <p:nvGraphicFramePr>
          <p:cNvPr id="179204" name="Object 4"/>
          <p:cNvGraphicFramePr>
            <a:graphicFrameLocks noChangeAspect="1"/>
          </p:cNvGraphicFramePr>
          <p:nvPr>
            <p:extLst>
              <p:ext uri="{D42A27DB-BD31-4B8C-83A1-F6EECF244321}">
                <p14:modId xmlns:p14="http://schemas.microsoft.com/office/powerpoint/2010/main" val="3325725521"/>
              </p:ext>
            </p:extLst>
          </p:nvPr>
        </p:nvGraphicFramePr>
        <p:xfrm>
          <a:off x="381000" y="1143000"/>
          <a:ext cx="8312150" cy="4909431"/>
        </p:xfrm>
        <a:graphic>
          <a:graphicData uri="http://schemas.openxmlformats.org/presentationml/2006/ole">
            <mc:AlternateContent xmlns:mc="http://schemas.openxmlformats.org/markup-compatibility/2006">
              <mc:Choice xmlns:v="urn:schemas-microsoft-com:vml" Requires="v">
                <p:oleObj spid="_x0000_s57347" name="Document" r:id="rId3" imgW="7321366" imgH="4332290" progId="Word.Document.8">
                  <p:embed/>
                </p:oleObj>
              </mc:Choice>
              <mc:Fallback>
                <p:oleObj name="Document" r:id="rId3" imgW="7321366" imgH="4332290" progId="Word.Document.8">
                  <p:embed/>
                  <p:pic>
                    <p:nvPicPr>
                      <p:cNvPr id="179204"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143000"/>
                        <a:ext cx="8312150" cy="4909431"/>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304903955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Direct Children Selector</a:t>
            </a:r>
            <a:endParaRPr lang="en-US" dirty="0"/>
          </a:p>
        </p:txBody>
      </p:sp>
      <p:pic>
        <p:nvPicPr>
          <p:cNvPr id="4" name="Picture 3"/>
          <p:cNvPicPr>
            <a:picLocks noChangeAspect="1"/>
          </p:cNvPicPr>
          <p:nvPr/>
        </p:nvPicPr>
        <p:blipFill rotWithShape="1">
          <a:blip r:embed="rId2"/>
          <a:srcRect l="3484" t="7835" r="3627" b="16383"/>
          <a:stretch/>
        </p:blipFill>
        <p:spPr>
          <a:xfrm>
            <a:off x="2245567" y="2145982"/>
            <a:ext cx="6822233" cy="4712018"/>
          </a:xfrm>
          <a:prstGeom prst="rect">
            <a:avLst/>
          </a:prstGeom>
        </p:spPr>
      </p:pic>
      <p:sp>
        <p:nvSpPr>
          <p:cNvPr id="3" name="Text Placeholder 2"/>
          <p:cNvSpPr>
            <a:spLocks noGrp="1"/>
          </p:cNvSpPr>
          <p:nvPr>
            <p:ph type="body" sz="quarter" idx="10"/>
          </p:nvPr>
        </p:nvSpPr>
        <p:spPr>
          <a:xfrm>
            <a:off x="228600" y="2209800"/>
            <a:ext cx="2016967" cy="4419600"/>
          </a:xfrm>
        </p:spPr>
        <p:txBody>
          <a:bodyPr/>
          <a:lstStyle/>
          <a:p>
            <a:r>
              <a:rPr lang="en-US" sz="2400" dirty="0" smtClean="0"/>
              <a:t>Direct children</a:t>
            </a:r>
          </a:p>
          <a:p>
            <a:endParaRPr lang="en-US" dirty="0"/>
          </a:p>
        </p:txBody>
      </p:sp>
      <p:cxnSp>
        <p:nvCxnSpPr>
          <p:cNvPr id="6" name="Straight Arrow Connector 5"/>
          <p:cNvCxnSpPr/>
          <p:nvPr/>
        </p:nvCxnSpPr>
        <p:spPr>
          <a:xfrm>
            <a:off x="1828800" y="2895600"/>
            <a:ext cx="1219200" cy="1371600"/>
          </a:xfrm>
          <a:prstGeom prst="straightConnector1">
            <a:avLst/>
          </a:prstGeom>
          <a:ln w="57150">
            <a:solidFill>
              <a:srgbClr val="A5002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70735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Css</a:t>
            </a:r>
            <a:r>
              <a:rPr lang="en-US" dirty="0" smtClean="0"/>
              <a:t> overview</a:t>
            </a:r>
            <a:endParaRPr lang="en-US" dirty="0"/>
          </a:p>
        </p:txBody>
      </p:sp>
      <p:sp>
        <p:nvSpPr>
          <p:cNvPr id="3" name="Text Placeholder 2"/>
          <p:cNvSpPr>
            <a:spLocks noGrp="1"/>
          </p:cNvSpPr>
          <p:nvPr>
            <p:ph type="body" sz="quarter" idx="10"/>
          </p:nvPr>
        </p:nvSpPr>
        <p:spPr>
          <a:xfrm>
            <a:off x="228600" y="2209800"/>
            <a:ext cx="6019800" cy="4419600"/>
          </a:xfrm>
        </p:spPr>
        <p:txBody>
          <a:bodyPr/>
          <a:lstStyle/>
          <a:p>
            <a:r>
              <a:rPr lang="en-US" sz="1800" dirty="0"/>
              <a:t>As pages get more complex, formatting many elements in a like manner becomes tedious</a:t>
            </a:r>
          </a:p>
          <a:p>
            <a:r>
              <a:rPr lang="en-US" sz="1800" dirty="0"/>
              <a:t>When trying to give a consistent appearance to all pages in a site, keeping the consistency can be tedious especially when the appearance is to be changed on all pages.</a:t>
            </a:r>
          </a:p>
          <a:p>
            <a:r>
              <a:rPr lang="en-US" sz="1800" dirty="0"/>
              <a:t>Web developers attempt to keep page content separate from page </a:t>
            </a:r>
            <a:r>
              <a:rPr lang="en-US" sz="1800" dirty="0" smtClean="0"/>
              <a:t>formatting (not always possible)</a:t>
            </a:r>
            <a:endParaRPr lang="en-US" sz="1800" dirty="0"/>
          </a:p>
          <a:p>
            <a:r>
              <a:rPr lang="en-US" sz="1800" dirty="0" smtClean="0"/>
              <a:t>For </a:t>
            </a:r>
            <a:r>
              <a:rPr lang="en-US" sz="1800" dirty="0"/>
              <a:t>all these reasons (and probably a few more) the W3C has developed Cascading Style Sheets (CSS)</a:t>
            </a:r>
          </a:p>
          <a:p>
            <a:pPr lvl="1"/>
            <a:r>
              <a:rPr lang="en-US" sz="1800" dirty="0"/>
              <a:t>CSS2.1 is widely used and implemented by browsers</a:t>
            </a:r>
          </a:p>
          <a:p>
            <a:pPr lvl="1"/>
            <a:r>
              <a:rPr lang="en-US" sz="1800" dirty="0"/>
              <a:t>CSS3 is being </a:t>
            </a:r>
            <a:r>
              <a:rPr lang="en-US" sz="1800" dirty="0" smtClean="0"/>
              <a:t>finalized</a:t>
            </a:r>
          </a:p>
          <a:p>
            <a:r>
              <a:rPr lang="en-US" sz="2000" dirty="0" smtClean="0"/>
              <a:t>W3C also has a CSS validator</a:t>
            </a:r>
          </a:p>
          <a:p>
            <a:pPr lvl="1"/>
            <a:r>
              <a:rPr lang="en-US" sz="1800" u="sng" dirty="0">
                <a:hlinkClick r:id="rId3"/>
              </a:rPr>
              <a:t>http://jigsaw.w3.org/css-validator/</a:t>
            </a:r>
            <a:endParaRPr lang="en-US" sz="1800" dirty="0"/>
          </a:p>
          <a:p>
            <a:endParaRPr lang="en-US" sz="1800" dirty="0"/>
          </a:p>
        </p:txBody>
      </p:sp>
      <p:pic>
        <p:nvPicPr>
          <p:cNvPr id="4" name="Picture 3"/>
          <p:cNvPicPr>
            <a:picLocks noChangeAspect="1"/>
          </p:cNvPicPr>
          <p:nvPr/>
        </p:nvPicPr>
        <p:blipFill>
          <a:blip r:embed="rId4"/>
          <a:stretch>
            <a:fillRect/>
          </a:stretch>
        </p:blipFill>
        <p:spPr>
          <a:xfrm>
            <a:off x="6286500" y="1638301"/>
            <a:ext cx="2857500" cy="3162300"/>
          </a:xfrm>
          <a:prstGeom prst="rect">
            <a:avLst/>
          </a:prstGeom>
        </p:spPr>
      </p:pic>
    </p:spTree>
    <p:extLst>
      <p:ext uri="{BB962C8B-B14F-4D97-AF65-F5344CB8AC3E}">
        <p14:creationId xmlns:p14="http://schemas.microsoft.com/office/powerpoint/2010/main" val="339962172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1"/>
          <p:cNvSpPr>
            <a:spLocks noGrp="1"/>
          </p:cNvSpPr>
          <p:nvPr>
            <p:ph type="dt" sz="half" idx="4294967295"/>
          </p:nvPr>
        </p:nvSpPr>
        <p:spPr>
          <a:xfrm>
            <a:off x="762000" y="6248400"/>
            <a:ext cx="1981200" cy="457200"/>
          </a:xfrm>
          <a:prstGeom prst="rect">
            <a:avLst/>
          </a:prstGeom>
        </p:spPr>
        <p:txBody>
          <a:bodyPr/>
          <a:lstStyle/>
          <a:p>
            <a:r>
              <a:rPr lang="en-US" altLang="en-US"/>
              <a:t>Murach’s JavaScript, C5</a:t>
            </a:r>
            <a:endParaRPr lang="en-US" altLang="en-US" sz="1200"/>
          </a:p>
        </p:txBody>
      </p:sp>
      <p:sp>
        <p:nvSpPr>
          <p:cNvPr id="4" name="Footer Placeholder 2"/>
          <p:cNvSpPr>
            <a:spLocks noGrp="1"/>
          </p:cNvSpPr>
          <p:nvPr>
            <p:ph type="ftr" sz="quarter" idx="4294967295"/>
          </p:nvPr>
        </p:nvSpPr>
        <p:spPr>
          <a:xfrm>
            <a:off x="2895600" y="6248400"/>
            <a:ext cx="3352800" cy="457200"/>
          </a:xfrm>
          <a:prstGeom prst="rect">
            <a:avLst/>
          </a:prstGeom>
        </p:spPr>
        <p:txBody>
          <a:bodyPr/>
          <a:lstStyle/>
          <a:p>
            <a:r>
              <a:rPr lang="en-US" altLang="en-US"/>
              <a:t>© 2009, Mike Murach &amp; Associates, Inc.</a:t>
            </a:r>
            <a:endParaRPr lang="en-US" altLang="en-US" sz="1400"/>
          </a:p>
        </p:txBody>
      </p:sp>
      <p:sp>
        <p:nvSpPr>
          <p:cNvPr id="5" name="Slide Number Placeholder 3"/>
          <p:cNvSpPr>
            <a:spLocks noGrp="1"/>
          </p:cNvSpPr>
          <p:nvPr>
            <p:ph type="sldNum" sz="quarter" idx="4294967295"/>
          </p:nvPr>
        </p:nvSpPr>
        <p:spPr>
          <a:xfrm>
            <a:off x="6553200" y="6248400"/>
            <a:ext cx="1905000" cy="457200"/>
          </a:xfrm>
          <a:prstGeom prst="rect">
            <a:avLst/>
          </a:prstGeom>
        </p:spPr>
        <p:txBody>
          <a:bodyPr/>
          <a:lstStyle/>
          <a:p>
            <a:endParaRPr lang="en-US" altLang="en-US"/>
          </a:p>
          <a:p>
            <a:pPr algn="r"/>
            <a:r>
              <a:rPr lang="en-US" altLang="en-US" sz="1000"/>
              <a:t>Slide </a:t>
            </a:r>
            <a:fld id="{6A7F1BEE-2A45-4DEB-A961-C8474FFCC4D1}" type="slidenum">
              <a:rPr lang="en-US" altLang="en-US" sz="1000"/>
              <a:pPr algn="r"/>
              <a:t>40</a:t>
            </a:fld>
            <a:endParaRPr lang="en-US" altLang="en-US" sz="1000"/>
          </a:p>
        </p:txBody>
      </p:sp>
      <p:graphicFrame>
        <p:nvGraphicFramePr>
          <p:cNvPr id="181252" name="Object 4"/>
          <p:cNvGraphicFramePr>
            <a:graphicFrameLocks noChangeAspect="1"/>
          </p:cNvGraphicFramePr>
          <p:nvPr>
            <p:extLst>
              <p:ext uri="{D42A27DB-BD31-4B8C-83A1-F6EECF244321}">
                <p14:modId xmlns:p14="http://schemas.microsoft.com/office/powerpoint/2010/main" val="2555321791"/>
              </p:ext>
            </p:extLst>
          </p:nvPr>
        </p:nvGraphicFramePr>
        <p:xfrm>
          <a:off x="447703" y="1600200"/>
          <a:ext cx="8532172" cy="3124200"/>
        </p:xfrm>
        <a:graphic>
          <a:graphicData uri="http://schemas.openxmlformats.org/presentationml/2006/ole">
            <mc:AlternateContent xmlns:mc="http://schemas.openxmlformats.org/markup-compatibility/2006">
              <mc:Choice xmlns:v="urn:schemas-microsoft-com:vml" Requires="v">
                <p:oleObj spid="_x0000_s59395" name="Document" r:id="rId3" imgW="7412888" imgH="2717925" progId="Word.Document.8">
                  <p:embed/>
                </p:oleObj>
              </mc:Choice>
              <mc:Fallback>
                <p:oleObj name="Document" r:id="rId3" imgW="7412888" imgH="2717925" progId="Word.Document.8">
                  <p:embed/>
                  <p:pic>
                    <p:nvPicPr>
                      <p:cNvPr id="181252"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703" y="1600200"/>
                        <a:ext cx="8532172" cy="3124200"/>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136363731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Date Placeholder 1"/>
          <p:cNvSpPr>
            <a:spLocks noGrp="1"/>
          </p:cNvSpPr>
          <p:nvPr>
            <p:ph type="dt" sz="half" idx="4294967295"/>
          </p:nvPr>
        </p:nvSpPr>
        <p:spPr>
          <a:xfrm>
            <a:off x="762000" y="6248400"/>
            <a:ext cx="1981200" cy="457200"/>
          </a:xfrm>
          <a:prstGeom prst="rect">
            <a:avLst/>
          </a:prstGeom>
        </p:spPr>
        <p:txBody>
          <a:bodyPr/>
          <a:lstStyle/>
          <a:p>
            <a:r>
              <a:rPr lang="en-US" altLang="en-US"/>
              <a:t>Murach’s JavaScript, C5</a:t>
            </a:r>
            <a:endParaRPr lang="en-US" altLang="en-US" sz="1200"/>
          </a:p>
        </p:txBody>
      </p:sp>
      <p:sp>
        <p:nvSpPr>
          <p:cNvPr id="4" name="Footer Placeholder 2"/>
          <p:cNvSpPr>
            <a:spLocks noGrp="1"/>
          </p:cNvSpPr>
          <p:nvPr>
            <p:ph type="ftr" sz="quarter" idx="4294967295"/>
          </p:nvPr>
        </p:nvSpPr>
        <p:spPr>
          <a:xfrm>
            <a:off x="2895600" y="6248400"/>
            <a:ext cx="3352800" cy="457200"/>
          </a:xfrm>
          <a:prstGeom prst="rect">
            <a:avLst/>
          </a:prstGeom>
        </p:spPr>
        <p:txBody>
          <a:bodyPr/>
          <a:lstStyle/>
          <a:p>
            <a:r>
              <a:rPr lang="en-US" altLang="en-US"/>
              <a:t>© 2009, Mike Murach &amp; Associates, Inc.</a:t>
            </a:r>
            <a:endParaRPr lang="en-US" altLang="en-US" sz="1400"/>
          </a:p>
        </p:txBody>
      </p:sp>
      <p:sp>
        <p:nvSpPr>
          <p:cNvPr id="5" name="Slide Number Placeholder 3"/>
          <p:cNvSpPr>
            <a:spLocks noGrp="1"/>
          </p:cNvSpPr>
          <p:nvPr>
            <p:ph type="sldNum" sz="quarter" idx="4294967295"/>
          </p:nvPr>
        </p:nvSpPr>
        <p:spPr>
          <a:xfrm>
            <a:off x="6553200" y="6248400"/>
            <a:ext cx="1905000" cy="457200"/>
          </a:xfrm>
          <a:prstGeom prst="rect">
            <a:avLst/>
          </a:prstGeom>
        </p:spPr>
        <p:txBody>
          <a:bodyPr/>
          <a:lstStyle/>
          <a:p>
            <a:endParaRPr lang="en-US" altLang="en-US"/>
          </a:p>
          <a:p>
            <a:pPr algn="r"/>
            <a:r>
              <a:rPr lang="en-US" altLang="en-US" sz="1000"/>
              <a:t>Slide </a:t>
            </a:r>
            <a:fld id="{1025F873-6E21-493D-89CA-4522162D2080}" type="slidenum">
              <a:rPr lang="en-US" altLang="en-US" sz="1000"/>
              <a:pPr algn="r"/>
              <a:t>41</a:t>
            </a:fld>
            <a:endParaRPr lang="en-US" altLang="en-US" sz="1000"/>
          </a:p>
        </p:txBody>
      </p:sp>
      <p:graphicFrame>
        <p:nvGraphicFramePr>
          <p:cNvPr id="183300" name="Object 4"/>
          <p:cNvGraphicFramePr>
            <a:graphicFrameLocks noChangeAspect="1"/>
          </p:cNvGraphicFramePr>
          <p:nvPr>
            <p:extLst>
              <p:ext uri="{D42A27DB-BD31-4B8C-83A1-F6EECF244321}">
                <p14:modId xmlns:p14="http://schemas.microsoft.com/office/powerpoint/2010/main" val="2798226473"/>
              </p:ext>
            </p:extLst>
          </p:nvPr>
        </p:nvGraphicFramePr>
        <p:xfrm>
          <a:off x="1447800" y="1524000"/>
          <a:ext cx="7321550" cy="3902075"/>
        </p:xfrm>
        <a:graphic>
          <a:graphicData uri="http://schemas.openxmlformats.org/presentationml/2006/ole">
            <mc:AlternateContent xmlns:mc="http://schemas.openxmlformats.org/markup-compatibility/2006">
              <mc:Choice xmlns:v="urn:schemas-microsoft-com:vml" Requires="v">
                <p:oleObj spid="_x0000_s60419" name="Document" r:id="rId3" imgW="7321366" imgH="3909126" progId="Word.Document.8">
                  <p:embed/>
                </p:oleObj>
              </mc:Choice>
              <mc:Fallback>
                <p:oleObj name="Document" r:id="rId3" imgW="7321366" imgH="3909126" progId="Word.Document.8">
                  <p:embed/>
                  <p:pic>
                    <p:nvPicPr>
                      <p:cNvPr id="18330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1524000"/>
                        <a:ext cx="7321550" cy="39020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5187326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Pseudo class selectors</a:t>
            </a:r>
            <a:endParaRPr lang="en-US" dirty="0"/>
          </a:p>
        </p:txBody>
      </p:sp>
      <p:pic>
        <p:nvPicPr>
          <p:cNvPr id="4" name="Picture 3"/>
          <p:cNvPicPr>
            <a:picLocks noChangeAspect="1"/>
          </p:cNvPicPr>
          <p:nvPr/>
        </p:nvPicPr>
        <p:blipFill rotWithShape="1">
          <a:blip r:embed="rId2"/>
          <a:srcRect t="24265" b="2941"/>
          <a:stretch/>
        </p:blipFill>
        <p:spPr>
          <a:xfrm>
            <a:off x="200476" y="2438400"/>
            <a:ext cx="8666848" cy="4114800"/>
          </a:xfrm>
          <a:prstGeom prst="rect">
            <a:avLst/>
          </a:prstGeom>
        </p:spPr>
      </p:pic>
    </p:spTree>
    <p:extLst>
      <p:ext uri="{BB962C8B-B14F-4D97-AF65-F5344CB8AC3E}">
        <p14:creationId xmlns:p14="http://schemas.microsoft.com/office/powerpoint/2010/main" val="88043465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Link pseudo-class look</a:t>
            </a:r>
            <a:endParaRPr lang="en-US" dirty="0"/>
          </a:p>
        </p:txBody>
      </p:sp>
      <p:pic>
        <p:nvPicPr>
          <p:cNvPr id="4" name="Picture 3"/>
          <p:cNvPicPr>
            <a:picLocks noChangeAspect="1"/>
          </p:cNvPicPr>
          <p:nvPr/>
        </p:nvPicPr>
        <p:blipFill rotWithShape="1">
          <a:blip r:embed="rId2"/>
          <a:srcRect t="1" b="335"/>
          <a:stretch/>
        </p:blipFill>
        <p:spPr>
          <a:xfrm>
            <a:off x="304800" y="1981200"/>
            <a:ext cx="8490901" cy="4706273"/>
          </a:xfrm>
          <a:prstGeom prst="rect">
            <a:avLst/>
          </a:prstGeom>
        </p:spPr>
      </p:pic>
    </p:spTree>
    <p:extLst>
      <p:ext uri="{BB962C8B-B14F-4D97-AF65-F5344CB8AC3E}">
        <p14:creationId xmlns:p14="http://schemas.microsoft.com/office/powerpoint/2010/main" val="417473160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1"/>
          <p:cNvSpPr>
            <a:spLocks noGrp="1"/>
          </p:cNvSpPr>
          <p:nvPr>
            <p:ph type="dt" sz="half" idx="4294967295"/>
          </p:nvPr>
        </p:nvSpPr>
        <p:spPr>
          <a:xfrm>
            <a:off x="762000" y="6248400"/>
            <a:ext cx="1981200" cy="457200"/>
          </a:xfrm>
          <a:prstGeom prst="rect">
            <a:avLst/>
          </a:prstGeom>
        </p:spPr>
        <p:txBody>
          <a:bodyPr/>
          <a:lstStyle/>
          <a:p>
            <a:r>
              <a:rPr lang="en-US" altLang="en-US"/>
              <a:t>Murach’s JavaScript, C5</a:t>
            </a:r>
            <a:endParaRPr lang="en-US" altLang="en-US" sz="1200"/>
          </a:p>
        </p:txBody>
      </p:sp>
      <p:sp>
        <p:nvSpPr>
          <p:cNvPr id="4" name="Footer Placeholder 2"/>
          <p:cNvSpPr>
            <a:spLocks noGrp="1"/>
          </p:cNvSpPr>
          <p:nvPr>
            <p:ph type="ftr" sz="quarter" idx="4294967295"/>
          </p:nvPr>
        </p:nvSpPr>
        <p:spPr>
          <a:xfrm>
            <a:off x="2895600" y="6248400"/>
            <a:ext cx="3352800" cy="457200"/>
          </a:xfrm>
          <a:prstGeom prst="rect">
            <a:avLst/>
          </a:prstGeom>
        </p:spPr>
        <p:txBody>
          <a:bodyPr/>
          <a:lstStyle/>
          <a:p>
            <a:r>
              <a:rPr lang="en-US" altLang="en-US"/>
              <a:t>© 2009, Mike Murach &amp; Associates, Inc.</a:t>
            </a:r>
            <a:endParaRPr lang="en-US" altLang="en-US" sz="1400"/>
          </a:p>
        </p:txBody>
      </p:sp>
      <p:sp>
        <p:nvSpPr>
          <p:cNvPr id="5" name="Slide Number Placeholder 3"/>
          <p:cNvSpPr>
            <a:spLocks noGrp="1"/>
          </p:cNvSpPr>
          <p:nvPr>
            <p:ph type="sldNum" sz="quarter" idx="4294967295"/>
          </p:nvPr>
        </p:nvSpPr>
        <p:spPr>
          <a:xfrm>
            <a:off x="6553200" y="6248400"/>
            <a:ext cx="1905000" cy="457200"/>
          </a:xfrm>
          <a:prstGeom prst="rect">
            <a:avLst/>
          </a:prstGeom>
        </p:spPr>
        <p:txBody>
          <a:bodyPr/>
          <a:lstStyle/>
          <a:p>
            <a:endParaRPr lang="en-US" altLang="en-US"/>
          </a:p>
          <a:p>
            <a:pPr algn="r"/>
            <a:r>
              <a:rPr lang="en-US" altLang="en-US" sz="1000"/>
              <a:t>Slide </a:t>
            </a:r>
            <a:fld id="{B8B44834-6199-4AE7-A5DF-A30E51705DAC}" type="slidenum">
              <a:rPr lang="en-US" altLang="en-US" sz="1000"/>
              <a:pPr algn="r"/>
              <a:t>44</a:t>
            </a:fld>
            <a:endParaRPr lang="en-US" altLang="en-US" sz="1000"/>
          </a:p>
        </p:txBody>
      </p:sp>
      <p:graphicFrame>
        <p:nvGraphicFramePr>
          <p:cNvPr id="180228" name="Object 4"/>
          <p:cNvGraphicFramePr>
            <a:graphicFrameLocks noChangeAspect="1"/>
          </p:cNvGraphicFramePr>
          <p:nvPr>
            <p:extLst>
              <p:ext uri="{D42A27DB-BD31-4B8C-83A1-F6EECF244321}">
                <p14:modId xmlns:p14="http://schemas.microsoft.com/office/powerpoint/2010/main" val="347607848"/>
              </p:ext>
            </p:extLst>
          </p:nvPr>
        </p:nvGraphicFramePr>
        <p:xfrm>
          <a:off x="457200" y="1447800"/>
          <a:ext cx="8552607" cy="4495800"/>
        </p:xfrm>
        <a:graphic>
          <a:graphicData uri="http://schemas.openxmlformats.org/presentationml/2006/ole">
            <mc:AlternateContent xmlns:mc="http://schemas.openxmlformats.org/markup-compatibility/2006">
              <mc:Choice xmlns:v="urn:schemas-microsoft-com:vml" Requires="v">
                <p:oleObj spid="_x0000_s63491" name="Document" r:id="rId3" imgW="7321366" imgH="3594549" progId="Word.Document.8">
                  <p:embed/>
                </p:oleObj>
              </mc:Choice>
              <mc:Fallback>
                <p:oleObj name="Document" r:id="rId3" imgW="7321366" imgH="3594549" progId="Word.Document.8">
                  <p:embed/>
                  <p:pic>
                    <p:nvPicPr>
                      <p:cNvPr id="180228"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447800"/>
                        <a:ext cx="8552607" cy="4495800"/>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264590753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685800" y="2819400"/>
            <a:ext cx="7169517" cy="3432345"/>
          </a:xfrm>
          <a:prstGeom prst="rect">
            <a:avLst/>
          </a:prstGeom>
        </p:spPr>
      </p:pic>
      <p:sp>
        <p:nvSpPr>
          <p:cNvPr id="3" name="Text Placeholder 2"/>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31248670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Style propagation</a:t>
            </a:r>
            <a:endParaRPr lang="en-US" dirty="0"/>
          </a:p>
        </p:txBody>
      </p:sp>
      <p:sp>
        <p:nvSpPr>
          <p:cNvPr id="3" name="Text Placeholder 2"/>
          <p:cNvSpPr>
            <a:spLocks noGrp="1"/>
          </p:cNvSpPr>
          <p:nvPr>
            <p:ph type="body" sz="quarter" idx="10"/>
          </p:nvPr>
        </p:nvSpPr>
        <p:spPr/>
        <p:txBody>
          <a:bodyPr/>
          <a:lstStyle/>
          <a:p>
            <a:r>
              <a:rPr lang="en-US" sz="2000" dirty="0"/>
              <a:t>Styles applied to a </a:t>
            </a:r>
            <a:r>
              <a:rPr lang="en-US" sz="2000" i="1" dirty="0"/>
              <a:t>container</a:t>
            </a:r>
            <a:r>
              <a:rPr lang="en-US" sz="2000" dirty="0"/>
              <a:t> element are also applied to the elements within the container (</a:t>
            </a:r>
            <a:r>
              <a:rPr lang="en-US" sz="2000" i="1" dirty="0"/>
              <a:t>propagated</a:t>
            </a:r>
            <a:r>
              <a:rPr lang="en-US" sz="2000" dirty="0"/>
              <a:t>).</a:t>
            </a:r>
          </a:p>
          <a:p>
            <a:r>
              <a:rPr lang="en-US" sz="2000" dirty="0"/>
              <a:t>For example:</a:t>
            </a:r>
          </a:p>
          <a:p>
            <a:pPr lvl="1"/>
            <a:r>
              <a:rPr lang="en-US" sz="2000" dirty="0"/>
              <a:t> a font style applied to the body tag will be applied to all the tags within the body (where appropriate)</a:t>
            </a:r>
          </a:p>
          <a:p>
            <a:pPr lvl="1"/>
            <a:r>
              <a:rPr lang="en-US" sz="2000" dirty="0"/>
              <a:t>a border style applied to a table will apply to all rows and cells within the table</a:t>
            </a:r>
          </a:p>
          <a:p>
            <a:pPr lvl="1"/>
            <a:r>
              <a:rPr lang="en-US" sz="2000" dirty="0"/>
              <a:t>a bullet style applied to an ordered or unordered list will apply to all list items within the list</a:t>
            </a:r>
          </a:p>
          <a:p>
            <a:r>
              <a:rPr lang="en-US" sz="2000" dirty="0"/>
              <a:t>Styles applied directly to the elements </a:t>
            </a:r>
            <a:r>
              <a:rPr lang="en-US" sz="2000" b="1" dirty="0"/>
              <a:t>within</a:t>
            </a:r>
            <a:r>
              <a:rPr lang="en-US" sz="2000" dirty="0"/>
              <a:t> the container element override the propagated styles. For example:</a:t>
            </a:r>
          </a:p>
          <a:p>
            <a:r>
              <a:rPr lang="en-US" sz="2000" dirty="0"/>
              <a:t>if a paragraph element within the body has a font style applied to it, that style will override the body style.</a:t>
            </a:r>
          </a:p>
        </p:txBody>
      </p:sp>
    </p:spTree>
    <p:extLst>
      <p:ext uri="{BB962C8B-B14F-4D97-AF65-F5344CB8AC3E}">
        <p14:creationId xmlns:p14="http://schemas.microsoft.com/office/powerpoint/2010/main" val="31411584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Html size designations</a:t>
            </a:r>
            <a:endParaRPr lang="en-US" dirty="0"/>
          </a:p>
        </p:txBody>
      </p:sp>
      <p:sp>
        <p:nvSpPr>
          <p:cNvPr id="3" name="Text Placeholder 2"/>
          <p:cNvSpPr>
            <a:spLocks noGrp="1"/>
          </p:cNvSpPr>
          <p:nvPr>
            <p:ph type="body" sz="quarter" idx="10"/>
          </p:nvPr>
        </p:nvSpPr>
        <p:spPr/>
        <p:txBody>
          <a:bodyPr/>
          <a:lstStyle/>
          <a:p>
            <a:r>
              <a:rPr lang="en-US" sz="2800" i="1" dirty="0" smtClean="0"/>
              <a:t> </a:t>
            </a:r>
            <a:r>
              <a:rPr lang="en-US" sz="2800" i="1" dirty="0">
                <a:hlinkClick r:id="rId2"/>
              </a:rPr>
              <a:t>http://</a:t>
            </a:r>
            <a:r>
              <a:rPr lang="en-US" sz="2800" i="1" dirty="0" smtClean="0">
                <a:hlinkClick r:id="rId2"/>
              </a:rPr>
              <a:t>www.w3schools.com/cssref/css_units.asp</a:t>
            </a:r>
            <a:endParaRPr lang="en-US" sz="2800" i="1" dirty="0" smtClean="0"/>
          </a:p>
          <a:p>
            <a:r>
              <a:rPr lang="en-US" sz="2800" i="1" dirty="0" smtClean="0"/>
              <a:t>Relative</a:t>
            </a:r>
            <a:r>
              <a:rPr lang="en-US" sz="2800" dirty="0" smtClean="0"/>
              <a:t> </a:t>
            </a:r>
            <a:r>
              <a:rPr lang="en-US" sz="2800" dirty="0"/>
              <a:t>Sizing Options</a:t>
            </a:r>
          </a:p>
          <a:p>
            <a:pPr lvl="1"/>
            <a:r>
              <a:rPr lang="en-US" sz="2400" dirty="0"/>
              <a:t>These sizing measurements are relative to their parent container</a:t>
            </a:r>
          </a:p>
          <a:p>
            <a:pPr lvl="1"/>
            <a:r>
              <a:rPr lang="en-US" dirty="0"/>
              <a:t>%</a:t>
            </a:r>
            <a:r>
              <a:rPr lang="en-US" sz="2400" dirty="0"/>
              <a:t>  - percent of container (e.g. 80%   125%)  </a:t>
            </a:r>
          </a:p>
          <a:p>
            <a:pPr lvl="1"/>
            <a:r>
              <a:rPr lang="en-US" sz="2400" dirty="0" err="1"/>
              <a:t>em</a:t>
            </a:r>
            <a:r>
              <a:rPr lang="en-US" sz="2400" dirty="0"/>
              <a:t> -  relative to current font size (1em = 100%,</a:t>
            </a:r>
            <a:br>
              <a:rPr lang="en-US" sz="2400" dirty="0"/>
            </a:br>
            <a:r>
              <a:rPr lang="en-US" sz="2400" dirty="0"/>
              <a:t>1.5em = 150%)</a:t>
            </a:r>
          </a:p>
          <a:p>
            <a:pPr lvl="1"/>
            <a:r>
              <a:rPr lang="en-US" sz="2400" dirty="0"/>
              <a:t>Many purists only use % or </a:t>
            </a:r>
            <a:r>
              <a:rPr lang="en-US" sz="2400" dirty="0" err="1"/>
              <a:t>em</a:t>
            </a:r>
            <a:r>
              <a:rPr lang="en-US" sz="2400" dirty="0"/>
              <a:t> to size elements (no absolute units)</a:t>
            </a:r>
          </a:p>
          <a:p>
            <a:pPr lvl="2"/>
            <a:r>
              <a:rPr lang="en-US" sz="2000" dirty="0"/>
              <a:t>More </a:t>
            </a:r>
            <a:r>
              <a:rPr lang="en-US" sz="2000" i="1" dirty="0"/>
              <a:t>accessible</a:t>
            </a:r>
            <a:r>
              <a:rPr lang="en-US" sz="2000" dirty="0"/>
              <a:t> – these measurements are in relation to the user’s preferred </a:t>
            </a:r>
            <a:r>
              <a:rPr lang="en-US" sz="2000" dirty="0" smtClean="0"/>
              <a:t>sizes</a:t>
            </a:r>
            <a:endParaRPr lang="en-US" sz="2000" dirty="0"/>
          </a:p>
        </p:txBody>
      </p:sp>
    </p:spTree>
    <p:extLst>
      <p:ext uri="{BB962C8B-B14F-4D97-AF65-F5344CB8AC3E}">
        <p14:creationId xmlns:p14="http://schemas.microsoft.com/office/powerpoint/2010/main" val="33482308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Absolute size elements</a:t>
            </a:r>
            <a:endParaRPr lang="en-US" dirty="0"/>
          </a:p>
        </p:txBody>
      </p:sp>
      <p:sp>
        <p:nvSpPr>
          <p:cNvPr id="3" name="Text Placeholder 2"/>
          <p:cNvSpPr>
            <a:spLocks noGrp="1"/>
          </p:cNvSpPr>
          <p:nvPr>
            <p:ph type="body" sz="quarter" idx="10"/>
          </p:nvPr>
        </p:nvSpPr>
        <p:spPr/>
        <p:txBody>
          <a:bodyPr/>
          <a:lstStyle/>
          <a:p>
            <a:pPr lvl="1"/>
            <a:r>
              <a:rPr lang="en-US" sz="2400" dirty="0"/>
              <a:t>There are five (common) ways to designate an </a:t>
            </a:r>
            <a:r>
              <a:rPr lang="en-US" sz="2400" i="1" dirty="0"/>
              <a:t>absolute</a:t>
            </a:r>
            <a:r>
              <a:rPr lang="en-US" sz="2400" dirty="0"/>
              <a:t> units:</a:t>
            </a:r>
          </a:p>
          <a:p>
            <a:pPr lvl="3"/>
            <a:r>
              <a:rPr lang="en-US" sz="1800" dirty="0" err="1"/>
              <a:t>px</a:t>
            </a:r>
            <a:r>
              <a:rPr lang="en-US" sz="1800" dirty="0"/>
              <a:t> (pixels)</a:t>
            </a:r>
          </a:p>
          <a:p>
            <a:pPr lvl="3"/>
            <a:r>
              <a:rPr lang="en-US" sz="1800" dirty="0" err="1"/>
              <a:t>pt</a:t>
            </a:r>
            <a:r>
              <a:rPr lang="en-US" sz="1800" dirty="0"/>
              <a:t> (points, 72 points = 1 in) </a:t>
            </a:r>
            <a:br>
              <a:rPr lang="en-US" sz="1800" dirty="0"/>
            </a:br>
            <a:r>
              <a:rPr lang="en-US" sz="1800" dirty="0"/>
              <a:t>(usually for font size)</a:t>
            </a:r>
          </a:p>
          <a:p>
            <a:pPr lvl="3"/>
            <a:r>
              <a:rPr lang="en-US" sz="1800" dirty="0"/>
              <a:t>in (inches)</a:t>
            </a:r>
          </a:p>
          <a:p>
            <a:pPr lvl="3"/>
            <a:r>
              <a:rPr lang="en-US" sz="1800" dirty="0"/>
              <a:t>mm (millimeters)</a:t>
            </a:r>
          </a:p>
          <a:p>
            <a:pPr lvl="3"/>
            <a:r>
              <a:rPr lang="en-US" sz="1800" dirty="0"/>
              <a:t>cm (centimeters)</a:t>
            </a:r>
          </a:p>
          <a:p>
            <a:pPr lvl="2"/>
            <a:r>
              <a:rPr lang="en-US" sz="2000" dirty="0"/>
              <a:t>Remember, the HTML standard requires all measurements (including font size) to include the units</a:t>
            </a:r>
          </a:p>
          <a:p>
            <a:pPr lvl="3"/>
            <a:r>
              <a:rPr lang="en-US" sz="1800" dirty="0"/>
              <a:t>HTML5 except when designating image height and width </a:t>
            </a:r>
            <a:r>
              <a:rPr lang="en-US" sz="1800" dirty="0" smtClean="0"/>
              <a:t>(where </a:t>
            </a:r>
            <a:r>
              <a:rPr lang="en-US" sz="1800" dirty="0"/>
              <a:t>they should not be </a:t>
            </a:r>
            <a:r>
              <a:rPr lang="en-US" sz="1800" dirty="0" smtClean="0"/>
              <a:t>included)</a:t>
            </a:r>
            <a:endParaRPr lang="en-US" sz="1800" dirty="0"/>
          </a:p>
          <a:p>
            <a:endParaRPr lang="en-US" sz="2800" dirty="0"/>
          </a:p>
        </p:txBody>
      </p:sp>
    </p:spTree>
    <p:extLst>
      <p:ext uri="{BB962C8B-B14F-4D97-AF65-F5344CB8AC3E}">
        <p14:creationId xmlns:p14="http://schemas.microsoft.com/office/powerpoint/2010/main" val="8669324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 colors</a:t>
            </a:r>
            <a:endParaRPr lang="en-US" dirty="0"/>
          </a:p>
        </p:txBody>
      </p:sp>
      <p:sp>
        <p:nvSpPr>
          <p:cNvPr id="3" name="Text Placeholder 2"/>
          <p:cNvSpPr>
            <a:spLocks noGrp="1"/>
          </p:cNvSpPr>
          <p:nvPr>
            <p:ph type="body" sz="quarter" idx="10"/>
          </p:nvPr>
        </p:nvSpPr>
        <p:spPr>
          <a:xfrm>
            <a:off x="2581327" y="3844332"/>
            <a:ext cx="6257873" cy="2785068"/>
          </a:xfrm>
        </p:spPr>
        <p:txBody>
          <a:bodyPr/>
          <a:lstStyle/>
          <a:p>
            <a:r>
              <a:rPr lang="en-US" sz="2000" dirty="0" smtClean="0"/>
              <a:t>Colors </a:t>
            </a:r>
            <a:r>
              <a:rPr lang="en-US" sz="2000" dirty="0"/>
              <a:t>are represented as combinations of different red, green, and blue (RGB) values.</a:t>
            </a:r>
          </a:p>
          <a:p>
            <a:pPr lvl="1"/>
            <a:r>
              <a:rPr lang="en-US" sz="2000" dirty="0"/>
              <a:t>Each color can have a value from 0 to 255</a:t>
            </a:r>
          </a:p>
          <a:p>
            <a:pPr lvl="1"/>
            <a:r>
              <a:rPr lang="en-US" sz="2000" dirty="0"/>
              <a:t>In total, there are over 16 million different color combinations (256 * 256 * 256)</a:t>
            </a:r>
          </a:p>
          <a:p>
            <a:pPr lvl="1"/>
            <a:r>
              <a:rPr lang="en-US" sz="2000" dirty="0"/>
              <a:t>Many drawing programs allow you to select a color from a color wheel and will provide the RGB values for that color</a:t>
            </a:r>
          </a:p>
          <a:p>
            <a:endParaRPr lang="en-US" sz="2800" dirty="0"/>
          </a:p>
        </p:txBody>
      </p:sp>
      <p:pic>
        <p:nvPicPr>
          <p:cNvPr id="5" name="Picture 4"/>
          <p:cNvPicPr>
            <a:picLocks noChangeAspect="1"/>
          </p:cNvPicPr>
          <p:nvPr/>
        </p:nvPicPr>
        <p:blipFill rotWithShape="1">
          <a:blip r:embed="rId2"/>
          <a:srcRect b="47003"/>
          <a:stretch/>
        </p:blipFill>
        <p:spPr>
          <a:xfrm>
            <a:off x="1828800" y="1850625"/>
            <a:ext cx="6553200" cy="2001705"/>
          </a:xfrm>
          <a:prstGeom prst="rect">
            <a:avLst/>
          </a:prstGeom>
        </p:spPr>
      </p:pic>
      <p:pic>
        <p:nvPicPr>
          <p:cNvPr id="6" name="Picture 5"/>
          <p:cNvPicPr>
            <a:picLocks noChangeAspect="1"/>
          </p:cNvPicPr>
          <p:nvPr/>
        </p:nvPicPr>
        <p:blipFill rotWithShape="1">
          <a:blip r:embed="rId2"/>
          <a:srcRect t="52997" r="50144"/>
          <a:stretch/>
        </p:blipFill>
        <p:spPr>
          <a:xfrm>
            <a:off x="0" y="4559954"/>
            <a:ext cx="3107293" cy="1688446"/>
          </a:xfrm>
          <a:prstGeom prst="rect">
            <a:avLst/>
          </a:prstGeom>
        </p:spPr>
      </p:pic>
    </p:spTree>
    <p:extLst>
      <p:ext uri="{BB962C8B-B14F-4D97-AF65-F5344CB8AC3E}">
        <p14:creationId xmlns:p14="http://schemas.microsoft.com/office/powerpoint/2010/main" val="31623110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Css</a:t>
            </a:r>
            <a:r>
              <a:rPr lang="en-US" dirty="0" smtClean="0"/>
              <a:t> Tutorial Video</a:t>
            </a:r>
            <a:endParaRPr lang="en-US" dirty="0"/>
          </a:p>
        </p:txBody>
      </p:sp>
      <p:sp>
        <p:nvSpPr>
          <p:cNvPr id="3" name="Text Placeholder 2"/>
          <p:cNvSpPr>
            <a:spLocks noGrp="1"/>
          </p:cNvSpPr>
          <p:nvPr>
            <p:ph type="body" sz="quarter" idx="10"/>
          </p:nvPr>
        </p:nvSpPr>
        <p:spPr/>
        <p:txBody>
          <a:bodyPr/>
          <a:lstStyle/>
          <a:p>
            <a:r>
              <a:rPr lang="en-US" dirty="0" smtClean="0"/>
              <a:t>How to link to external style sheets, embed style sheet, definitions in html</a:t>
            </a:r>
          </a:p>
          <a:p>
            <a:r>
              <a:rPr lang="en-US" dirty="0" smtClean="0"/>
              <a:t>Derek </a:t>
            </a:r>
            <a:r>
              <a:rPr lang="en-US" dirty="0" err="1" smtClean="0"/>
              <a:t>Banas</a:t>
            </a:r>
            <a:r>
              <a:rPr lang="en-US" dirty="0" smtClean="0"/>
              <a:t> -CSS Video Tutorial, part 1</a:t>
            </a:r>
          </a:p>
          <a:p>
            <a:pPr lvl="1"/>
            <a:r>
              <a:rPr lang="en-US" dirty="0">
                <a:hlinkClick r:id="rId2"/>
              </a:rPr>
              <a:t>https://www.youtube.com/watch?v=I-rTKuEhrCM</a:t>
            </a:r>
            <a:endParaRPr lang="en-US" dirty="0" smtClean="0"/>
          </a:p>
          <a:p>
            <a:endParaRPr lang="en-US" dirty="0"/>
          </a:p>
        </p:txBody>
      </p:sp>
    </p:spTree>
    <p:extLst>
      <p:ext uri="{BB962C8B-B14F-4D97-AF65-F5344CB8AC3E}">
        <p14:creationId xmlns:p14="http://schemas.microsoft.com/office/powerpoint/2010/main" val="28238620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 colors</a:t>
            </a:r>
            <a:endParaRPr lang="en-US" dirty="0"/>
          </a:p>
        </p:txBody>
      </p:sp>
      <p:sp>
        <p:nvSpPr>
          <p:cNvPr id="3" name="Text Placeholder 2"/>
          <p:cNvSpPr>
            <a:spLocks noGrp="1"/>
          </p:cNvSpPr>
          <p:nvPr>
            <p:ph type="body" sz="quarter" idx="10"/>
          </p:nvPr>
        </p:nvSpPr>
        <p:spPr>
          <a:xfrm>
            <a:off x="228600" y="2209800"/>
            <a:ext cx="4829246" cy="4419600"/>
          </a:xfrm>
        </p:spPr>
        <p:txBody>
          <a:bodyPr/>
          <a:lstStyle/>
          <a:p>
            <a:r>
              <a:rPr lang="en-US" sz="2000" dirty="0"/>
              <a:t>In HTML, color can be designated in one of three ways</a:t>
            </a:r>
          </a:p>
          <a:p>
            <a:pPr lvl="1"/>
            <a:r>
              <a:rPr lang="en-US" sz="1800" dirty="0"/>
              <a:t>As an RGB value:  </a:t>
            </a:r>
            <a:r>
              <a:rPr lang="en-US" sz="1800" dirty="0" err="1"/>
              <a:t>rgb</a:t>
            </a:r>
            <a:r>
              <a:rPr lang="en-US" sz="1800" dirty="0"/>
              <a:t>(red, green, blue)</a:t>
            </a:r>
          </a:p>
          <a:p>
            <a:pPr lvl="1"/>
            <a:r>
              <a:rPr lang="en-US" sz="1800" dirty="0"/>
              <a:t>As a hexadecimal value #2CD088</a:t>
            </a:r>
          </a:p>
          <a:p>
            <a:pPr lvl="2"/>
            <a:r>
              <a:rPr lang="en-US" sz="1600" dirty="0"/>
              <a:t># designates a hexadecimal value</a:t>
            </a:r>
          </a:p>
          <a:p>
            <a:pPr lvl="2"/>
            <a:r>
              <a:rPr lang="en-US" sz="1600" dirty="0"/>
              <a:t>Each color is represented by a 2-digit, hexadecimal number (r, g, b)</a:t>
            </a:r>
          </a:p>
          <a:p>
            <a:pPr lvl="2"/>
            <a:r>
              <a:rPr lang="en-US" sz="1600" dirty="0"/>
              <a:t>Many drawing programs will also provide the hexadecimal code for a color</a:t>
            </a:r>
          </a:p>
          <a:p>
            <a:pPr lvl="1"/>
            <a:r>
              <a:rPr lang="en-US" sz="1800" dirty="0"/>
              <a:t>Using named colors.</a:t>
            </a:r>
          </a:p>
          <a:p>
            <a:pPr lvl="2"/>
            <a:r>
              <a:rPr lang="en-US" sz="1600" dirty="0"/>
              <a:t>The CSS3 standard (and therefore the validator) recognizes 140 </a:t>
            </a:r>
            <a:r>
              <a:rPr lang="en-US" sz="1600" b="1" dirty="0"/>
              <a:t>named</a:t>
            </a:r>
            <a:r>
              <a:rPr lang="en-US" sz="1600" dirty="0"/>
              <a:t> colors.</a:t>
            </a:r>
          </a:p>
          <a:p>
            <a:endParaRPr lang="en-US" sz="2800" dirty="0"/>
          </a:p>
        </p:txBody>
      </p:sp>
      <p:pic>
        <p:nvPicPr>
          <p:cNvPr id="4" name="Picture 3"/>
          <p:cNvPicPr>
            <a:picLocks noChangeAspect="1"/>
          </p:cNvPicPr>
          <p:nvPr/>
        </p:nvPicPr>
        <p:blipFill>
          <a:blip r:embed="rId2"/>
          <a:stretch>
            <a:fillRect/>
          </a:stretch>
        </p:blipFill>
        <p:spPr>
          <a:xfrm>
            <a:off x="5057846" y="2140300"/>
            <a:ext cx="4056009" cy="3248026"/>
          </a:xfrm>
          <a:prstGeom prst="rect">
            <a:avLst/>
          </a:prstGeom>
        </p:spPr>
      </p:pic>
    </p:spTree>
    <p:extLst>
      <p:ext uri="{BB962C8B-B14F-4D97-AF65-F5344CB8AC3E}">
        <p14:creationId xmlns:p14="http://schemas.microsoft.com/office/powerpoint/2010/main" val="242767906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Css</a:t>
            </a:r>
            <a:r>
              <a:rPr lang="en-US" dirty="0" smtClean="0"/>
              <a:t> property </a:t>
            </a:r>
            <a:r>
              <a:rPr lang="en-US" dirty="0" err="1" smtClean="0"/>
              <a:t>chet</a:t>
            </a:r>
            <a:r>
              <a:rPr lang="en-US" dirty="0" smtClean="0"/>
              <a:t> sheet</a:t>
            </a:r>
            <a:endParaRPr lang="en-US" dirty="0"/>
          </a:p>
        </p:txBody>
      </p:sp>
      <p:pic>
        <p:nvPicPr>
          <p:cNvPr id="4" name="Picture 3"/>
          <p:cNvPicPr>
            <a:picLocks noChangeAspect="1"/>
          </p:cNvPicPr>
          <p:nvPr/>
        </p:nvPicPr>
        <p:blipFill>
          <a:blip r:embed="rId2"/>
          <a:stretch>
            <a:fillRect/>
          </a:stretch>
        </p:blipFill>
        <p:spPr>
          <a:xfrm>
            <a:off x="262288" y="2362200"/>
            <a:ext cx="8720666" cy="4343400"/>
          </a:xfrm>
          <a:prstGeom prst="rect">
            <a:avLst/>
          </a:prstGeom>
        </p:spPr>
      </p:pic>
    </p:spTree>
    <p:extLst>
      <p:ext uri="{BB962C8B-B14F-4D97-AF65-F5344CB8AC3E}">
        <p14:creationId xmlns:p14="http://schemas.microsoft.com/office/powerpoint/2010/main" val="38770370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 color tools</a:t>
            </a:r>
            <a:endParaRPr lang="en-US" dirty="0"/>
          </a:p>
        </p:txBody>
      </p:sp>
      <p:sp>
        <p:nvSpPr>
          <p:cNvPr id="3" name="Text Placeholder 2"/>
          <p:cNvSpPr>
            <a:spLocks noGrp="1"/>
          </p:cNvSpPr>
          <p:nvPr>
            <p:ph type="body" sz="quarter" idx="10"/>
          </p:nvPr>
        </p:nvSpPr>
        <p:spPr/>
        <p:txBody>
          <a:bodyPr/>
          <a:lstStyle/>
          <a:p>
            <a:pPr lvl="1"/>
            <a:r>
              <a:rPr lang="en-US" dirty="0">
                <a:hlinkClick r:id="rId2"/>
              </a:rPr>
              <a:t>http://</a:t>
            </a:r>
            <a:r>
              <a:rPr lang="en-US" dirty="0" smtClean="0">
                <a:hlinkClick r:id="rId2"/>
              </a:rPr>
              <a:t>www.w3schools.com/cssref/css_colornames.asp</a:t>
            </a:r>
            <a:endParaRPr lang="en-US" dirty="0" smtClean="0"/>
          </a:p>
          <a:p>
            <a:pPr lvl="1"/>
            <a:r>
              <a:rPr lang="en-US" dirty="0">
                <a:hlinkClick r:id="rId3"/>
              </a:rPr>
              <a:t>http://</a:t>
            </a:r>
            <a:r>
              <a:rPr lang="en-US" dirty="0" smtClean="0">
                <a:hlinkClick r:id="rId3"/>
              </a:rPr>
              <a:t>www.w3schools.com/html/html_colors.asp</a:t>
            </a:r>
            <a:endParaRPr lang="en-US" dirty="0" smtClean="0"/>
          </a:p>
          <a:p>
            <a:pPr lvl="1"/>
            <a:r>
              <a:rPr lang="en-US" dirty="0">
                <a:hlinkClick r:id="rId4"/>
              </a:rPr>
              <a:t>http://</a:t>
            </a:r>
            <a:r>
              <a:rPr lang="en-US" dirty="0" smtClean="0">
                <a:hlinkClick r:id="rId4"/>
              </a:rPr>
              <a:t>www.w3schools.com/tags/ref_colorpicker.asp</a:t>
            </a:r>
            <a:endParaRPr lang="en-US" dirty="0" smtClean="0"/>
          </a:p>
          <a:p>
            <a:pPr marL="457200" lvl="1" indent="0">
              <a:buNone/>
            </a:pPr>
            <a:endParaRPr lang="en-US" dirty="0" smtClean="0"/>
          </a:p>
          <a:p>
            <a:pPr lvl="1"/>
            <a:endParaRPr lang="en-US" sz="2800" dirty="0"/>
          </a:p>
        </p:txBody>
      </p:sp>
    </p:spTree>
    <p:extLst>
      <p:ext uri="{BB962C8B-B14F-4D97-AF65-F5344CB8AC3E}">
        <p14:creationId xmlns:p14="http://schemas.microsoft.com/office/powerpoint/2010/main" val="25075935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Fonts &amp; font families</a:t>
            </a:r>
            <a:endParaRPr lang="en-US" dirty="0"/>
          </a:p>
        </p:txBody>
      </p:sp>
      <p:sp>
        <p:nvSpPr>
          <p:cNvPr id="3" name="Text Placeholder 2"/>
          <p:cNvSpPr>
            <a:spLocks noGrp="1"/>
          </p:cNvSpPr>
          <p:nvPr>
            <p:ph type="body" sz="quarter" idx="10"/>
          </p:nvPr>
        </p:nvSpPr>
        <p:spPr/>
        <p:txBody>
          <a:bodyPr/>
          <a:lstStyle/>
          <a:p>
            <a:r>
              <a:rPr lang="en-US" sz="2400" dirty="0"/>
              <a:t>You can enhance the appearance of your web page by changing or adding fonts.</a:t>
            </a:r>
          </a:p>
          <a:p>
            <a:r>
              <a:rPr lang="en-US" sz="2400" b="1" dirty="0"/>
              <a:t>CAUTION</a:t>
            </a:r>
            <a:r>
              <a:rPr lang="en-US" sz="2400" dirty="0"/>
              <a:t>: If you change the font-family of elements you will override the browser’s font settings. This can cause issues for visually impaired users who have difficulty reading certain fonts (particularly cursive and fantasy fonts)</a:t>
            </a:r>
          </a:p>
          <a:p>
            <a:endParaRPr lang="en-US" dirty="0"/>
          </a:p>
        </p:txBody>
      </p:sp>
      <p:pic>
        <p:nvPicPr>
          <p:cNvPr id="4" name="Picture 3"/>
          <p:cNvPicPr>
            <a:picLocks noChangeAspect="1"/>
          </p:cNvPicPr>
          <p:nvPr/>
        </p:nvPicPr>
        <p:blipFill>
          <a:blip r:embed="rId2"/>
          <a:stretch>
            <a:fillRect/>
          </a:stretch>
        </p:blipFill>
        <p:spPr>
          <a:xfrm>
            <a:off x="2667000" y="4879410"/>
            <a:ext cx="3733800" cy="1826189"/>
          </a:xfrm>
          <a:prstGeom prst="rect">
            <a:avLst/>
          </a:prstGeom>
          <a:ln w="57150">
            <a:solidFill>
              <a:srgbClr val="990033"/>
            </a:solidFill>
          </a:ln>
        </p:spPr>
      </p:pic>
    </p:spTree>
    <p:extLst>
      <p:ext uri="{BB962C8B-B14F-4D97-AF65-F5344CB8AC3E}">
        <p14:creationId xmlns:p14="http://schemas.microsoft.com/office/powerpoint/2010/main" val="210085042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families of fonts</a:t>
            </a:r>
            <a:endParaRPr lang="en-US" dirty="0"/>
          </a:p>
        </p:txBody>
      </p:sp>
      <p:sp>
        <p:nvSpPr>
          <p:cNvPr id="3" name="Text Placeholder 2"/>
          <p:cNvSpPr>
            <a:spLocks noGrp="1"/>
          </p:cNvSpPr>
          <p:nvPr>
            <p:ph type="body" sz="quarter" idx="10"/>
          </p:nvPr>
        </p:nvSpPr>
        <p:spPr>
          <a:xfrm>
            <a:off x="228600" y="2209800"/>
            <a:ext cx="4003183" cy="4419600"/>
          </a:xfrm>
        </p:spPr>
        <p:txBody>
          <a:bodyPr/>
          <a:lstStyle/>
          <a:p>
            <a:r>
              <a:rPr lang="en-US" sz="2400" dirty="0"/>
              <a:t>Serif</a:t>
            </a:r>
          </a:p>
          <a:p>
            <a:pPr lvl="1"/>
            <a:r>
              <a:rPr lang="en-US" sz="2000" dirty="0"/>
              <a:t>Used for normal text</a:t>
            </a:r>
          </a:p>
          <a:p>
            <a:pPr lvl="1"/>
            <a:r>
              <a:rPr lang="en-US" sz="2000" dirty="0"/>
              <a:t>Examples: </a:t>
            </a:r>
            <a:r>
              <a:rPr lang="en-US" sz="2000" dirty="0">
                <a:latin typeface="Times New Roman" panose="02020603050405020304" pitchFamily="18" charset="0"/>
                <a:cs typeface="Times New Roman" panose="02020603050405020304" pitchFamily="18" charset="0"/>
              </a:rPr>
              <a:t>Times New Roman</a:t>
            </a:r>
            <a:r>
              <a:rPr lang="en-US" sz="2000" dirty="0"/>
              <a:t>, </a:t>
            </a:r>
            <a:r>
              <a:rPr lang="en-US" sz="2000" dirty="0">
                <a:latin typeface="Bookman Old Style" panose="02050604050505020204" pitchFamily="18" charset="0"/>
              </a:rPr>
              <a:t>Bookman Old </a:t>
            </a:r>
            <a:r>
              <a:rPr lang="en-US" sz="2000" dirty="0" smtClean="0">
                <a:latin typeface="Bookman Old Style" panose="02050604050505020204" pitchFamily="18" charset="0"/>
              </a:rPr>
              <a:t>Style</a:t>
            </a:r>
          </a:p>
          <a:p>
            <a:pPr lvl="1"/>
            <a:r>
              <a:rPr lang="en-US" sz="2000" dirty="0" smtClean="0">
                <a:latin typeface="Bookman Old Style" panose="02050604050505020204" pitchFamily="18" charset="0"/>
              </a:rPr>
              <a:t>Small lines at the end of some characters</a:t>
            </a:r>
          </a:p>
          <a:p>
            <a:endParaRPr lang="en-US" sz="2000" dirty="0">
              <a:latin typeface="Bookman Old Style" panose="02050604050505020204" pitchFamily="18" charset="0"/>
            </a:endParaRPr>
          </a:p>
          <a:p>
            <a:r>
              <a:rPr lang="en-US" sz="2400" dirty="0" smtClean="0"/>
              <a:t>Sans-Serif</a:t>
            </a:r>
            <a:endParaRPr lang="en-US" sz="2400" dirty="0"/>
          </a:p>
          <a:p>
            <a:pPr lvl="1"/>
            <a:r>
              <a:rPr lang="en-US" sz="2000" dirty="0"/>
              <a:t>Used for larger titles and headings</a:t>
            </a:r>
          </a:p>
          <a:p>
            <a:pPr lvl="1"/>
            <a:r>
              <a:rPr lang="en-US" sz="2000" dirty="0"/>
              <a:t>Examples: </a:t>
            </a:r>
            <a:r>
              <a:rPr lang="en-US" sz="2000" dirty="0">
                <a:latin typeface="+mj-lt"/>
              </a:rPr>
              <a:t>Arial</a:t>
            </a:r>
            <a:r>
              <a:rPr lang="en-US" sz="2000" dirty="0"/>
              <a:t>, </a:t>
            </a:r>
            <a:r>
              <a:rPr lang="en-US" sz="2000" dirty="0" smtClean="0">
                <a:latin typeface="Verdana" panose="020B0604030504040204" pitchFamily="34" charset="0"/>
                <a:ea typeface="Verdana" panose="020B0604030504040204" pitchFamily="34" charset="0"/>
                <a:cs typeface="Verdana" panose="020B0604030504040204" pitchFamily="34" charset="0"/>
              </a:rPr>
              <a:t>Verdana</a:t>
            </a:r>
          </a:p>
          <a:p>
            <a:pPr lvl="1"/>
            <a:r>
              <a:rPr lang="en-US" sz="2000" dirty="0" smtClean="0">
                <a:latin typeface="Verdana" panose="020B0604030504040204" pitchFamily="34" charset="0"/>
                <a:ea typeface="Verdana" panose="020B0604030504040204" pitchFamily="34" charset="0"/>
                <a:cs typeface="Verdana" panose="020B0604030504040204" pitchFamily="34" charset="0"/>
              </a:rPr>
              <a:t>“sans” = without</a:t>
            </a:r>
            <a:endParaRPr lang="en-US" sz="2000" dirty="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sz="2400" dirty="0" smtClean="0"/>
          </a:p>
        </p:txBody>
      </p:sp>
      <p:pic>
        <p:nvPicPr>
          <p:cNvPr id="4" name="Picture 3"/>
          <p:cNvPicPr>
            <a:picLocks noChangeAspect="1"/>
          </p:cNvPicPr>
          <p:nvPr/>
        </p:nvPicPr>
        <p:blipFill>
          <a:blip r:embed="rId2"/>
          <a:stretch>
            <a:fillRect/>
          </a:stretch>
        </p:blipFill>
        <p:spPr>
          <a:xfrm>
            <a:off x="4343400" y="3543300"/>
            <a:ext cx="4912217" cy="1752600"/>
          </a:xfrm>
          <a:prstGeom prst="rect">
            <a:avLst/>
          </a:prstGeom>
        </p:spPr>
      </p:pic>
    </p:spTree>
    <p:extLst>
      <p:ext uri="{BB962C8B-B14F-4D97-AF65-F5344CB8AC3E}">
        <p14:creationId xmlns:p14="http://schemas.microsoft.com/office/powerpoint/2010/main" val="384322665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families of fonts</a:t>
            </a:r>
            <a:endParaRPr lang="en-US" dirty="0"/>
          </a:p>
        </p:txBody>
      </p:sp>
      <p:sp>
        <p:nvSpPr>
          <p:cNvPr id="3" name="Text Placeholder 2"/>
          <p:cNvSpPr>
            <a:spLocks noGrp="1"/>
          </p:cNvSpPr>
          <p:nvPr>
            <p:ph type="body" sz="quarter" idx="10"/>
          </p:nvPr>
        </p:nvSpPr>
        <p:spPr/>
        <p:txBody>
          <a:bodyPr/>
          <a:lstStyle/>
          <a:p>
            <a:r>
              <a:rPr lang="en-US" sz="2400" dirty="0" err="1" smtClean="0"/>
              <a:t>Monospace</a:t>
            </a:r>
            <a:endParaRPr lang="en-US" sz="2400" dirty="0"/>
          </a:p>
          <a:p>
            <a:pPr lvl="1"/>
            <a:r>
              <a:rPr lang="en-US" sz="2000" dirty="0"/>
              <a:t>Typically used to show computer code or HTML </a:t>
            </a:r>
            <a:r>
              <a:rPr lang="en-US" sz="2000" dirty="0" smtClean="0"/>
              <a:t>code</a:t>
            </a:r>
          </a:p>
          <a:p>
            <a:pPr lvl="1"/>
            <a:r>
              <a:rPr lang="en-US" sz="2000" dirty="0" smtClean="0"/>
              <a:t>All characters are the same width</a:t>
            </a:r>
            <a:endParaRPr lang="en-US" sz="2000" dirty="0"/>
          </a:p>
          <a:p>
            <a:pPr lvl="1"/>
            <a:r>
              <a:rPr lang="en-US" sz="2000" dirty="0"/>
              <a:t>Example: </a:t>
            </a:r>
            <a:r>
              <a:rPr lang="en-US" sz="2000" dirty="0">
                <a:latin typeface="Courier New" panose="02070309020205020404" pitchFamily="49" charset="0"/>
                <a:cs typeface="Courier New" panose="02070309020205020404" pitchFamily="49" charset="0"/>
              </a:rPr>
              <a:t>Courier </a:t>
            </a:r>
            <a:r>
              <a:rPr lang="en-US" sz="2000" dirty="0" smtClean="0">
                <a:latin typeface="Courier New" panose="02070309020205020404" pitchFamily="49" charset="0"/>
                <a:cs typeface="Courier New" panose="02070309020205020404" pitchFamily="49" charset="0"/>
              </a:rPr>
              <a:t>New</a:t>
            </a:r>
            <a:endParaRPr lang="en-US" sz="2000" dirty="0">
              <a:latin typeface="Courier New" panose="02070309020205020404" pitchFamily="49" charset="0"/>
              <a:cs typeface="Courier New" panose="02070309020205020404" pitchFamily="49" charset="0"/>
            </a:endParaRPr>
          </a:p>
        </p:txBody>
      </p:sp>
      <p:pic>
        <p:nvPicPr>
          <p:cNvPr id="5" name="Picture 4"/>
          <p:cNvPicPr>
            <a:picLocks noChangeAspect="1"/>
          </p:cNvPicPr>
          <p:nvPr/>
        </p:nvPicPr>
        <p:blipFill>
          <a:blip r:embed="rId2"/>
          <a:stretch>
            <a:fillRect/>
          </a:stretch>
        </p:blipFill>
        <p:spPr>
          <a:xfrm>
            <a:off x="5715000" y="3614737"/>
            <a:ext cx="2828925" cy="1257300"/>
          </a:xfrm>
          <a:prstGeom prst="rect">
            <a:avLst/>
          </a:prstGeom>
          <a:ln w="38100">
            <a:solidFill>
              <a:srgbClr val="800000"/>
            </a:solidFill>
          </a:ln>
        </p:spPr>
      </p:pic>
      <p:pic>
        <p:nvPicPr>
          <p:cNvPr id="6" name="Picture 5"/>
          <p:cNvPicPr>
            <a:picLocks noChangeAspect="1"/>
          </p:cNvPicPr>
          <p:nvPr/>
        </p:nvPicPr>
        <p:blipFill>
          <a:blip r:embed="rId3"/>
          <a:stretch>
            <a:fillRect/>
          </a:stretch>
        </p:blipFill>
        <p:spPr>
          <a:xfrm>
            <a:off x="304800" y="5438774"/>
            <a:ext cx="8239125" cy="1266825"/>
          </a:xfrm>
          <a:prstGeom prst="rect">
            <a:avLst/>
          </a:prstGeom>
          <a:ln>
            <a:solidFill>
              <a:srgbClr val="990033"/>
            </a:solidFill>
          </a:ln>
        </p:spPr>
      </p:pic>
      <p:pic>
        <p:nvPicPr>
          <p:cNvPr id="7" name="Picture 6"/>
          <p:cNvPicPr>
            <a:picLocks noChangeAspect="1"/>
          </p:cNvPicPr>
          <p:nvPr/>
        </p:nvPicPr>
        <p:blipFill rotWithShape="1">
          <a:blip r:embed="rId4"/>
          <a:srcRect l="10000" t="47185" r="28750" b="34634"/>
          <a:stretch/>
        </p:blipFill>
        <p:spPr>
          <a:xfrm>
            <a:off x="1333500" y="4110037"/>
            <a:ext cx="3733800" cy="762000"/>
          </a:xfrm>
          <a:prstGeom prst="rect">
            <a:avLst/>
          </a:prstGeom>
          <a:ln w="38100">
            <a:solidFill>
              <a:srgbClr val="A50021"/>
            </a:solidFill>
          </a:ln>
        </p:spPr>
      </p:pic>
    </p:spTree>
    <p:extLst>
      <p:ext uri="{BB962C8B-B14F-4D97-AF65-F5344CB8AC3E}">
        <p14:creationId xmlns:p14="http://schemas.microsoft.com/office/powerpoint/2010/main" val="185574699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families of fonts</a:t>
            </a:r>
            <a:endParaRPr lang="en-US" dirty="0"/>
          </a:p>
        </p:txBody>
      </p:sp>
      <p:sp>
        <p:nvSpPr>
          <p:cNvPr id="3" name="Text Placeholder 2"/>
          <p:cNvSpPr>
            <a:spLocks noGrp="1"/>
          </p:cNvSpPr>
          <p:nvPr>
            <p:ph type="body" sz="quarter" idx="10"/>
          </p:nvPr>
        </p:nvSpPr>
        <p:spPr/>
        <p:txBody>
          <a:bodyPr/>
          <a:lstStyle/>
          <a:p>
            <a:r>
              <a:rPr lang="en-US" sz="2400" dirty="0">
                <a:latin typeface="+mj-lt"/>
              </a:rPr>
              <a:t>Cursive</a:t>
            </a:r>
          </a:p>
          <a:p>
            <a:pPr lvl="1"/>
            <a:r>
              <a:rPr lang="en-US" sz="2000" dirty="0">
                <a:latin typeface="+mj-lt"/>
              </a:rPr>
              <a:t>Script-like font. </a:t>
            </a:r>
          </a:p>
          <a:p>
            <a:pPr lvl="1"/>
            <a:r>
              <a:rPr lang="en-US" sz="2000" dirty="0">
                <a:latin typeface="+mj-lt"/>
              </a:rPr>
              <a:t>Example: </a:t>
            </a:r>
            <a:r>
              <a:rPr lang="en-US" sz="2000" dirty="0">
                <a:latin typeface="Script MT Bold" panose="03040602040607080904" pitchFamily="66" charset="0"/>
              </a:rPr>
              <a:t>Script MT</a:t>
            </a:r>
          </a:p>
          <a:p>
            <a:pPr lvl="2"/>
            <a:endParaRPr lang="en-US" dirty="0" smtClean="0">
              <a:latin typeface="+mj-lt"/>
            </a:endParaRPr>
          </a:p>
        </p:txBody>
      </p:sp>
      <p:pic>
        <p:nvPicPr>
          <p:cNvPr id="4" name="Picture 3"/>
          <p:cNvPicPr>
            <a:picLocks noChangeAspect="1"/>
          </p:cNvPicPr>
          <p:nvPr/>
        </p:nvPicPr>
        <p:blipFill>
          <a:blip r:embed="rId2"/>
          <a:stretch>
            <a:fillRect/>
          </a:stretch>
        </p:blipFill>
        <p:spPr>
          <a:xfrm>
            <a:off x="3886200" y="2667000"/>
            <a:ext cx="5143500" cy="3429000"/>
          </a:xfrm>
          <a:prstGeom prst="rect">
            <a:avLst/>
          </a:prstGeom>
        </p:spPr>
      </p:pic>
    </p:spTree>
    <p:extLst>
      <p:ext uri="{BB962C8B-B14F-4D97-AF65-F5344CB8AC3E}">
        <p14:creationId xmlns:p14="http://schemas.microsoft.com/office/powerpoint/2010/main" val="251035911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families of fonts</a:t>
            </a:r>
            <a:endParaRPr lang="en-US" dirty="0"/>
          </a:p>
        </p:txBody>
      </p:sp>
      <p:sp>
        <p:nvSpPr>
          <p:cNvPr id="3" name="Text Placeholder 2"/>
          <p:cNvSpPr>
            <a:spLocks noGrp="1"/>
          </p:cNvSpPr>
          <p:nvPr>
            <p:ph type="body" sz="quarter" idx="10"/>
          </p:nvPr>
        </p:nvSpPr>
        <p:spPr>
          <a:xfrm>
            <a:off x="228599" y="2209800"/>
            <a:ext cx="4429663" cy="4419600"/>
          </a:xfrm>
        </p:spPr>
        <p:txBody>
          <a:bodyPr/>
          <a:lstStyle/>
          <a:p>
            <a:r>
              <a:rPr lang="en-US" sz="2800" dirty="0" smtClean="0">
                <a:latin typeface="+mj-lt"/>
              </a:rPr>
              <a:t>Fantasy</a:t>
            </a:r>
            <a:endParaRPr lang="en-US" sz="2800" dirty="0">
              <a:latin typeface="+mj-lt"/>
            </a:endParaRPr>
          </a:p>
          <a:p>
            <a:pPr lvl="1"/>
            <a:r>
              <a:rPr lang="en-US" sz="2000" dirty="0">
                <a:latin typeface="+mj-lt"/>
              </a:rPr>
              <a:t>Used for special effects</a:t>
            </a:r>
          </a:p>
          <a:p>
            <a:pPr lvl="1"/>
            <a:r>
              <a:rPr lang="en-US" sz="2000" dirty="0"/>
              <a:t>Examples: </a:t>
            </a:r>
            <a:r>
              <a:rPr lang="en-US" sz="2000" dirty="0">
                <a:latin typeface="Castellar" panose="020A0402060406010301" pitchFamily="18" charset="0"/>
              </a:rPr>
              <a:t>Castellar</a:t>
            </a:r>
            <a:r>
              <a:rPr lang="en-US" sz="2000" dirty="0"/>
              <a:t>, </a:t>
            </a:r>
            <a:r>
              <a:rPr lang="en-US" sz="2400" dirty="0">
                <a:latin typeface="Old English Text MT" panose="03040902040508030806" pitchFamily="66" charset="0"/>
              </a:rPr>
              <a:t>Old English</a:t>
            </a:r>
            <a:endParaRPr lang="en-US" sz="2000" dirty="0">
              <a:latin typeface="Old English Text MT" panose="03040902040508030806" pitchFamily="66" charset="0"/>
            </a:endParaRPr>
          </a:p>
          <a:p>
            <a:pPr lvl="1"/>
            <a:r>
              <a:rPr lang="en-US" sz="2000" dirty="0"/>
              <a:t>Caution: these fonts will only appear properly on computer where the font is installed.</a:t>
            </a:r>
          </a:p>
          <a:p>
            <a:pPr lvl="2"/>
            <a:r>
              <a:rPr lang="en-US" sz="1800" dirty="0"/>
              <a:t>To ensure the font always appears, create an </a:t>
            </a:r>
            <a:r>
              <a:rPr lang="en-US" sz="1800" b="1" dirty="0"/>
              <a:t>image</a:t>
            </a:r>
            <a:r>
              <a:rPr lang="en-US" sz="1800" dirty="0"/>
              <a:t> of the words you want (using a drawing program), save the image and put the image in the web </a:t>
            </a:r>
            <a:r>
              <a:rPr lang="en-US" sz="1800" dirty="0" smtClean="0"/>
              <a:t>page</a:t>
            </a:r>
            <a:endParaRPr lang="en-US" sz="1800" dirty="0"/>
          </a:p>
        </p:txBody>
      </p:sp>
      <p:pic>
        <p:nvPicPr>
          <p:cNvPr id="5" name="Picture 4"/>
          <p:cNvPicPr>
            <a:picLocks noChangeAspect="1"/>
          </p:cNvPicPr>
          <p:nvPr/>
        </p:nvPicPr>
        <p:blipFill>
          <a:blip r:embed="rId2"/>
          <a:stretch>
            <a:fillRect/>
          </a:stretch>
        </p:blipFill>
        <p:spPr>
          <a:xfrm>
            <a:off x="4658263" y="2133601"/>
            <a:ext cx="4485737" cy="3714751"/>
          </a:xfrm>
          <a:prstGeom prst="rect">
            <a:avLst/>
          </a:prstGeom>
        </p:spPr>
      </p:pic>
    </p:spTree>
    <p:extLst>
      <p:ext uri="{BB962C8B-B14F-4D97-AF65-F5344CB8AC3E}">
        <p14:creationId xmlns:p14="http://schemas.microsoft.com/office/powerpoint/2010/main" val="318088794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Changing element fonts</a:t>
            </a:r>
            <a:endParaRPr lang="en-US" dirty="0"/>
          </a:p>
        </p:txBody>
      </p:sp>
      <p:sp>
        <p:nvSpPr>
          <p:cNvPr id="3" name="Text Placeholder 2"/>
          <p:cNvSpPr>
            <a:spLocks noGrp="1"/>
          </p:cNvSpPr>
          <p:nvPr>
            <p:ph type="body" sz="quarter" idx="10"/>
          </p:nvPr>
        </p:nvSpPr>
        <p:spPr>
          <a:xfrm>
            <a:off x="228600" y="2209801"/>
            <a:ext cx="8610600" cy="3124200"/>
          </a:xfrm>
        </p:spPr>
        <p:txBody>
          <a:bodyPr/>
          <a:lstStyle/>
          <a:p>
            <a:r>
              <a:rPr lang="en-US" sz="2000" dirty="0"/>
              <a:t>Use the </a:t>
            </a:r>
            <a:r>
              <a:rPr lang="en-US" sz="2000" dirty="0" smtClean="0"/>
              <a:t>font-family property to </a:t>
            </a:r>
            <a:r>
              <a:rPr lang="en-US" sz="2000" dirty="0"/>
              <a:t>set the font of an </a:t>
            </a:r>
            <a:r>
              <a:rPr lang="en-US" sz="2000" dirty="0" smtClean="0"/>
              <a:t>element (</a:t>
            </a:r>
            <a:r>
              <a:rPr lang="en-US" sz="2000" dirty="0" smtClean="0">
                <a:solidFill>
                  <a:srgbClr val="FF0000"/>
                </a:solidFill>
              </a:rPr>
              <a:t>next slide</a:t>
            </a:r>
            <a:r>
              <a:rPr lang="en-US" sz="2000" dirty="0" smtClean="0"/>
              <a:t>)</a:t>
            </a:r>
            <a:endParaRPr lang="en-US" sz="2000" dirty="0"/>
          </a:p>
          <a:p>
            <a:r>
              <a:rPr lang="en-US" sz="2000" dirty="0"/>
              <a:t>Font names are </a:t>
            </a:r>
            <a:r>
              <a:rPr lang="en-US" sz="2000" u="sng" dirty="0"/>
              <a:t>not</a:t>
            </a:r>
            <a:r>
              <a:rPr lang="en-US" sz="2000" dirty="0"/>
              <a:t> case sensitive. </a:t>
            </a:r>
            <a:endParaRPr lang="en-US" sz="2000" dirty="0" smtClean="0"/>
          </a:p>
          <a:p>
            <a:pPr lvl="1"/>
            <a:r>
              <a:rPr lang="en-US" sz="1600" dirty="0" smtClean="0"/>
              <a:t>times new roman == Times New Roman</a:t>
            </a:r>
            <a:endParaRPr lang="en-US" sz="1600" dirty="0"/>
          </a:p>
          <a:p>
            <a:r>
              <a:rPr lang="en-US" sz="2000" dirty="0" smtClean="0"/>
              <a:t>You </a:t>
            </a:r>
            <a:r>
              <a:rPr lang="en-US" sz="2000" dirty="0"/>
              <a:t>may list any number of font names in the font-family property. </a:t>
            </a:r>
            <a:endParaRPr lang="en-US" sz="2000" dirty="0" smtClean="0"/>
          </a:p>
          <a:p>
            <a:pPr lvl="1"/>
            <a:r>
              <a:rPr lang="en-US" sz="1600" dirty="0" smtClean="0"/>
              <a:t>The </a:t>
            </a:r>
            <a:r>
              <a:rPr lang="en-US" sz="1600" dirty="0"/>
              <a:t>browser will use the first font that is available on the client computer</a:t>
            </a:r>
          </a:p>
          <a:p>
            <a:r>
              <a:rPr lang="en-US" sz="2000" dirty="0"/>
              <a:t>After designating specific font names you should always designate the font family</a:t>
            </a:r>
          </a:p>
          <a:p>
            <a:pPr lvl="1"/>
            <a:r>
              <a:rPr lang="en-US" sz="1800" dirty="0"/>
              <a:t>These will be used if the computer displaying your web page doesn’t have the requested font installed. </a:t>
            </a:r>
          </a:p>
          <a:p>
            <a:endParaRPr lang="en-US" dirty="0"/>
          </a:p>
        </p:txBody>
      </p:sp>
    </p:spTree>
    <p:extLst>
      <p:ext uri="{BB962C8B-B14F-4D97-AF65-F5344CB8AC3E}">
        <p14:creationId xmlns:p14="http://schemas.microsoft.com/office/powerpoint/2010/main" val="137118738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Changing element fonts</a:t>
            </a:r>
            <a:endParaRPr lang="en-US" dirty="0"/>
          </a:p>
        </p:txBody>
      </p:sp>
      <p:sp>
        <p:nvSpPr>
          <p:cNvPr id="3" name="Text Placeholder 2"/>
          <p:cNvSpPr>
            <a:spLocks noGrp="1"/>
          </p:cNvSpPr>
          <p:nvPr>
            <p:ph type="body" sz="quarter" idx="10"/>
          </p:nvPr>
        </p:nvSpPr>
        <p:spPr>
          <a:xfrm>
            <a:off x="228600" y="2209801"/>
            <a:ext cx="8610600" cy="3124200"/>
          </a:xfrm>
        </p:spPr>
        <p:txBody>
          <a:bodyPr/>
          <a:lstStyle/>
          <a:p>
            <a:r>
              <a:rPr lang="en-US" sz="2000" dirty="0"/>
              <a:t>Use the </a:t>
            </a:r>
            <a:r>
              <a:rPr lang="en-US" sz="2000" dirty="0" smtClean="0"/>
              <a:t>font-family property to </a:t>
            </a:r>
            <a:r>
              <a:rPr lang="en-US" sz="2000" dirty="0"/>
              <a:t>set the font of an </a:t>
            </a:r>
            <a:r>
              <a:rPr lang="en-US" sz="2000" dirty="0" smtClean="0"/>
              <a:t>element (</a:t>
            </a:r>
            <a:r>
              <a:rPr lang="en-US" sz="2000" dirty="0" smtClean="0">
                <a:solidFill>
                  <a:srgbClr val="FF0000"/>
                </a:solidFill>
              </a:rPr>
              <a:t>next slide</a:t>
            </a:r>
            <a:r>
              <a:rPr lang="en-US" sz="2000" dirty="0" smtClean="0"/>
              <a:t>)</a:t>
            </a:r>
            <a:endParaRPr lang="en-US" sz="2000" dirty="0"/>
          </a:p>
          <a:p>
            <a:r>
              <a:rPr lang="en-US" sz="2000" dirty="0"/>
              <a:t>Font names are </a:t>
            </a:r>
            <a:r>
              <a:rPr lang="en-US" sz="2000" u="sng" dirty="0"/>
              <a:t>not</a:t>
            </a:r>
            <a:r>
              <a:rPr lang="en-US" sz="2000" dirty="0"/>
              <a:t> case sensitive. </a:t>
            </a:r>
            <a:endParaRPr lang="en-US" sz="2000" dirty="0" smtClean="0"/>
          </a:p>
          <a:p>
            <a:pPr lvl="1"/>
            <a:r>
              <a:rPr lang="en-US" sz="1600" dirty="0" smtClean="0"/>
              <a:t>times new roman == Times New Roman</a:t>
            </a:r>
            <a:endParaRPr lang="en-US" sz="1600" dirty="0"/>
          </a:p>
          <a:p>
            <a:r>
              <a:rPr lang="en-US" sz="2000" dirty="0" smtClean="0"/>
              <a:t>You </a:t>
            </a:r>
            <a:r>
              <a:rPr lang="en-US" sz="2000" dirty="0"/>
              <a:t>may list any number of font names in the font-family property. </a:t>
            </a:r>
            <a:endParaRPr lang="en-US" sz="2000" dirty="0" smtClean="0"/>
          </a:p>
          <a:p>
            <a:pPr lvl="1"/>
            <a:r>
              <a:rPr lang="en-US" sz="1600" dirty="0" smtClean="0"/>
              <a:t>The </a:t>
            </a:r>
            <a:r>
              <a:rPr lang="en-US" sz="1600" dirty="0"/>
              <a:t>browser will use the first font that is available on the client computer</a:t>
            </a:r>
          </a:p>
          <a:p>
            <a:r>
              <a:rPr lang="en-US" sz="2000" dirty="0"/>
              <a:t>After designating specific font names you should always designate the font family</a:t>
            </a:r>
          </a:p>
          <a:p>
            <a:pPr lvl="1"/>
            <a:r>
              <a:rPr lang="en-US" sz="1800" dirty="0"/>
              <a:t>These will be used if the computer displaying your web page doesn’t have the requested font installed. </a:t>
            </a:r>
          </a:p>
          <a:p>
            <a:endParaRPr lang="en-US" dirty="0"/>
          </a:p>
        </p:txBody>
      </p:sp>
      <p:pic>
        <p:nvPicPr>
          <p:cNvPr id="4" name="Picture 3"/>
          <p:cNvPicPr>
            <a:picLocks noChangeAspect="1"/>
          </p:cNvPicPr>
          <p:nvPr/>
        </p:nvPicPr>
        <p:blipFill>
          <a:blip r:embed="rId2"/>
          <a:stretch>
            <a:fillRect/>
          </a:stretch>
        </p:blipFill>
        <p:spPr>
          <a:xfrm>
            <a:off x="1814470" y="5257800"/>
            <a:ext cx="5438859" cy="1523999"/>
          </a:xfrm>
          <a:prstGeom prst="rect">
            <a:avLst/>
          </a:prstGeom>
          <a:solidFill>
            <a:srgbClr val="00B050"/>
          </a:solidFill>
          <a:ln w="57150" cmpd="dbl">
            <a:solidFill>
              <a:srgbClr val="800000"/>
            </a:solidFill>
          </a:ln>
          <a:effectLst>
            <a:outerShdw blurRad="50800" dist="50800" dir="5400000" algn="ctr" rotWithShape="0">
              <a:srgbClr val="800000"/>
            </a:outerShdw>
            <a:softEdge rad="76200"/>
          </a:effectLst>
        </p:spPr>
      </p:pic>
    </p:spTree>
    <p:extLst>
      <p:ext uri="{BB962C8B-B14F-4D97-AF65-F5344CB8AC3E}">
        <p14:creationId xmlns:p14="http://schemas.microsoft.com/office/powerpoint/2010/main" val="15066138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Css</a:t>
            </a:r>
            <a:r>
              <a:rPr lang="en-US" dirty="0" smtClean="0"/>
              <a:t> Tutorial Video</a:t>
            </a:r>
            <a:endParaRPr lang="en-US" dirty="0"/>
          </a:p>
        </p:txBody>
      </p:sp>
      <p:sp>
        <p:nvSpPr>
          <p:cNvPr id="3" name="Text Placeholder 2"/>
          <p:cNvSpPr>
            <a:spLocks noGrp="1"/>
          </p:cNvSpPr>
          <p:nvPr>
            <p:ph type="body" sz="quarter" idx="10"/>
          </p:nvPr>
        </p:nvSpPr>
        <p:spPr/>
        <p:txBody>
          <a:bodyPr/>
          <a:lstStyle/>
          <a:p>
            <a:r>
              <a:rPr lang="en-US" dirty="0" smtClean="0"/>
              <a:t>How to link to external style sheets, embed style sheet, definitions in html</a:t>
            </a:r>
          </a:p>
          <a:p>
            <a:r>
              <a:rPr lang="en-US" dirty="0" smtClean="0"/>
              <a:t>Derek </a:t>
            </a:r>
            <a:r>
              <a:rPr lang="en-US" dirty="0" err="1" smtClean="0"/>
              <a:t>Banas</a:t>
            </a:r>
            <a:r>
              <a:rPr lang="en-US" dirty="0" smtClean="0"/>
              <a:t> -CSS Video Tutorial, part 2</a:t>
            </a:r>
          </a:p>
          <a:p>
            <a:pPr lvl="1"/>
            <a:r>
              <a:rPr lang="en-US" dirty="0">
                <a:hlinkClick r:id="rId2"/>
              </a:rPr>
              <a:t>https://www.youtube.com/watch?v=rD_6jBlrIn4</a:t>
            </a:r>
            <a:endParaRPr lang="en-US" dirty="0" smtClean="0"/>
          </a:p>
          <a:p>
            <a:endParaRPr lang="en-US" dirty="0"/>
          </a:p>
        </p:txBody>
      </p:sp>
    </p:spTree>
    <p:extLst>
      <p:ext uri="{BB962C8B-B14F-4D97-AF65-F5344CB8AC3E}">
        <p14:creationId xmlns:p14="http://schemas.microsoft.com/office/powerpoint/2010/main" val="30372791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211" y="1219200"/>
            <a:ext cx="9222914" cy="5334000"/>
          </a:xfrm>
          <a:prstGeom prst="rect">
            <a:avLst/>
          </a:prstGeom>
        </p:spPr>
      </p:pic>
    </p:spTree>
    <p:extLst>
      <p:ext uri="{BB962C8B-B14F-4D97-AF65-F5344CB8AC3E}">
        <p14:creationId xmlns:p14="http://schemas.microsoft.com/office/powerpoint/2010/main" val="242847827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Combining font formatting</a:t>
            </a:r>
            <a:endParaRPr lang="en-US" dirty="0"/>
          </a:p>
        </p:txBody>
      </p:sp>
      <p:sp>
        <p:nvSpPr>
          <p:cNvPr id="3" name="Text Placeholder 2"/>
          <p:cNvSpPr>
            <a:spLocks noGrp="1"/>
          </p:cNvSpPr>
          <p:nvPr>
            <p:ph type="body" sz="quarter" idx="10"/>
          </p:nvPr>
        </p:nvSpPr>
        <p:spPr/>
        <p:txBody>
          <a:bodyPr/>
          <a:lstStyle/>
          <a:p>
            <a:r>
              <a:rPr lang="en-US" sz="2400" dirty="0"/>
              <a:t>Use the font: style attribute</a:t>
            </a:r>
          </a:p>
          <a:p>
            <a:r>
              <a:rPr lang="en-US" sz="2400" dirty="0"/>
              <a:t>Followed by formatting in the following order:</a:t>
            </a:r>
          </a:p>
          <a:p>
            <a:pPr lvl="1"/>
            <a:r>
              <a:rPr lang="en-US" sz="2000" dirty="0"/>
              <a:t>font-style value</a:t>
            </a:r>
          </a:p>
          <a:p>
            <a:pPr lvl="1"/>
            <a:r>
              <a:rPr lang="en-US" sz="2000" dirty="0"/>
              <a:t>font-variant value</a:t>
            </a:r>
          </a:p>
          <a:p>
            <a:pPr lvl="1"/>
            <a:r>
              <a:rPr lang="en-US" sz="2000" dirty="0"/>
              <a:t>font-weight value</a:t>
            </a:r>
          </a:p>
          <a:p>
            <a:pPr lvl="1"/>
            <a:r>
              <a:rPr lang="en-US" sz="2000" dirty="0"/>
              <a:t>font-size/line-height</a:t>
            </a:r>
          </a:p>
          <a:p>
            <a:pPr lvl="1"/>
            <a:r>
              <a:rPr lang="en-US" sz="2000" dirty="0"/>
              <a:t>font-family</a:t>
            </a:r>
          </a:p>
          <a:p>
            <a:r>
              <a:rPr lang="en-US" sz="1800" dirty="0"/>
              <a:t>Must be in that order, but you can leave any of them out except size and family.</a:t>
            </a:r>
          </a:p>
        </p:txBody>
      </p:sp>
      <p:pic>
        <p:nvPicPr>
          <p:cNvPr id="4" name="Picture 3"/>
          <p:cNvPicPr>
            <a:picLocks noChangeAspect="1"/>
          </p:cNvPicPr>
          <p:nvPr/>
        </p:nvPicPr>
        <p:blipFill>
          <a:blip r:embed="rId2"/>
          <a:stretch>
            <a:fillRect/>
          </a:stretch>
        </p:blipFill>
        <p:spPr>
          <a:xfrm>
            <a:off x="1066800" y="5733286"/>
            <a:ext cx="5862566" cy="1124713"/>
          </a:xfrm>
          <a:prstGeom prst="rect">
            <a:avLst/>
          </a:prstGeom>
        </p:spPr>
      </p:pic>
    </p:spTree>
    <p:extLst>
      <p:ext uri="{BB962C8B-B14F-4D97-AF65-F5344CB8AC3E}">
        <p14:creationId xmlns:p14="http://schemas.microsoft.com/office/powerpoint/2010/main" val="13266873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Date Placeholder 1"/>
          <p:cNvSpPr>
            <a:spLocks noGrp="1"/>
          </p:cNvSpPr>
          <p:nvPr>
            <p:ph type="dt" sz="half" idx="4294967295"/>
          </p:nvPr>
        </p:nvSpPr>
        <p:spPr>
          <a:xfrm>
            <a:off x="762000" y="6248400"/>
            <a:ext cx="1981200" cy="457200"/>
          </a:xfrm>
          <a:prstGeom prst="rect">
            <a:avLst/>
          </a:prstGeom>
        </p:spPr>
        <p:txBody>
          <a:bodyPr/>
          <a:lstStyle/>
          <a:p>
            <a:r>
              <a:rPr lang="en-US" altLang="en-US"/>
              <a:t>Murach’s JavaScript, C5</a:t>
            </a:r>
            <a:endParaRPr lang="en-US" altLang="en-US" sz="1200"/>
          </a:p>
        </p:txBody>
      </p:sp>
      <p:sp>
        <p:nvSpPr>
          <p:cNvPr id="4" name="Footer Placeholder 2"/>
          <p:cNvSpPr>
            <a:spLocks noGrp="1"/>
          </p:cNvSpPr>
          <p:nvPr>
            <p:ph type="ftr" sz="quarter" idx="4294967295"/>
          </p:nvPr>
        </p:nvSpPr>
        <p:spPr>
          <a:xfrm>
            <a:off x="2895600" y="6248400"/>
            <a:ext cx="3352800" cy="457200"/>
          </a:xfrm>
          <a:prstGeom prst="rect">
            <a:avLst/>
          </a:prstGeom>
        </p:spPr>
        <p:txBody>
          <a:bodyPr/>
          <a:lstStyle/>
          <a:p>
            <a:r>
              <a:rPr lang="en-US" altLang="en-US"/>
              <a:t>© 2009, Mike Murach &amp; Associates, Inc.</a:t>
            </a:r>
            <a:endParaRPr lang="en-US" altLang="en-US" sz="1400"/>
          </a:p>
        </p:txBody>
      </p:sp>
      <p:sp>
        <p:nvSpPr>
          <p:cNvPr id="5" name="Slide Number Placeholder 3"/>
          <p:cNvSpPr>
            <a:spLocks noGrp="1"/>
          </p:cNvSpPr>
          <p:nvPr>
            <p:ph type="sldNum" sz="quarter" idx="4294967295"/>
          </p:nvPr>
        </p:nvSpPr>
        <p:spPr>
          <a:xfrm>
            <a:off x="6553200" y="6248400"/>
            <a:ext cx="1905000" cy="457200"/>
          </a:xfrm>
          <a:prstGeom prst="rect">
            <a:avLst/>
          </a:prstGeom>
        </p:spPr>
        <p:txBody>
          <a:bodyPr/>
          <a:lstStyle/>
          <a:p>
            <a:endParaRPr lang="en-US" altLang="en-US"/>
          </a:p>
          <a:p>
            <a:pPr algn="r"/>
            <a:r>
              <a:rPr lang="en-US" altLang="en-US" sz="1000"/>
              <a:t>Slide </a:t>
            </a:r>
            <a:fld id="{0D22F7BE-36C5-42B9-9A02-57BDF44D24C3}" type="slidenum">
              <a:rPr lang="en-US" altLang="en-US" sz="1000"/>
              <a:pPr algn="r"/>
              <a:t>62</a:t>
            </a:fld>
            <a:endParaRPr lang="en-US" altLang="en-US" sz="1000"/>
          </a:p>
        </p:txBody>
      </p:sp>
      <p:graphicFrame>
        <p:nvGraphicFramePr>
          <p:cNvPr id="193540" name="Object 4"/>
          <p:cNvGraphicFramePr>
            <a:graphicFrameLocks noChangeAspect="1"/>
          </p:cNvGraphicFramePr>
          <p:nvPr>
            <p:extLst>
              <p:ext uri="{D42A27DB-BD31-4B8C-83A1-F6EECF244321}">
                <p14:modId xmlns:p14="http://schemas.microsoft.com/office/powerpoint/2010/main" val="1514304453"/>
              </p:ext>
            </p:extLst>
          </p:nvPr>
        </p:nvGraphicFramePr>
        <p:xfrm>
          <a:off x="1167130" y="1905000"/>
          <a:ext cx="7321550" cy="3244850"/>
        </p:xfrm>
        <a:graphic>
          <a:graphicData uri="http://schemas.openxmlformats.org/presentationml/2006/ole">
            <mc:AlternateContent xmlns:mc="http://schemas.openxmlformats.org/markup-compatibility/2006">
              <mc:Choice xmlns:v="urn:schemas-microsoft-com:vml" Requires="v">
                <p:oleObj spid="_x0000_s81923" name="Document" r:id="rId3" imgW="7321366" imgH="3251112" progId="Word.Document.8">
                  <p:embed/>
                </p:oleObj>
              </mc:Choice>
              <mc:Fallback>
                <p:oleObj name="Document" r:id="rId3" imgW="7321366" imgH="3251112" progId="Word.Document.8">
                  <p:embed/>
                  <p:pic>
                    <p:nvPicPr>
                      <p:cNvPr id="19354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7130" y="1905000"/>
                        <a:ext cx="7321550" cy="32448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2400665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Date Placeholder 1"/>
          <p:cNvSpPr>
            <a:spLocks noGrp="1"/>
          </p:cNvSpPr>
          <p:nvPr>
            <p:ph type="dt" sz="half" idx="4294967295"/>
          </p:nvPr>
        </p:nvSpPr>
        <p:spPr>
          <a:xfrm>
            <a:off x="762000" y="6248400"/>
            <a:ext cx="1981200" cy="457200"/>
          </a:xfrm>
          <a:prstGeom prst="rect">
            <a:avLst/>
          </a:prstGeom>
        </p:spPr>
        <p:txBody>
          <a:bodyPr/>
          <a:lstStyle/>
          <a:p>
            <a:r>
              <a:rPr lang="en-US" altLang="en-US"/>
              <a:t>Murach’s JavaScript, C5</a:t>
            </a:r>
            <a:endParaRPr lang="en-US" altLang="en-US" sz="1200"/>
          </a:p>
        </p:txBody>
      </p:sp>
      <p:sp>
        <p:nvSpPr>
          <p:cNvPr id="4" name="Footer Placeholder 2"/>
          <p:cNvSpPr>
            <a:spLocks noGrp="1"/>
          </p:cNvSpPr>
          <p:nvPr>
            <p:ph type="ftr" sz="quarter" idx="4294967295"/>
          </p:nvPr>
        </p:nvSpPr>
        <p:spPr>
          <a:xfrm>
            <a:off x="2895600" y="6248400"/>
            <a:ext cx="3352800" cy="457200"/>
          </a:xfrm>
          <a:prstGeom prst="rect">
            <a:avLst/>
          </a:prstGeom>
        </p:spPr>
        <p:txBody>
          <a:bodyPr/>
          <a:lstStyle/>
          <a:p>
            <a:r>
              <a:rPr lang="en-US" altLang="en-US"/>
              <a:t>© 2009, Mike Murach &amp; Associates, Inc.</a:t>
            </a:r>
            <a:endParaRPr lang="en-US" altLang="en-US" sz="1400"/>
          </a:p>
        </p:txBody>
      </p:sp>
      <p:sp>
        <p:nvSpPr>
          <p:cNvPr id="5" name="Slide Number Placeholder 3"/>
          <p:cNvSpPr>
            <a:spLocks noGrp="1"/>
          </p:cNvSpPr>
          <p:nvPr>
            <p:ph type="sldNum" sz="quarter" idx="4294967295"/>
          </p:nvPr>
        </p:nvSpPr>
        <p:spPr>
          <a:xfrm>
            <a:off x="6553200" y="6248400"/>
            <a:ext cx="1905000" cy="457200"/>
          </a:xfrm>
          <a:prstGeom prst="rect">
            <a:avLst/>
          </a:prstGeom>
        </p:spPr>
        <p:txBody>
          <a:bodyPr/>
          <a:lstStyle/>
          <a:p>
            <a:endParaRPr lang="en-US" altLang="en-US"/>
          </a:p>
          <a:p>
            <a:pPr algn="r"/>
            <a:r>
              <a:rPr lang="en-US" altLang="en-US" sz="1000"/>
              <a:t>Slide </a:t>
            </a:r>
            <a:fld id="{25593982-9083-484D-9997-CF572FD931E3}" type="slidenum">
              <a:rPr lang="en-US" altLang="en-US" sz="1000"/>
              <a:pPr algn="r"/>
              <a:t>63</a:t>
            </a:fld>
            <a:endParaRPr lang="en-US" altLang="en-US" sz="1000"/>
          </a:p>
        </p:txBody>
      </p:sp>
      <p:graphicFrame>
        <p:nvGraphicFramePr>
          <p:cNvPr id="194564" name="Object 4"/>
          <p:cNvGraphicFramePr>
            <a:graphicFrameLocks noChangeAspect="1"/>
          </p:cNvGraphicFramePr>
          <p:nvPr>
            <p:extLst>
              <p:ext uri="{D42A27DB-BD31-4B8C-83A1-F6EECF244321}">
                <p14:modId xmlns:p14="http://schemas.microsoft.com/office/powerpoint/2010/main" val="2981707093"/>
              </p:ext>
            </p:extLst>
          </p:nvPr>
        </p:nvGraphicFramePr>
        <p:xfrm>
          <a:off x="1136650" y="2209800"/>
          <a:ext cx="7321550" cy="2874963"/>
        </p:xfrm>
        <a:graphic>
          <a:graphicData uri="http://schemas.openxmlformats.org/presentationml/2006/ole">
            <mc:AlternateContent xmlns:mc="http://schemas.openxmlformats.org/markup-compatibility/2006">
              <mc:Choice xmlns:v="urn:schemas-microsoft-com:vml" Requires="v">
                <p:oleObj spid="_x0000_s82947" name="Document" r:id="rId3" imgW="7321366" imgH="2879896" progId="Word.Document.8">
                  <p:embed/>
                </p:oleObj>
              </mc:Choice>
              <mc:Fallback>
                <p:oleObj name="Document" r:id="rId3" imgW="7321366" imgH="2879896" progId="Word.Document.8">
                  <p:embed/>
                  <p:pic>
                    <p:nvPicPr>
                      <p:cNvPr id="194564"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6650" y="2209800"/>
                        <a:ext cx="7321550" cy="28749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40454915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assignment</a:t>
            </a:r>
            <a:endParaRPr lang="en-US" dirty="0"/>
          </a:p>
        </p:txBody>
      </p:sp>
      <p:sp>
        <p:nvSpPr>
          <p:cNvPr id="3" name="Text Placeholder 2"/>
          <p:cNvSpPr>
            <a:spLocks noGrp="1"/>
          </p:cNvSpPr>
          <p:nvPr>
            <p:ph type="body" sz="quarter" idx="10"/>
          </p:nvPr>
        </p:nvSpPr>
        <p:spPr/>
        <p:txBody>
          <a:bodyPr/>
          <a:lstStyle/>
          <a:p>
            <a:r>
              <a:rPr lang="en-US" sz="2400" dirty="0" smtClean="0">
                <a:solidFill>
                  <a:srgbClr val="FF0000"/>
                </a:solidFill>
              </a:rPr>
              <a:t>CSS jigsaw</a:t>
            </a:r>
          </a:p>
          <a:p>
            <a:pPr lvl="1"/>
            <a:r>
              <a:rPr lang="en-US" sz="2000" dirty="0" smtClean="0">
                <a:solidFill>
                  <a:srgbClr val="FF0000"/>
                </a:solidFill>
              </a:rPr>
              <a:t>Groups of 3</a:t>
            </a:r>
          </a:p>
          <a:p>
            <a:pPr lvl="1"/>
            <a:r>
              <a:rPr lang="en-US" sz="2000" dirty="0" smtClean="0">
                <a:solidFill>
                  <a:srgbClr val="FF0000"/>
                </a:solidFill>
              </a:rPr>
              <a:t>Assign one box to each person to research</a:t>
            </a:r>
          </a:p>
          <a:p>
            <a:pPr lvl="1"/>
            <a:r>
              <a:rPr lang="en-US" sz="2000" dirty="0" smtClean="0">
                <a:solidFill>
                  <a:srgbClr val="FF0000"/>
                </a:solidFill>
              </a:rPr>
              <a:t>Get back together to present to your group</a:t>
            </a:r>
          </a:p>
          <a:p>
            <a:pPr lvl="1"/>
            <a:r>
              <a:rPr lang="en-US" sz="2000" dirty="0" smtClean="0">
                <a:solidFill>
                  <a:srgbClr val="FF0000"/>
                </a:solidFill>
              </a:rPr>
              <a:t>All subject matter experts get together and make one common document</a:t>
            </a:r>
          </a:p>
          <a:p>
            <a:pPr lvl="1"/>
            <a:r>
              <a:rPr lang="en-US" sz="2000" dirty="0" smtClean="0">
                <a:solidFill>
                  <a:srgbClr val="FF0000"/>
                </a:solidFill>
              </a:rPr>
              <a:t>This document is what I will grade</a:t>
            </a:r>
            <a:endParaRPr lang="en-US" sz="2000" dirty="0">
              <a:solidFill>
                <a:srgbClr val="FF0000"/>
              </a:solidFill>
            </a:endParaRPr>
          </a:p>
        </p:txBody>
      </p:sp>
    </p:spTree>
    <p:extLst>
      <p:ext uri="{BB962C8B-B14F-4D97-AF65-F5344CB8AC3E}">
        <p14:creationId xmlns:p14="http://schemas.microsoft.com/office/powerpoint/2010/main" val="426642295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1597463159"/>
              </p:ext>
            </p:extLst>
          </p:nvPr>
        </p:nvGraphicFramePr>
        <p:xfrm>
          <a:off x="76200" y="1272385"/>
          <a:ext cx="6248399" cy="6027355"/>
        </p:xfrm>
        <a:graphic>
          <a:graphicData uri="http://schemas.openxmlformats.org/presentationml/2006/ole">
            <mc:AlternateContent xmlns:mc="http://schemas.openxmlformats.org/markup-compatibility/2006">
              <mc:Choice xmlns:v="urn:schemas-microsoft-com:vml" Requires="v">
                <p:oleObj spid="_x0000_s86019" name="Document" r:id="rId4" imgW="5103156" imgH="5284085" progId="Word.Document.12">
                  <p:embed/>
                </p:oleObj>
              </mc:Choice>
              <mc:Fallback>
                <p:oleObj name="Document" r:id="rId4" imgW="5103156" imgH="5284085" progId="Word.Document.12">
                  <p:embed/>
                  <p:pic>
                    <p:nvPicPr>
                      <p:cNvPr id="2" name="Object 1"/>
                      <p:cNvPicPr/>
                      <p:nvPr/>
                    </p:nvPicPr>
                    <p:blipFill>
                      <a:blip r:embed="rId5"/>
                      <a:stretch>
                        <a:fillRect/>
                      </a:stretch>
                    </p:blipFill>
                    <p:spPr>
                      <a:xfrm>
                        <a:off x="76200" y="1272385"/>
                        <a:ext cx="6248399" cy="6027355"/>
                      </a:xfrm>
                      <a:prstGeom prst="rect">
                        <a:avLst/>
                      </a:prstGeom>
                    </p:spPr>
                  </p:pic>
                </p:oleObj>
              </mc:Fallback>
            </mc:AlternateContent>
          </a:graphicData>
        </a:graphic>
      </p:graphicFrame>
      <p:sp>
        <p:nvSpPr>
          <p:cNvPr id="4" name="TextBox 3"/>
          <p:cNvSpPr txBox="1"/>
          <p:nvPr/>
        </p:nvSpPr>
        <p:spPr>
          <a:xfrm>
            <a:off x="6172200" y="1447800"/>
            <a:ext cx="2743200" cy="3046988"/>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solidFill>
                  <a:schemeClr val="accent6">
                    <a:lumMod val="60000"/>
                    <a:lumOff val="40000"/>
                  </a:schemeClr>
                </a:solidFill>
              </a:rPr>
              <a:t>For the topics assigned to you provide: </a:t>
            </a:r>
          </a:p>
          <a:p>
            <a:pPr marL="742950" lvl="1" indent="-285750">
              <a:buFont typeface="Arial" panose="020B0604020202020204" pitchFamily="34" charset="0"/>
              <a:buChar char="•"/>
            </a:pPr>
            <a:r>
              <a:rPr lang="en-US" sz="1600" dirty="0" smtClean="0">
                <a:solidFill>
                  <a:schemeClr val="accent6">
                    <a:lumMod val="60000"/>
                    <a:lumOff val="40000"/>
                  </a:schemeClr>
                </a:solidFill>
              </a:rPr>
              <a:t>Documentation of what it does</a:t>
            </a:r>
          </a:p>
          <a:p>
            <a:pPr marL="742950" lvl="1" indent="-285750">
              <a:buFont typeface="Arial" panose="020B0604020202020204" pitchFamily="34" charset="0"/>
              <a:buChar char="•"/>
            </a:pPr>
            <a:r>
              <a:rPr lang="en-US" sz="1600" dirty="0" smtClean="0">
                <a:solidFill>
                  <a:schemeClr val="accent6">
                    <a:lumMod val="60000"/>
                    <a:lumOff val="40000"/>
                  </a:schemeClr>
                </a:solidFill>
              </a:rPr>
              <a:t>Examples (provide for all variations)</a:t>
            </a:r>
          </a:p>
          <a:p>
            <a:pPr marL="285750" indent="-285750">
              <a:buFont typeface="Arial" panose="020B0604020202020204" pitchFamily="34" charset="0"/>
              <a:buChar char="•"/>
            </a:pPr>
            <a:r>
              <a:rPr lang="en-US" sz="1600" dirty="0" smtClean="0">
                <a:solidFill>
                  <a:schemeClr val="accent6">
                    <a:lumMod val="60000"/>
                    <a:lumOff val="40000"/>
                  </a:schemeClr>
                </a:solidFill>
              </a:rPr>
              <a:t>Meet with the large group for your assigned Box and make up a joint document</a:t>
            </a:r>
          </a:p>
          <a:p>
            <a:pPr marL="285750" indent="-285750">
              <a:buFont typeface="Arial" panose="020B0604020202020204" pitchFamily="34" charset="0"/>
              <a:buChar char="•"/>
            </a:pPr>
            <a:r>
              <a:rPr lang="en-US" sz="1600" dirty="0" smtClean="0">
                <a:solidFill>
                  <a:schemeClr val="accent6">
                    <a:lumMod val="60000"/>
                    <a:lumOff val="40000"/>
                  </a:schemeClr>
                </a:solidFill>
              </a:rPr>
              <a:t>Place joint document in OneDrive</a:t>
            </a:r>
          </a:p>
        </p:txBody>
      </p:sp>
    </p:spTree>
    <p:extLst>
      <p:ext uri="{BB962C8B-B14F-4D97-AF65-F5344CB8AC3E}">
        <p14:creationId xmlns:p14="http://schemas.microsoft.com/office/powerpoint/2010/main" val="1623771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Float and clear</a:t>
            </a:r>
            <a:endParaRPr lang="en-US" dirty="0"/>
          </a:p>
        </p:txBody>
      </p:sp>
      <p:sp>
        <p:nvSpPr>
          <p:cNvPr id="3" name="Text Placeholder 2"/>
          <p:cNvSpPr>
            <a:spLocks noGrp="1"/>
          </p:cNvSpPr>
          <p:nvPr>
            <p:ph type="body" sz="quarter" idx="10"/>
          </p:nvPr>
        </p:nvSpPr>
        <p:spPr>
          <a:xfrm>
            <a:off x="228600" y="2100944"/>
            <a:ext cx="8610600" cy="4419600"/>
          </a:xfrm>
        </p:spPr>
        <p:txBody>
          <a:bodyPr/>
          <a:lstStyle/>
          <a:p>
            <a:r>
              <a:rPr lang="en-US" sz="2400" dirty="0"/>
              <a:t>To make one element’s content wrap around another, you include a </a:t>
            </a:r>
            <a:r>
              <a:rPr lang="en-US" sz="2400" dirty="0" smtClean="0"/>
              <a:t>float style </a:t>
            </a:r>
            <a:r>
              <a:rPr lang="en-US" sz="2400" dirty="0"/>
              <a:t>property.</a:t>
            </a:r>
          </a:p>
          <a:p>
            <a:pPr lvl="1"/>
            <a:r>
              <a:rPr lang="en-US" sz="2000" dirty="0" smtClean="0"/>
              <a:t>wrap </a:t>
            </a:r>
            <a:r>
              <a:rPr lang="en-US" sz="2000" dirty="0"/>
              <a:t>paragraph text around an image</a:t>
            </a:r>
          </a:p>
          <a:p>
            <a:pPr lvl="1"/>
            <a:r>
              <a:rPr lang="en-US" sz="2000" dirty="0"/>
              <a:t>Can only float right (image on right, text on left) </a:t>
            </a:r>
          </a:p>
          <a:p>
            <a:pPr lvl="1"/>
            <a:r>
              <a:rPr lang="en-US" sz="2000" dirty="0"/>
              <a:t>or left (image on left, text on right) </a:t>
            </a:r>
            <a:endParaRPr lang="en-US" sz="2000" dirty="0" smtClean="0"/>
          </a:p>
          <a:p>
            <a:pPr lvl="1"/>
            <a:r>
              <a:rPr lang="en-US" sz="2000" dirty="0" smtClean="0"/>
              <a:t>or none</a:t>
            </a:r>
            <a:endParaRPr lang="en-US" sz="2000" dirty="0"/>
          </a:p>
          <a:p>
            <a:r>
              <a:rPr lang="en-US" sz="2400" dirty="0"/>
              <a:t>&lt;</a:t>
            </a:r>
            <a:r>
              <a:rPr lang="en-US" sz="2400" dirty="0" err="1"/>
              <a:t>img</a:t>
            </a:r>
            <a:r>
              <a:rPr lang="en-US" sz="2400" dirty="0"/>
              <a:t> </a:t>
            </a:r>
            <a:r>
              <a:rPr lang="en-US" sz="2400" dirty="0" err="1"/>
              <a:t>src</a:t>
            </a:r>
            <a:r>
              <a:rPr lang="en-US" sz="2400" dirty="0"/>
              <a:t>=”myPic.jpg” alt=”My </a:t>
            </a:r>
            <a:r>
              <a:rPr lang="en-US" sz="2400" dirty="0" smtClean="0"/>
              <a:t>picture”</a:t>
            </a:r>
            <a:r>
              <a:rPr lang="en-US" sz="2400" dirty="0"/>
              <a:t> </a:t>
            </a:r>
            <a:r>
              <a:rPr lang="en-US" sz="2400" dirty="0" smtClean="0"/>
              <a:t>style</a:t>
            </a:r>
            <a:r>
              <a:rPr lang="en-US" sz="2400" dirty="0"/>
              <a:t>=”float: right;” /&gt;</a:t>
            </a:r>
          </a:p>
          <a:p>
            <a:r>
              <a:rPr lang="en-US" sz="2400" dirty="0" smtClean="0"/>
              <a:t>Occasionally</a:t>
            </a:r>
            <a:r>
              <a:rPr lang="en-US" sz="2400" dirty="0"/>
              <a:t>, you’ll want some text to wrap around an image, but you’ll want other text (usually following the first text) to </a:t>
            </a:r>
            <a:r>
              <a:rPr lang="en-US" sz="2400" b="1" dirty="0"/>
              <a:t>not</a:t>
            </a:r>
            <a:r>
              <a:rPr lang="en-US" sz="2400" dirty="0"/>
              <a:t> wrap around the image.</a:t>
            </a:r>
          </a:p>
          <a:p>
            <a:r>
              <a:rPr lang="en-US" sz="2400" dirty="0"/>
              <a:t>Use </a:t>
            </a:r>
            <a:r>
              <a:rPr lang="en-US" sz="2400" dirty="0" smtClean="0"/>
              <a:t>a clear style </a:t>
            </a:r>
            <a:r>
              <a:rPr lang="en-US" sz="2400" dirty="0"/>
              <a:t>attribute in the element that should not wrap.</a:t>
            </a:r>
          </a:p>
          <a:p>
            <a:endParaRPr lang="en-US" sz="2400" dirty="0"/>
          </a:p>
        </p:txBody>
      </p:sp>
    </p:spTree>
    <p:extLst>
      <p:ext uri="{BB962C8B-B14F-4D97-AF65-F5344CB8AC3E}">
        <p14:creationId xmlns:p14="http://schemas.microsoft.com/office/powerpoint/2010/main" val="52969297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Float and Clear Example</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310145798"/>
              </p:ext>
            </p:extLst>
          </p:nvPr>
        </p:nvGraphicFramePr>
        <p:xfrm>
          <a:off x="2057400" y="1905000"/>
          <a:ext cx="3886200" cy="4715010"/>
        </p:xfrm>
        <a:graphic>
          <a:graphicData uri="http://schemas.openxmlformats.org/presentationml/2006/ole">
            <mc:AlternateContent xmlns:mc="http://schemas.openxmlformats.org/markup-compatibility/2006">
              <mc:Choice xmlns:v="urn:schemas-microsoft-com:vml" Requires="v">
                <p:oleObj spid="_x0000_s90115" name="Document" r:id="rId3" imgW="5940848" imgH="8306652" progId="Word.Document.12">
                  <p:embed/>
                </p:oleObj>
              </mc:Choice>
              <mc:Fallback>
                <p:oleObj name="Document" r:id="rId3" imgW="5940848" imgH="8306652" progId="Word.Document.12">
                  <p:embed/>
                  <p:pic>
                    <p:nvPicPr>
                      <p:cNvPr id="5" name="Object 4"/>
                      <p:cNvPicPr/>
                      <p:nvPr/>
                    </p:nvPicPr>
                    <p:blipFill>
                      <a:blip r:embed="rId4"/>
                      <a:stretch>
                        <a:fillRect/>
                      </a:stretch>
                    </p:blipFill>
                    <p:spPr>
                      <a:xfrm>
                        <a:off x="2057400" y="1905000"/>
                        <a:ext cx="3886200" cy="4715010"/>
                      </a:xfrm>
                      <a:prstGeom prst="rect">
                        <a:avLst/>
                      </a:prstGeom>
                    </p:spPr>
                  </p:pic>
                </p:oleObj>
              </mc:Fallback>
            </mc:AlternateContent>
          </a:graphicData>
        </a:graphic>
      </p:graphicFrame>
    </p:spTree>
    <p:extLst>
      <p:ext uri="{BB962C8B-B14F-4D97-AF65-F5344CB8AC3E}">
        <p14:creationId xmlns:p14="http://schemas.microsoft.com/office/powerpoint/2010/main" val="19000512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float and clear video</a:t>
            </a:r>
            <a:endParaRPr lang="en-US" dirty="0"/>
          </a:p>
        </p:txBody>
      </p:sp>
      <p:sp>
        <p:nvSpPr>
          <p:cNvPr id="3" name="Text Placeholder 2"/>
          <p:cNvSpPr>
            <a:spLocks noGrp="1"/>
          </p:cNvSpPr>
          <p:nvPr>
            <p:ph type="body" sz="quarter" idx="10"/>
          </p:nvPr>
        </p:nvSpPr>
        <p:spPr/>
        <p:txBody>
          <a:bodyPr anchor="t"/>
          <a:lstStyle/>
          <a:p>
            <a:endParaRPr lang="en-US" dirty="0" smtClean="0">
              <a:latin typeface="Arial" charset="0"/>
            </a:endParaRPr>
          </a:p>
          <a:p>
            <a:r>
              <a:rPr lang="en-US" dirty="0" smtClean="0"/>
              <a:t>Float and clear as 3d object</a:t>
            </a:r>
            <a:endParaRPr lang="en-US" b="1" dirty="0" smtClean="0">
              <a:latin typeface="Arial" charset="0"/>
              <a:hlinkClick r:id="rId3"/>
            </a:endParaRPr>
          </a:p>
          <a:p>
            <a:pPr lvl="1"/>
            <a:r>
              <a:rPr lang="en-US" dirty="0" smtClean="0">
                <a:latin typeface="Arial" charset="0"/>
                <a:hlinkClick r:id="rId3"/>
              </a:rPr>
              <a:t>https</a:t>
            </a:r>
            <a:r>
              <a:rPr lang="en-US" dirty="0">
                <a:latin typeface="Arial" charset="0"/>
                <a:hlinkClick r:id="rId3"/>
              </a:rPr>
              <a:t>://www.youtube.com/watch?v=xara4Z1b18I</a:t>
            </a:r>
          </a:p>
          <a:p>
            <a:r>
              <a:rPr lang="en-US" dirty="0" smtClean="0"/>
              <a:t>Float and clear summary</a:t>
            </a:r>
            <a:endParaRPr lang="en-US" b="1" dirty="0">
              <a:latin typeface="Arial" charset="0"/>
              <a:hlinkClick r:id="rId3"/>
            </a:endParaRPr>
          </a:p>
          <a:p>
            <a:pPr lvl="1"/>
            <a:r>
              <a:rPr lang="en-US" dirty="0" smtClean="0">
                <a:latin typeface="Arial" charset="0"/>
                <a:hlinkClick r:id="rId3"/>
              </a:rPr>
              <a:t>https</a:t>
            </a:r>
            <a:r>
              <a:rPr lang="en-US" dirty="0">
                <a:latin typeface="Arial" charset="0"/>
                <a:hlinkClick r:id="rId3"/>
              </a:rPr>
              <a:t>://www.youtube.com/watch?v=IiJzbXzOdHQ</a:t>
            </a:r>
          </a:p>
          <a:p>
            <a:endParaRPr lang="en-US" dirty="0">
              <a:latin typeface="Arial" charset="0"/>
            </a:endParaRPr>
          </a:p>
        </p:txBody>
      </p:sp>
    </p:spTree>
    <p:extLst>
      <p:ext uri="{BB962C8B-B14F-4D97-AF65-F5344CB8AC3E}">
        <p14:creationId xmlns:p14="http://schemas.microsoft.com/office/powerpoint/2010/main" val="335026540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Float and clear example</a:t>
            </a:r>
            <a:endParaRPr lang="en-US" dirty="0"/>
          </a:p>
        </p:txBody>
      </p:sp>
      <p:sp>
        <p:nvSpPr>
          <p:cNvPr id="3" name="Text Placeholder 2"/>
          <p:cNvSpPr>
            <a:spLocks noGrp="1"/>
          </p:cNvSpPr>
          <p:nvPr>
            <p:ph type="body" sz="quarter" idx="10"/>
          </p:nvPr>
        </p:nvSpPr>
        <p:spPr/>
        <p:txBody>
          <a:bodyPr/>
          <a:lstStyle/>
          <a:p>
            <a:r>
              <a:rPr lang="en-US" dirty="0" smtClean="0"/>
              <a:t>Float and Clear example</a:t>
            </a:r>
          </a:p>
          <a:p>
            <a:pPr lvl="1"/>
            <a:r>
              <a:rPr lang="en-US" dirty="0" smtClean="0"/>
              <a:t>Remove the * styling, note the default padding that we are removing with this</a:t>
            </a:r>
          </a:p>
          <a:p>
            <a:pPr lvl="1"/>
            <a:r>
              <a:rPr lang="en-US" dirty="0" smtClean="0"/>
              <a:t>Put blocks in a parent block</a:t>
            </a:r>
          </a:p>
          <a:p>
            <a:pPr lvl="2"/>
            <a:r>
              <a:rPr lang="en-US" dirty="0" smtClean="0"/>
              <a:t>Add block container with the two blocks in it</a:t>
            </a:r>
          </a:p>
          <a:p>
            <a:pPr lvl="1"/>
            <a:r>
              <a:rPr lang="en-US" dirty="0" smtClean="0"/>
              <a:t>Add </a:t>
            </a:r>
            <a:r>
              <a:rPr lang="en-US" dirty="0" err="1" smtClean="0"/>
              <a:t>float:left</a:t>
            </a:r>
            <a:r>
              <a:rPr lang="en-US" dirty="0" smtClean="0"/>
              <a:t>; to div#block1</a:t>
            </a:r>
          </a:p>
          <a:p>
            <a:pPr lvl="1"/>
            <a:r>
              <a:rPr lang="en-US" dirty="0" smtClean="0"/>
              <a:t>Add width:600px; to div#block1</a:t>
            </a:r>
          </a:p>
          <a:p>
            <a:pPr lvl="2"/>
            <a:r>
              <a:rPr lang="en-US" dirty="0" smtClean="0"/>
              <a:t>You can set the width of both elements if you wish</a:t>
            </a:r>
          </a:p>
          <a:p>
            <a:pPr lvl="2"/>
            <a:r>
              <a:rPr lang="en-US" dirty="0" smtClean="0"/>
              <a:t>Try moving the width of the entire screen.  Blue block behaves by wrapping</a:t>
            </a:r>
          </a:p>
          <a:p>
            <a:pPr lvl="1"/>
            <a:endParaRPr lang="en-US" dirty="0"/>
          </a:p>
        </p:txBody>
      </p:sp>
    </p:spTree>
    <p:extLst>
      <p:ext uri="{BB962C8B-B14F-4D97-AF65-F5344CB8AC3E}">
        <p14:creationId xmlns:p14="http://schemas.microsoft.com/office/powerpoint/2010/main" val="2264251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Css</a:t>
            </a:r>
            <a:r>
              <a:rPr lang="en-US" dirty="0" smtClean="0"/>
              <a:t> levels</a:t>
            </a:r>
            <a:endParaRPr lang="en-US" dirty="0"/>
          </a:p>
        </p:txBody>
      </p:sp>
      <p:sp>
        <p:nvSpPr>
          <p:cNvPr id="3" name="Text Placeholder 2"/>
          <p:cNvSpPr>
            <a:spLocks noGrp="1"/>
          </p:cNvSpPr>
          <p:nvPr>
            <p:ph type="body" sz="quarter" idx="10"/>
          </p:nvPr>
        </p:nvSpPr>
        <p:spPr>
          <a:xfrm>
            <a:off x="228600" y="2209800"/>
            <a:ext cx="6248400" cy="4419600"/>
          </a:xfrm>
        </p:spPr>
        <p:txBody>
          <a:bodyPr/>
          <a:lstStyle/>
          <a:p>
            <a:r>
              <a:rPr lang="en-US" sz="2400" dirty="0"/>
              <a:t>CSS allows you to apply styles at three different levels</a:t>
            </a:r>
          </a:p>
          <a:p>
            <a:pPr lvl="1"/>
            <a:r>
              <a:rPr lang="en-US" sz="2000" dirty="0"/>
              <a:t>Inline.  </a:t>
            </a:r>
          </a:p>
          <a:p>
            <a:pPr lvl="2"/>
            <a:r>
              <a:rPr lang="en-US" sz="1800" dirty="0"/>
              <a:t>What we’ve been doing all along (style=)</a:t>
            </a:r>
          </a:p>
          <a:p>
            <a:pPr lvl="2"/>
            <a:r>
              <a:rPr lang="en-US" sz="1800" dirty="0"/>
              <a:t>Applies a style to an individual element</a:t>
            </a:r>
          </a:p>
          <a:p>
            <a:pPr lvl="1"/>
            <a:r>
              <a:rPr lang="en-US" sz="2000" dirty="0"/>
              <a:t>Embedded</a:t>
            </a:r>
          </a:p>
          <a:p>
            <a:pPr lvl="2"/>
            <a:r>
              <a:rPr lang="en-US" sz="1800" dirty="0"/>
              <a:t>Allows you to define styles that affect all elements on a page</a:t>
            </a:r>
          </a:p>
          <a:p>
            <a:pPr lvl="1"/>
            <a:r>
              <a:rPr lang="en-US" sz="2000" dirty="0"/>
              <a:t>External</a:t>
            </a:r>
          </a:p>
          <a:p>
            <a:pPr lvl="2"/>
            <a:r>
              <a:rPr lang="en-US" sz="1800" dirty="0"/>
              <a:t>Allows you to define styles for elements in an external file and then link to that file from multiple pages</a:t>
            </a:r>
            <a:r>
              <a:rPr lang="en-US" sz="1800" dirty="0" smtClean="0"/>
              <a:t>.</a:t>
            </a:r>
          </a:p>
        </p:txBody>
      </p:sp>
      <p:pic>
        <p:nvPicPr>
          <p:cNvPr id="4" name="Picture 3"/>
          <p:cNvPicPr>
            <a:picLocks noChangeAspect="1"/>
          </p:cNvPicPr>
          <p:nvPr/>
        </p:nvPicPr>
        <p:blipFill>
          <a:blip r:embed="rId2"/>
          <a:stretch>
            <a:fillRect/>
          </a:stretch>
        </p:blipFill>
        <p:spPr>
          <a:xfrm>
            <a:off x="6508668" y="2156362"/>
            <a:ext cx="2552700" cy="2286000"/>
          </a:xfrm>
          <a:prstGeom prst="rect">
            <a:avLst/>
          </a:prstGeom>
        </p:spPr>
      </p:pic>
    </p:spTree>
    <p:extLst>
      <p:ext uri="{BB962C8B-B14F-4D97-AF65-F5344CB8AC3E}">
        <p14:creationId xmlns:p14="http://schemas.microsoft.com/office/powerpoint/2010/main" val="7516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Float and clear example</a:t>
            </a:r>
            <a:endParaRPr lang="en-US" dirty="0"/>
          </a:p>
        </p:txBody>
      </p:sp>
      <p:sp>
        <p:nvSpPr>
          <p:cNvPr id="3" name="Text Placeholder 2"/>
          <p:cNvSpPr>
            <a:spLocks noGrp="1"/>
          </p:cNvSpPr>
          <p:nvPr>
            <p:ph type="body" sz="quarter" idx="10"/>
          </p:nvPr>
        </p:nvSpPr>
        <p:spPr/>
        <p:txBody>
          <a:bodyPr/>
          <a:lstStyle/>
          <a:p>
            <a:r>
              <a:rPr lang="en-US" dirty="0" smtClean="0"/>
              <a:t>Put a </a:t>
            </a:r>
            <a:r>
              <a:rPr lang="en-US" dirty="0" err="1" smtClean="0"/>
              <a:t>margin:left</a:t>
            </a:r>
            <a:r>
              <a:rPr lang="en-US" dirty="0" smtClean="0"/>
              <a:t> on the second block that is equivalent to the width of the first block</a:t>
            </a:r>
          </a:p>
          <a:p>
            <a:pPr lvl="1"/>
            <a:r>
              <a:rPr lang="en-US" dirty="0" smtClean="0"/>
              <a:t>Put margin-left: 600px; on block2</a:t>
            </a:r>
          </a:p>
          <a:p>
            <a:pPr lvl="2"/>
            <a:r>
              <a:rPr lang="en-US" dirty="0" smtClean="0"/>
              <a:t>This keeps the left of the second block from wrapping around the first block (this is basically a 2 column layout)</a:t>
            </a:r>
          </a:p>
          <a:p>
            <a:pPr lvl="2"/>
            <a:r>
              <a:rPr lang="en-US" dirty="0" smtClean="0"/>
              <a:t>Change both to 200px;</a:t>
            </a:r>
          </a:p>
          <a:p>
            <a:r>
              <a:rPr lang="en-US" dirty="0" smtClean="0"/>
              <a:t>Create a second </a:t>
            </a:r>
            <a:r>
              <a:rPr lang="en-US" dirty="0" err="1" smtClean="0"/>
              <a:t>blockcontainer</a:t>
            </a:r>
            <a:r>
              <a:rPr lang="en-US" dirty="0" smtClean="0"/>
              <a:t> with </a:t>
            </a:r>
            <a:r>
              <a:rPr lang="en-US" dirty="0" err="1" smtClean="0"/>
              <a:t>div’s</a:t>
            </a:r>
            <a:r>
              <a:rPr lang="en-US" dirty="0"/>
              <a:t> </a:t>
            </a:r>
            <a:r>
              <a:rPr lang="en-US" dirty="0" smtClean="0"/>
              <a:t>including block 3,4,5</a:t>
            </a:r>
            <a:endParaRPr lang="en-US" dirty="0"/>
          </a:p>
        </p:txBody>
      </p:sp>
    </p:spTree>
    <p:extLst>
      <p:ext uri="{BB962C8B-B14F-4D97-AF65-F5344CB8AC3E}">
        <p14:creationId xmlns:p14="http://schemas.microsoft.com/office/powerpoint/2010/main" val="50434866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Float and clear example</a:t>
            </a:r>
            <a:endParaRPr lang="en-US" dirty="0"/>
          </a:p>
        </p:txBody>
      </p:sp>
      <p:sp>
        <p:nvSpPr>
          <p:cNvPr id="3" name="Text Placeholder 2"/>
          <p:cNvSpPr>
            <a:spLocks noGrp="1"/>
          </p:cNvSpPr>
          <p:nvPr>
            <p:ph type="body" sz="quarter" idx="10"/>
          </p:nvPr>
        </p:nvSpPr>
        <p:spPr/>
        <p:txBody>
          <a:bodyPr/>
          <a:lstStyle/>
          <a:p>
            <a:r>
              <a:rPr lang="en-US" dirty="0" smtClean="0"/>
              <a:t>Create a rule to control all the blocks</a:t>
            </a:r>
          </a:p>
          <a:p>
            <a:pPr lvl="1"/>
            <a:r>
              <a:rPr lang="en-US" dirty="0" smtClean="0"/>
              <a:t>Use descendant selector </a:t>
            </a:r>
          </a:p>
          <a:p>
            <a:pPr lvl="2"/>
            <a:r>
              <a:rPr lang="en-US" dirty="0"/>
              <a:t>div#blockcontainer2 div {width: 300px; </a:t>
            </a:r>
            <a:r>
              <a:rPr lang="en-US" dirty="0" err="1"/>
              <a:t>float:left</a:t>
            </a:r>
            <a:r>
              <a:rPr lang="en-US" dirty="0" smtClean="0"/>
              <a:t>}</a:t>
            </a:r>
          </a:p>
          <a:p>
            <a:pPr lvl="2"/>
            <a:r>
              <a:rPr lang="en-US" dirty="0" smtClean="0"/>
              <a:t>Note that this confuses the container a bit…</a:t>
            </a:r>
          </a:p>
          <a:p>
            <a:pPr lvl="3"/>
            <a:r>
              <a:rPr lang="en-US" dirty="0" smtClean="0"/>
              <a:t>add </a:t>
            </a:r>
            <a:r>
              <a:rPr lang="en-US" dirty="0" err="1" smtClean="0"/>
              <a:t>overflow:hidden</a:t>
            </a:r>
            <a:r>
              <a:rPr lang="en-US" dirty="0" smtClean="0"/>
              <a:t>; to div#blockcontainer2</a:t>
            </a:r>
          </a:p>
          <a:p>
            <a:pPr lvl="3"/>
            <a:r>
              <a:rPr lang="en-US" dirty="0" smtClean="0"/>
              <a:t>Will discuss the overflow later</a:t>
            </a:r>
          </a:p>
          <a:p>
            <a:pPr lvl="3"/>
            <a:r>
              <a:rPr lang="en-US" dirty="0" smtClean="0"/>
              <a:t>The blocks are all side by side now.</a:t>
            </a:r>
          </a:p>
          <a:p>
            <a:pPr lvl="2"/>
            <a:r>
              <a:rPr lang="en-US" dirty="0" smtClean="0"/>
              <a:t>Float all of them to the right</a:t>
            </a:r>
          </a:p>
          <a:p>
            <a:pPr lvl="3"/>
            <a:r>
              <a:rPr lang="en-US" dirty="0" smtClean="0"/>
              <a:t>Div#blockcontainer2 div – add float: right;</a:t>
            </a:r>
          </a:p>
          <a:p>
            <a:pPr lvl="4"/>
            <a:r>
              <a:rPr lang="en-US" dirty="0" smtClean="0"/>
              <a:t>Note what happens- they orientate from right to left </a:t>
            </a:r>
          </a:p>
        </p:txBody>
      </p:sp>
    </p:spTree>
    <p:extLst>
      <p:ext uri="{BB962C8B-B14F-4D97-AF65-F5344CB8AC3E}">
        <p14:creationId xmlns:p14="http://schemas.microsoft.com/office/powerpoint/2010/main" val="372978882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Float and clear example</a:t>
            </a:r>
            <a:endParaRPr lang="en-US" dirty="0"/>
          </a:p>
        </p:txBody>
      </p:sp>
      <p:pic>
        <p:nvPicPr>
          <p:cNvPr id="4" name="Picture 3"/>
          <p:cNvPicPr>
            <a:picLocks noChangeAspect="1"/>
          </p:cNvPicPr>
          <p:nvPr/>
        </p:nvPicPr>
        <p:blipFill>
          <a:blip r:embed="rId3"/>
          <a:stretch>
            <a:fillRect/>
          </a:stretch>
        </p:blipFill>
        <p:spPr>
          <a:xfrm>
            <a:off x="914400" y="1905000"/>
            <a:ext cx="6181845" cy="4953000"/>
          </a:xfrm>
          <a:prstGeom prst="rect">
            <a:avLst/>
          </a:prstGeom>
        </p:spPr>
      </p:pic>
    </p:spTree>
    <p:extLst>
      <p:ext uri="{BB962C8B-B14F-4D97-AF65-F5344CB8AC3E}">
        <p14:creationId xmlns:p14="http://schemas.microsoft.com/office/powerpoint/2010/main" val="11330381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Margins vs padding</a:t>
            </a:r>
            <a:endParaRPr lang="en-US" dirty="0"/>
          </a:p>
        </p:txBody>
      </p:sp>
      <p:sp>
        <p:nvSpPr>
          <p:cNvPr id="3" name="Text Placeholder 2"/>
          <p:cNvSpPr>
            <a:spLocks noGrp="1"/>
          </p:cNvSpPr>
          <p:nvPr>
            <p:ph type="body" sz="quarter" idx="10"/>
          </p:nvPr>
        </p:nvSpPr>
        <p:spPr>
          <a:xfrm>
            <a:off x="228600" y="2209800"/>
            <a:ext cx="4648200" cy="4419600"/>
          </a:xfrm>
        </p:spPr>
        <p:txBody>
          <a:bodyPr/>
          <a:lstStyle/>
          <a:p>
            <a:r>
              <a:rPr lang="en-US" sz="2800" dirty="0"/>
              <a:t>Margins designate how much extra space is placed outside an element’s border</a:t>
            </a:r>
          </a:p>
          <a:p>
            <a:r>
              <a:rPr lang="en-US" sz="2800" dirty="0"/>
              <a:t>Padding designates how much extra space is placed inside the element—how much space separates the element border from its content</a:t>
            </a:r>
          </a:p>
          <a:p>
            <a:pPr lvl="1"/>
            <a:endParaRPr lang="en-US" sz="2400" dirty="0"/>
          </a:p>
        </p:txBody>
      </p:sp>
      <p:pic>
        <p:nvPicPr>
          <p:cNvPr id="24590" name="Picture 14" descr="Image illustrating the relationship between content, padding, borders, and margi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2218944"/>
            <a:ext cx="4800600" cy="3587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159813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Margins vs padding</a:t>
            </a:r>
            <a:endParaRPr lang="en-US" dirty="0"/>
          </a:p>
        </p:txBody>
      </p:sp>
      <p:sp>
        <p:nvSpPr>
          <p:cNvPr id="3" name="Text Placeholder 2"/>
          <p:cNvSpPr>
            <a:spLocks noGrp="1"/>
          </p:cNvSpPr>
          <p:nvPr>
            <p:ph type="body" sz="quarter" idx="10"/>
          </p:nvPr>
        </p:nvSpPr>
        <p:spPr/>
        <p:txBody>
          <a:bodyPr/>
          <a:lstStyle/>
          <a:p>
            <a:endParaRPr lang="en-US" sz="2800" dirty="0" smtClean="0"/>
          </a:p>
          <a:p>
            <a:pPr lvl="1"/>
            <a:endParaRPr lang="en-US" dirty="0"/>
          </a:p>
          <a:p>
            <a:pPr lvl="1"/>
            <a:endParaRPr lang="en-US" sz="2000" dirty="0" smtClean="0"/>
          </a:p>
          <a:p>
            <a:pPr lvl="1"/>
            <a:r>
              <a:rPr lang="en-US" sz="2000" dirty="0" smtClean="0"/>
              <a:t>The </a:t>
            </a:r>
            <a:r>
              <a:rPr lang="en-US" sz="2000" dirty="0"/>
              <a:t>dark black Box designates the element’s borders (defined by width and height)</a:t>
            </a:r>
          </a:p>
          <a:p>
            <a:pPr lvl="1"/>
            <a:r>
              <a:rPr lang="en-US" sz="2000" dirty="0"/>
              <a:t>The pink box represents the element’s padding—how far from the border the contents appear</a:t>
            </a:r>
          </a:p>
          <a:p>
            <a:r>
              <a:rPr lang="en-US" sz="2400" dirty="0"/>
              <a:t>The light blue box represents the element’s margin—how much space is put between the element and other elements (or the window border)</a:t>
            </a:r>
            <a:endParaRPr lang="en-US" sz="4400" dirty="0"/>
          </a:p>
        </p:txBody>
      </p:sp>
      <p:pic>
        <p:nvPicPr>
          <p:cNvPr id="4" name="Picture 3"/>
          <p:cNvPicPr>
            <a:picLocks noChangeAspect="1"/>
          </p:cNvPicPr>
          <p:nvPr/>
        </p:nvPicPr>
        <p:blipFill>
          <a:blip r:embed="rId3"/>
          <a:stretch>
            <a:fillRect/>
          </a:stretch>
        </p:blipFill>
        <p:spPr>
          <a:xfrm>
            <a:off x="1676400" y="2133600"/>
            <a:ext cx="3909057" cy="1371599"/>
          </a:xfrm>
          <a:prstGeom prst="rect">
            <a:avLst/>
          </a:prstGeom>
        </p:spPr>
      </p:pic>
    </p:spTree>
    <p:extLst>
      <p:ext uri="{BB962C8B-B14F-4D97-AF65-F5344CB8AC3E}">
        <p14:creationId xmlns:p14="http://schemas.microsoft.com/office/powerpoint/2010/main" val="409882446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Box Model Example</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1525197064"/>
              </p:ext>
            </p:extLst>
          </p:nvPr>
        </p:nvGraphicFramePr>
        <p:xfrm>
          <a:off x="1447800" y="2286000"/>
          <a:ext cx="5940425" cy="4267200"/>
        </p:xfrm>
        <a:graphic>
          <a:graphicData uri="http://schemas.openxmlformats.org/presentationml/2006/ole">
            <mc:AlternateContent xmlns:mc="http://schemas.openxmlformats.org/markup-compatibility/2006">
              <mc:Choice xmlns:v="urn:schemas-microsoft-com:vml" Requires="v">
                <p:oleObj spid="_x0000_s102403" name="Document" r:id="rId4" imgW="5940848" imgH="6763283" progId="Word.Document.12">
                  <p:embed/>
                </p:oleObj>
              </mc:Choice>
              <mc:Fallback>
                <p:oleObj name="Document" r:id="rId4" imgW="5940848" imgH="6763283" progId="Word.Document.12">
                  <p:embed/>
                  <p:pic>
                    <p:nvPicPr>
                      <p:cNvPr id="4" name="Object 3"/>
                      <p:cNvPicPr/>
                      <p:nvPr/>
                    </p:nvPicPr>
                    <p:blipFill>
                      <a:blip r:embed="rId5"/>
                      <a:stretch>
                        <a:fillRect/>
                      </a:stretch>
                    </p:blipFill>
                    <p:spPr>
                      <a:xfrm>
                        <a:off x="1447800" y="2286000"/>
                        <a:ext cx="5940425" cy="4267200"/>
                      </a:xfrm>
                      <a:prstGeom prst="rect">
                        <a:avLst/>
                      </a:prstGeom>
                    </p:spPr>
                  </p:pic>
                </p:oleObj>
              </mc:Fallback>
            </mc:AlternateContent>
          </a:graphicData>
        </a:graphic>
      </p:graphicFrame>
    </p:spTree>
    <p:extLst>
      <p:ext uri="{BB962C8B-B14F-4D97-AF65-F5344CB8AC3E}">
        <p14:creationId xmlns:p14="http://schemas.microsoft.com/office/powerpoint/2010/main" val="31221148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Margins vs padding</a:t>
            </a:r>
            <a:endParaRPr lang="en-US" dirty="0"/>
          </a:p>
        </p:txBody>
      </p:sp>
      <p:sp>
        <p:nvSpPr>
          <p:cNvPr id="3" name="Text Placeholder 2"/>
          <p:cNvSpPr>
            <a:spLocks noGrp="1"/>
          </p:cNvSpPr>
          <p:nvPr>
            <p:ph type="body" sz="quarter" idx="10"/>
          </p:nvPr>
        </p:nvSpPr>
        <p:spPr/>
        <p:txBody>
          <a:bodyPr/>
          <a:lstStyle/>
          <a:p>
            <a:r>
              <a:rPr lang="en-US" sz="2800" dirty="0" smtClean="0"/>
              <a:t>Often times the box model is used to help explain this</a:t>
            </a:r>
          </a:p>
          <a:p>
            <a:pPr lvl="1"/>
            <a:r>
              <a:rPr lang="en-US" sz="2400" dirty="0">
                <a:hlinkClick r:id="rId3"/>
              </a:rPr>
              <a:t>http://www.w3.org/TR/CSS2/box.html</a:t>
            </a:r>
          </a:p>
          <a:p>
            <a:pPr lvl="1"/>
            <a:r>
              <a:rPr lang="en-US" sz="2400" dirty="0" smtClean="0">
                <a:hlinkClick r:id="rId3"/>
              </a:rPr>
              <a:t>http</a:t>
            </a:r>
            <a:r>
              <a:rPr lang="en-US" sz="2400" dirty="0">
                <a:hlinkClick r:id="rId3"/>
              </a:rPr>
              <a:t>://</a:t>
            </a:r>
            <a:r>
              <a:rPr lang="en-US" sz="2400" dirty="0" smtClean="0">
                <a:hlinkClick r:id="rId3"/>
              </a:rPr>
              <a:t>barbaraambach.com/HTMLTutorials/02BoxModel/BoxModel.html</a:t>
            </a:r>
            <a:endParaRPr lang="en-US" sz="2400" dirty="0" smtClean="0"/>
          </a:p>
        </p:txBody>
      </p:sp>
    </p:spTree>
    <p:extLst>
      <p:ext uri="{BB962C8B-B14F-4D97-AF65-F5344CB8AC3E}">
        <p14:creationId xmlns:p14="http://schemas.microsoft.com/office/powerpoint/2010/main" val="369881602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Box model</a:t>
            </a:r>
            <a:endParaRPr lang="en-US" dirty="0"/>
          </a:p>
        </p:txBody>
      </p:sp>
      <p:sp>
        <p:nvSpPr>
          <p:cNvPr id="3" name="Text Placeholder 2"/>
          <p:cNvSpPr>
            <a:spLocks noGrp="1"/>
          </p:cNvSpPr>
          <p:nvPr>
            <p:ph type="body" sz="quarter" idx="10"/>
          </p:nvPr>
        </p:nvSpPr>
        <p:spPr/>
        <p:txBody>
          <a:bodyPr/>
          <a:lstStyle/>
          <a:p>
            <a:r>
              <a:rPr lang="en-US" dirty="0" smtClean="0"/>
              <a:t>Make basic document.  Add a div and </a:t>
            </a:r>
            <a:r>
              <a:rPr lang="en-US" dirty="0" err="1" smtClean="0"/>
              <a:t>syling</a:t>
            </a:r>
            <a:r>
              <a:rPr lang="en-US" dirty="0" smtClean="0"/>
              <a:t> for border, height, width, margin</a:t>
            </a:r>
          </a:p>
          <a:p>
            <a:pPr lvl="1"/>
            <a:r>
              <a:rPr lang="en-US" dirty="0" smtClean="0"/>
              <a:t>Add padding</a:t>
            </a:r>
          </a:p>
          <a:p>
            <a:r>
              <a:rPr lang="en-US" dirty="0" smtClean="0"/>
              <a:t>When you add margin &amp; padding, the size of the overall box is changing.  </a:t>
            </a:r>
          </a:p>
          <a:p>
            <a:pPr lvl="1"/>
            <a:r>
              <a:rPr lang="en-US" dirty="0" smtClean="0"/>
              <a:t>Total width = 2x 10px for margin + 2x10px for padding + the 300px + 2px border = 342px.</a:t>
            </a:r>
          </a:p>
          <a:p>
            <a:pPr lvl="2"/>
            <a:r>
              <a:rPr lang="en-US" dirty="0" smtClean="0"/>
              <a:t>What would need to be done to make it 300px total?</a:t>
            </a:r>
          </a:p>
          <a:p>
            <a:pPr lvl="1"/>
            <a:endParaRPr lang="en-US" dirty="0" smtClean="0"/>
          </a:p>
          <a:p>
            <a:endParaRPr lang="en-US" dirty="0"/>
          </a:p>
        </p:txBody>
      </p:sp>
    </p:spTree>
    <p:extLst>
      <p:ext uri="{BB962C8B-B14F-4D97-AF65-F5344CB8AC3E}">
        <p14:creationId xmlns:p14="http://schemas.microsoft.com/office/powerpoint/2010/main" val="38124164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Box model</a:t>
            </a:r>
            <a:endParaRPr lang="en-US" dirty="0"/>
          </a:p>
        </p:txBody>
      </p:sp>
      <p:sp>
        <p:nvSpPr>
          <p:cNvPr id="3" name="Text Placeholder 2"/>
          <p:cNvSpPr>
            <a:spLocks noGrp="1"/>
          </p:cNvSpPr>
          <p:nvPr>
            <p:ph type="body" sz="quarter" idx="10"/>
          </p:nvPr>
        </p:nvSpPr>
        <p:spPr/>
        <p:txBody>
          <a:bodyPr/>
          <a:lstStyle/>
          <a:p>
            <a:r>
              <a:rPr lang="en-US" dirty="0" smtClean="0"/>
              <a:t>Add margin-left, margin-right, margin-top, margin-bottom</a:t>
            </a:r>
          </a:p>
          <a:p>
            <a:pPr lvl="1"/>
            <a:r>
              <a:rPr lang="en-US" dirty="0" smtClean="0"/>
              <a:t>Margin 10px;  applies to all sides</a:t>
            </a:r>
          </a:p>
          <a:p>
            <a:pPr lvl="1"/>
            <a:r>
              <a:rPr lang="en-US" dirty="0" smtClean="0"/>
              <a:t>Margin 10px 0;  -- applies to top &amp; bottom</a:t>
            </a:r>
          </a:p>
          <a:p>
            <a:pPr lvl="1"/>
            <a:r>
              <a:rPr lang="en-US" dirty="0" smtClean="0"/>
              <a:t>Margin 10px 0 0 0 – top, right, bottom, left</a:t>
            </a:r>
          </a:p>
          <a:p>
            <a:r>
              <a:rPr lang="en-US" dirty="0" smtClean="0"/>
              <a:t>Same thing for padding</a:t>
            </a:r>
          </a:p>
          <a:p>
            <a:r>
              <a:rPr lang="en-US" dirty="0" smtClean="0"/>
              <a:t>Why is this important?  </a:t>
            </a:r>
          </a:p>
          <a:p>
            <a:pPr lvl="1"/>
            <a:r>
              <a:rPr lang="en-US" dirty="0" smtClean="0"/>
              <a:t>Layout has left menu area, right area &amp; you need to match them up with </a:t>
            </a:r>
            <a:r>
              <a:rPr lang="en-US" smtClean="0"/>
              <a:t>your content</a:t>
            </a:r>
            <a:endParaRPr lang="en-US" dirty="0"/>
          </a:p>
        </p:txBody>
      </p:sp>
    </p:spTree>
    <p:extLst>
      <p:ext uri="{BB962C8B-B14F-4D97-AF65-F5344CB8AC3E}">
        <p14:creationId xmlns:p14="http://schemas.microsoft.com/office/powerpoint/2010/main" val="177131438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Box Model video</a:t>
            </a:r>
            <a:endParaRPr lang="en-US" dirty="0"/>
          </a:p>
        </p:txBody>
      </p:sp>
      <p:sp>
        <p:nvSpPr>
          <p:cNvPr id="3" name="Text Placeholder 2"/>
          <p:cNvSpPr>
            <a:spLocks noGrp="1"/>
          </p:cNvSpPr>
          <p:nvPr>
            <p:ph type="body" sz="quarter" idx="10"/>
          </p:nvPr>
        </p:nvSpPr>
        <p:spPr/>
        <p:txBody>
          <a:bodyPr anchor="t"/>
          <a:lstStyle/>
          <a:p>
            <a:r>
              <a:rPr lang="en-US" dirty="0">
                <a:latin typeface="Arial" charset="0"/>
                <a:hlinkClick r:id="rId3"/>
              </a:rPr>
              <a:t>https://www.youtube.com/watch?v=EljqgJCtwOU</a:t>
            </a:r>
          </a:p>
          <a:p>
            <a:endParaRPr lang="en-US" dirty="0">
              <a:latin typeface="Arial" charset="0"/>
            </a:endParaRPr>
          </a:p>
        </p:txBody>
      </p:sp>
    </p:spTree>
    <p:extLst>
      <p:ext uri="{BB962C8B-B14F-4D97-AF65-F5344CB8AC3E}">
        <p14:creationId xmlns:p14="http://schemas.microsoft.com/office/powerpoint/2010/main" val="5180772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Css</a:t>
            </a:r>
            <a:r>
              <a:rPr lang="en-US" dirty="0" smtClean="0"/>
              <a:t> levels</a:t>
            </a:r>
            <a:endParaRPr lang="en-US" dirty="0"/>
          </a:p>
        </p:txBody>
      </p:sp>
      <p:sp>
        <p:nvSpPr>
          <p:cNvPr id="3" name="Text Placeholder 2"/>
          <p:cNvSpPr>
            <a:spLocks noGrp="1"/>
          </p:cNvSpPr>
          <p:nvPr>
            <p:ph type="body" sz="quarter" idx="10"/>
          </p:nvPr>
        </p:nvSpPr>
        <p:spPr>
          <a:xfrm>
            <a:off x="228600" y="2209800"/>
            <a:ext cx="8763000" cy="1066800"/>
          </a:xfrm>
        </p:spPr>
        <p:txBody>
          <a:bodyPr/>
          <a:lstStyle/>
          <a:p>
            <a:r>
              <a:rPr lang="en-US" sz="2400" dirty="0" smtClean="0"/>
              <a:t>Inline </a:t>
            </a:r>
            <a:r>
              <a:rPr lang="en-US" sz="2400" dirty="0"/>
              <a:t>styles override embedded styles which override external styles. </a:t>
            </a:r>
          </a:p>
          <a:p>
            <a:r>
              <a:rPr lang="en-US" sz="2400" dirty="0"/>
              <a:t>All deprecated attributes are overridden by styles.</a:t>
            </a:r>
            <a:r>
              <a:rPr lang="en-US" sz="2800" dirty="0"/>
              <a:t/>
            </a:r>
            <a:br>
              <a:rPr lang="en-US" sz="2800" dirty="0"/>
            </a:br>
            <a:endParaRPr lang="en-US" sz="2800" dirty="0"/>
          </a:p>
        </p:txBody>
      </p:sp>
      <p:pic>
        <p:nvPicPr>
          <p:cNvPr id="4" name="Picture 3"/>
          <p:cNvPicPr>
            <a:picLocks noChangeAspect="1"/>
          </p:cNvPicPr>
          <p:nvPr/>
        </p:nvPicPr>
        <p:blipFill>
          <a:blip r:embed="rId2"/>
          <a:stretch>
            <a:fillRect/>
          </a:stretch>
        </p:blipFill>
        <p:spPr>
          <a:xfrm>
            <a:off x="762000" y="3639387"/>
            <a:ext cx="5715000" cy="3218613"/>
          </a:xfrm>
          <a:prstGeom prst="rect">
            <a:avLst/>
          </a:prstGeom>
          <a:ln w="57150">
            <a:solidFill>
              <a:srgbClr val="990033"/>
            </a:solidFill>
          </a:ln>
        </p:spPr>
      </p:pic>
      <p:sp>
        <p:nvSpPr>
          <p:cNvPr id="5" name="Rectangle 4"/>
          <p:cNvSpPr/>
          <p:nvPr/>
        </p:nvSpPr>
        <p:spPr>
          <a:xfrm>
            <a:off x="5105697" y="5486400"/>
            <a:ext cx="3877986" cy="923330"/>
          </a:xfrm>
          <a:prstGeom prst="rect">
            <a:avLst/>
          </a:prstGeom>
          <a:noFill/>
        </p:spPr>
        <p:txBody>
          <a:bodyPr wrap="none" lIns="91440" tIns="45720" rIns="91440" bIns="45720">
            <a:spAutoFit/>
          </a:bodyPr>
          <a:lstStyle/>
          <a:p>
            <a:pPr algn="ctr"/>
            <a:r>
              <a:rPr lang="en-US" sz="5400" b="1" cap="none" spc="0" dirty="0" smtClean="0">
                <a:ln w="22225">
                  <a:solidFill>
                    <a:schemeClr val="accent2"/>
                  </a:solidFill>
                  <a:prstDash val="solid"/>
                </a:ln>
                <a:solidFill>
                  <a:schemeClr val="accent2">
                    <a:lumMod val="40000"/>
                    <a:lumOff val="60000"/>
                  </a:schemeClr>
                </a:solidFill>
                <a:effectLst/>
              </a:rPr>
              <a:t>Inheritance</a:t>
            </a:r>
            <a:endParaRPr lang="en-US"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111842601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positioning</a:t>
            </a:r>
            <a:endParaRPr lang="en-US" dirty="0"/>
          </a:p>
        </p:txBody>
      </p:sp>
      <p:sp>
        <p:nvSpPr>
          <p:cNvPr id="3" name="Text Placeholder 2"/>
          <p:cNvSpPr>
            <a:spLocks noGrp="1"/>
          </p:cNvSpPr>
          <p:nvPr>
            <p:ph type="body" sz="quarter" idx="10"/>
          </p:nvPr>
        </p:nvSpPr>
        <p:spPr/>
        <p:txBody>
          <a:bodyPr/>
          <a:lstStyle/>
          <a:p>
            <a:r>
              <a:rPr lang="en-US" sz="2000" dirty="0"/>
              <a:t>By default, elements positioned </a:t>
            </a:r>
            <a:r>
              <a:rPr lang="en-US" sz="2000" b="1" dirty="0"/>
              <a:t>static</a:t>
            </a:r>
            <a:endParaRPr lang="en-US" sz="2000" dirty="0"/>
          </a:p>
          <a:p>
            <a:pPr lvl="1"/>
            <a:r>
              <a:rPr lang="en-US" sz="2000" dirty="0"/>
              <a:t>Always appear in the same place on the page in reference to other elements</a:t>
            </a:r>
          </a:p>
          <a:p>
            <a:r>
              <a:rPr lang="en-US" sz="2000" dirty="0"/>
              <a:t>Fixed</a:t>
            </a:r>
          </a:p>
          <a:p>
            <a:pPr lvl="1"/>
            <a:r>
              <a:rPr lang="en-US" sz="2000" dirty="0"/>
              <a:t>Element always stays in the same position </a:t>
            </a:r>
            <a:r>
              <a:rPr lang="en-US" sz="2000" b="1" dirty="0"/>
              <a:t>in browser</a:t>
            </a:r>
            <a:endParaRPr lang="en-US" sz="2000" dirty="0"/>
          </a:p>
          <a:p>
            <a:pPr lvl="1"/>
            <a:r>
              <a:rPr lang="en-US" sz="2000" dirty="0"/>
              <a:t>Floats above the rest of the page as it scrolls</a:t>
            </a:r>
          </a:p>
          <a:p>
            <a:pPr lvl="1"/>
            <a:r>
              <a:rPr lang="en-US" sz="2000" dirty="0"/>
              <a:t>Similar to fixed backgrounds except these elements are in the foreground</a:t>
            </a:r>
          </a:p>
          <a:p>
            <a:r>
              <a:rPr lang="en-US" sz="2000" dirty="0"/>
              <a:t>Relative</a:t>
            </a:r>
          </a:p>
          <a:p>
            <a:pPr lvl="1"/>
            <a:r>
              <a:rPr lang="en-US" sz="2000" dirty="0"/>
              <a:t>Allows shifting from normal position</a:t>
            </a:r>
          </a:p>
          <a:p>
            <a:r>
              <a:rPr lang="en-US" sz="2000" dirty="0"/>
              <a:t>Absolute</a:t>
            </a:r>
          </a:p>
          <a:p>
            <a:pPr lvl="1"/>
            <a:r>
              <a:rPr lang="en-US" sz="2000" dirty="0"/>
              <a:t>Other page elements ignore this element when page is rendered</a:t>
            </a:r>
          </a:p>
          <a:p>
            <a:pPr lvl="1"/>
            <a:r>
              <a:rPr lang="en-US" sz="2000" dirty="0"/>
              <a:t>Scrolls with page </a:t>
            </a:r>
            <a:r>
              <a:rPr lang="en-US" sz="2000" dirty="0" smtClean="0"/>
              <a:t>though</a:t>
            </a:r>
            <a:r>
              <a:rPr lang="en-US" sz="2400" dirty="0"/>
              <a:t/>
            </a:r>
            <a:br>
              <a:rPr lang="en-US" sz="2400" dirty="0"/>
            </a:br>
            <a:endParaRPr lang="en-US" sz="2400" dirty="0"/>
          </a:p>
        </p:txBody>
      </p:sp>
    </p:spTree>
    <p:extLst>
      <p:ext uri="{BB962C8B-B14F-4D97-AF65-F5344CB8AC3E}">
        <p14:creationId xmlns:p14="http://schemas.microsoft.com/office/powerpoint/2010/main" val="124332341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positioning</a:t>
            </a:r>
            <a:endParaRPr lang="en-US" dirty="0"/>
          </a:p>
        </p:txBody>
      </p:sp>
      <p:sp>
        <p:nvSpPr>
          <p:cNvPr id="3" name="Text Placeholder 2"/>
          <p:cNvSpPr>
            <a:spLocks noGrp="1"/>
          </p:cNvSpPr>
          <p:nvPr>
            <p:ph type="body" sz="quarter" idx="10"/>
          </p:nvPr>
        </p:nvSpPr>
        <p:spPr/>
        <p:txBody>
          <a:bodyPr anchor="t"/>
          <a:lstStyle/>
          <a:p>
            <a:r>
              <a:rPr lang="en-US" sz="2400" dirty="0"/>
              <a:t>When using positions other than static, you should always designate at least one of the following: left, right, top or bottom.</a:t>
            </a:r>
          </a:p>
          <a:p>
            <a:r>
              <a:rPr lang="en-US" sz="2400" dirty="0"/>
              <a:t>The position property example</a:t>
            </a:r>
          </a:p>
          <a:p>
            <a:pPr lvl="1"/>
            <a:r>
              <a:rPr lang="en-US" dirty="0">
                <a:hlinkClick r:id="rId3"/>
              </a:rPr>
              <a:t>http://www.w3schools.com/css/css_positioning.asp</a:t>
            </a:r>
            <a:endParaRPr lang="en-US" dirty="0"/>
          </a:p>
          <a:p>
            <a:r>
              <a:rPr lang="en-US" dirty="0"/>
              <a:t>CSS Positioning Videos</a:t>
            </a:r>
          </a:p>
          <a:p>
            <a:pPr lvl="1"/>
            <a:r>
              <a:rPr lang="en-US" dirty="0">
                <a:latin typeface="Arial" charset="0"/>
                <a:hlinkClick r:id="rId4"/>
              </a:rPr>
              <a:t>https://www.youtube.com/playlist?list=PL530CBAED4D59D42F</a:t>
            </a:r>
            <a:endParaRPr lang="en-US" dirty="0">
              <a:latin typeface="Arial" charset="0"/>
            </a:endParaRPr>
          </a:p>
          <a:p>
            <a:pPr lvl="1"/>
            <a:endParaRPr lang="en-US" dirty="0"/>
          </a:p>
          <a:p>
            <a:pPr lvl="1"/>
            <a:endParaRPr lang="en-US" dirty="0"/>
          </a:p>
          <a:p>
            <a:pPr lvl="1"/>
            <a:r>
              <a:rPr lang="en-US" dirty="0"/>
              <a:t/>
            </a:r>
            <a:br>
              <a:rPr lang="en-US" dirty="0"/>
            </a:br>
            <a:endParaRPr lang="en-US" dirty="0"/>
          </a:p>
        </p:txBody>
      </p:sp>
    </p:spTree>
    <p:extLst>
      <p:ext uri="{BB962C8B-B14F-4D97-AF65-F5344CB8AC3E}">
        <p14:creationId xmlns:p14="http://schemas.microsoft.com/office/powerpoint/2010/main" val="244532728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Relative position</a:t>
            </a:r>
            <a:endParaRPr lang="en-US" dirty="0"/>
          </a:p>
        </p:txBody>
      </p:sp>
      <p:sp>
        <p:nvSpPr>
          <p:cNvPr id="3" name="Text Placeholder 2"/>
          <p:cNvSpPr>
            <a:spLocks noGrp="1"/>
          </p:cNvSpPr>
          <p:nvPr>
            <p:ph type="body" sz="quarter" idx="10"/>
          </p:nvPr>
        </p:nvSpPr>
        <p:spPr/>
        <p:txBody>
          <a:bodyPr/>
          <a:lstStyle/>
          <a:p>
            <a:r>
              <a:rPr lang="en-US" dirty="0" smtClean="0"/>
              <a:t>Relative position</a:t>
            </a:r>
          </a:p>
          <a:p>
            <a:pPr lvl="1"/>
            <a:r>
              <a:rPr lang="en-US" sz="2400" dirty="0" smtClean="0"/>
              <a:t>Does not impact the rest of the page</a:t>
            </a:r>
          </a:p>
          <a:p>
            <a:pPr lvl="1"/>
            <a:r>
              <a:rPr lang="en-US" sz="2400" dirty="0" smtClean="0"/>
              <a:t>“Right” moves the h1 to the left.  “top moves down</a:t>
            </a:r>
          </a:p>
          <a:p>
            <a:pPr lvl="1"/>
            <a:endParaRPr lang="en-US" dirty="0" smtClean="0"/>
          </a:p>
        </p:txBody>
      </p:sp>
      <p:pic>
        <p:nvPicPr>
          <p:cNvPr id="4" name="Picture 3"/>
          <p:cNvPicPr>
            <a:picLocks noChangeAspect="1"/>
          </p:cNvPicPr>
          <p:nvPr/>
        </p:nvPicPr>
        <p:blipFill>
          <a:blip r:embed="rId3"/>
          <a:stretch>
            <a:fillRect/>
          </a:stretch>
        </p:blipFill>
        <p:spPr>
          <a:xfrm>
            <a:off x="264695" y="3733800"/>
            <a:ext cx="2728609" cy="1668379"/>
          </a:xfrm>
          <a:prstGeom prst="rect">
            <a:avLst/>
          </a:prstGeom>
        </p:spPr>
      </p:pic>
      <p:pic>
        <p:nvPicPr>
          <p:cNvPr id="5" name="Picture 4"/>
          <p:cNvPicPr>
            <a:picLocks noChangeAspect="1"/>
          </p:cNvPicPr>
          <p:nvPr/>
        </p:nvPicPr>
        <p:blipFill>
          <a:blip r:embed="rId4"/>
          <a:stretch>
            <a:fillRect/>
          </a:stretch>
        </p:blipFill>
        <p:spPr>
          <a:xfrm>
            <a:off x="3199397" y="3713747"/>
            <a:ext cx="5924550" cy="2450432"/>
          </a:xfrm>
          <a:prstGeom prst="rect">
            <a:avLst/>
          </a:prstGeom>
        </p:spPr>
      </p:pic>
      <p:cxnSp>
        <p:nvCxnSpPr>
          <p:cNvPr id="7" name="Straight Arrow Connector 6"/>
          <p:cNvCxnSpPr/>
          <p:nvPr/>
        </p:nvCxnSpPr>
        <p:spPr>
          <a:xfrm flipV="1">
            <a:off x="1524000" y="3848101"/>
            <a:ext cx="2133600" cy="342899"/>
          </a:xfrm>
          <a:prstGeom prst="straightConnector1">
            <a:avLst/>
          </a:prstGeom>
          <a:ln w="57150">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1628999" y="4114800"/>
            <a:ext cx="1570398" cy="45319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693180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Relative positioning</a:t>
            </a:r>
            <a:endParaRPr lang="en-US" dirty="0"/>
          </a:p>
        </p:txBody>
      </p:sp>
      <p:sp>
        <p:nvSpPr>
          <p:cNvPr id="3" name="Text Placeholder 2"/>
          <p:cNvSpPr>
            <a:spLocks noGrp="1"/>
          </p:cNvSpPr>
          <p:nvPr>
            <p:ph type="body" sz="quarter" idx="10"/>
          </p:nvPr>
        </p:nvSpPr>
        <p:spPr/>
        <p:txBody>
          <a:bodyPr/>
          <a:lstStyle/>
          <a:p>
            <a:r>
              <a:rPr lang="en-US" dirty="0" smtClean="0"/>
              <a:t>Move paragraph over top of image using relative positioning</a:t>
            </a:r>
          </a:p>
          <a:p>
            <a:pPr lvl="1"/>
            <a:r>
              <a:rPr lang="en-US" dirty="0" smtClean="0"/>
              <a:t>Note </a:t>
            </a:r>
            <a:r>
              <a:rPr lang="en-US" dirty="0" smtClean="0"/>
              <a:t>that the image itself does not move when the h1 position is changed</a:t>
            </a:r>
          </a:p>
          <a:p>
            <a:pPr lvl="1"/>
            <a:r>
              <a:rPr lang="en-US" dirty="0" smtClean="0"/>
              <a:t>It’s part of the same &lt;p&gt; tag, so why doesn’t it move? </a:t>
            </a:r>
          </a:p>
          <a:p>
            <a:endParaRPr lang="en-US" dirty="0" smtClean="0"/>
          </a:p>
          <a:p>
            <a:pPr lvl="1"/>
            <a:endParaRPr lang="en-US" dirty="0" smtClean="0"/>
          </a:p>
          <a:p>
            <a:endParaRPr lang="en-US" dirty="0" smtClean="0"/>
          </a:p>
          <a:p>
            <a:endParaRPr lang="en-US" dirty="0"/>
          </a:p>
        </p:txBody>
      </p:sp>
      <p:pic>
        <p:nvPicPr>
          <p:cNvPr id="4" name="Picture 3"/>
          <p:cNvPicPr>
            <a:picLocks noChangeAspect="1"/>
          </p:cNvPicPr>
          <p:nvPr/>
        </p:nvPicPr>
        <p:blipFill>
          <a:blip r:embed="rId3"/>
          <a:stretch>
            <a:fillRect/>
          </a:stretch>
        </p:blipFill>
        <p:spPr>
          <a:xfrm>
            <a:off x="6705600" y="4998495"/>
            <a:ext cx="2290762" cy="1715927"/>
          </a:xfrm>
          <a:prstGeom prst="rect">
            <a:avLst/>
          </a:prstGeom>
        </p:spPr>
      </p:pic>
    </p:spTree>
    <p:extLst>
      <p:ext uri="{BB962C8B-B14F-4D97-AF65-F5344CB8AC3E}">
        <p14:creationId xmlns:p14="http://schemas.microsoft.com/office/powerpoint/2010/main" val="203127063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Absolute positioning</a:t>
            </a:r>
            <a:endParaRPr lang="en-US" dirty="0"/>
          </a:p>
        </p:txBody>
      </p:sp>
      <p:sp>
        <p:nvSpPr>
          <p:cNvPr id="3" name="Text Placeholder 2"/>
          <p:cNvSpPr>
            <a:spLocks noGrp="1"/>
          </p:cNvSpPr>
          <p:nvPr>
            <p:ph type="body" sz="quarter" idx="10"/>
          </p:nvPr>
        </p:nvSpPr>
        <p:spPr/>
        <p:txBody>
          <a:bodyPr anchor="t"/>
          <a:lstStyle/>
          <a:p>
            <a:r>
              <a:rPr lang="en-US"/>
              <a:t>tells </a:t>
            </a:r>
            <a:r>
              <a:rPr lang="en-US" smtClean="0"/>
              <a:t>the </a:t>
            </a:r>
            <a:r>
              <a:rPr lang="en-US" dirty="0"/>
              <a:t>browser</a:t>
            </a:r>
            <a:r>
              <a:rPr lang="en-US"/>
              <a:t> that whatever is going </a:t>
            </a:r>
            <a:r>
              <a:rPr lang="en-US" smtClean="0"/>
              <a:t>to </a:t>
            </a:r>
            <a:r>
              <a:rPr lang="en-US" dirty="0"/>
              <a:t>be</a:t>
            </a:r>
            <a:r>
              <a:rPr lang="en-US"/>
              <a:t> positioned should be removed from the normal flow and of the document and will be placed on an exact location on </a:t>
            </a:r>
            <a:r>
              <a:rPr lang="en-US" smtClean="0"/>
              <a:t>the page.</a:t>
            </a:r>
            <a:endParaRPr lang="en-US" dirty="0"/>
          </a:p>
          <a:p>
            <a:pPr lvl="1"/>
            <a:r>
              <a:rPr lang="en-US" dirty="0"/>
              <a:t>position:absolute</a:t>
            </a:r>
            <a:r>
              <a:rPr lang="en-US"/>
              <a:t>; top: 10em... will always be offset 10em from </a:t>
            </a:r>
            <a:r>
              <a:rPr lang="en-US" smtClean="0"/>
              <a:t>the </a:t>
            </a:r>
            <a:r>
              <a:rPr lang="en-US"/>
              <a:t>top. </a:t>
            </a:r>
            <a:endParaRPr lang="en-US" dirty="0"/>
          </a:p>
        </p:txBody>
      </p:sp>
      <p:pic>
        <p:nvPicPr>
          <p:cNvPr id="4" name="Picture 3"/>
          <p:cNvPicPr>
            <a:picLocks noChangeAspect="1"/>
          </p:cNvPicPr>
          <p:nvPr/>
        </p:nvPicPr>
        <p:blipFill>
          <a:blip r:embed="rId3"/>
          <a:stretch>
            <a:fillRect/>
          </a:stretch>
        </p:blipFill>
        <p:spPr>
          <a:xfrm>
            <a:off x="457200" y="5283341"/>
            <a:ext cx="3814233" cy="1295400"/>
          </a:xfrm>
          <a:prstGeom prst="rect">
            <a:avLst/>
          </a:prstGeom>
        </p:spPr>
      </p:pic>
      <p:pic>
        <p:nvPicPr>
          <p:cNvPr id="5" name="Picture 4"/>
          <p:cNvPicPr>
            <a:picLocks noChangeAspect="1"/>
          </p:cNvPicPr>
          <p:nvPr/>
        </p:nvPicPr>
        <p:blipFill>
          <a:blip r:embed="rId4"/>
          <a:stretch>
            <a:fillRect/>
          </a:stretch>
        </p:blipFill>
        <p:spPr>
          <a:xfrm>
            <a:off x="4610526" y="5283341"/>
            <a:ext cx="3342132" cy="1295400"/>
          </a:xfrm>
          <a:prstGeom prst="rect">
            <a:avLst/>
          </a:prstGeom>
        </p:spPr>
      </p:pic>
    </p:spTree>
    <p:extLst>
      <p:ext uri="{BB962C8B-B14F-4D97-AF65-F5344CB8AC3E}">
        <p14:creationId xmlns:p14="http://schemas.microsoft.com/office/powerpoint/2010/main" val="301939184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Absolute positioning</a:t>
            </a:r>
            <a:endParaRPr lang="en-US" dirty="0"/>
          </a:p>
        </p:txBody>
      </p:sp>
      <p:sp>
        <p:nvSpPr>
          <p:cNvPr id="3" name="Text Placeholder 2"/>
          <p:cNvSpPr>
            <a:spLocks noGrp="1"/>
          </p:cNvSpPr>
          <p:nvPr>
            <p:ph type="body" sz="quarter" idx="10"/>
          </p:nvPr>
        </p:nvSpPr>
        <p:spPr/>
        <p:txBody>
          <a:bodyPr anchor="t"/>
          <a:lstStyle/>
          <a:p>
            <a:r>
              <a:rPr lang="en-US" dirty="0" smtClean="0"/>
              <a:t>Aligns the element related to it’s parent element (the entire page in this case)</a:t>
            </a:r>
          </a:p>
          <a:p>
            <a:r>
              <a:rPr lang="en-US" dirty="0" smtClean="0"/>
              <a:t>Move the image to the top, then the bottom</a:t>
            </a:r>
          </a:p>
          <a:p>
            <a:pPr lvl="1"/>
            <a:r>
              <a:rPr lang="en-US" sz="2400" dirty="0" smtClean="0"/>
              <a:t>Resize the page and observe what happens</a:t>
            </a:r>
          </a:p>
          <a:p>
            <a:pPr lvl="1"/>
            <a:r>
              <a:rPr lang="en-US" sz="2400" dirty="0" smtClean="0"/>
              <a:t>Image moves accordingly</a:t>
            </a:r>
          </a:p>
          <a:p>
            <a:endParaRPr lang="en-US" dirty="0"/>
          </a:p>
        </p:txBody>
      </p:sp>
      <p:pic>
        <p:nvPicPr>
          <p:cNvPr id="4" name="Picture 3"/>
          <p:cNvPicPr>
            <a:picLocks noChangeAspect="1"/>
          </p:cNvPicPr>
          <p:nvPr/>
        </p:nvPicPr>
        <p:blipFill>
          <a:blip r:embed="rId3"/>
          <a:stretch>
            <a:fillRect/>
          </a:stretch>
        </p:blipFill>
        <p:spPr>
          <a:xfrm>
            <a:off x="2258330" y="5069003"/>
            <a:ext cx="3814233" cy="1295400"/>
          </a:xfrm>
          <a:prstGeom prst="rect">
            <a:avLst/>
          </a:prstGeom>
        </p:spPr>
      </p:pic>
    </p:spTree>
    <p:extLst>
      <p:ext uri="{BB962C8B-B14F-4D97-AF65-F5344CB8AC3E}">
        <p14:creationId xmlns:p14="http://schemas.microsoft.com/office/powerpoint/2010/main" val="32623033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relative</a:t>
            </a:r>
            <a:r>
              <a:rPr lang="en-US"/>
              <a:t> positioning</a:t>
            </a:r>
            <a:endParaRPr lang="en-US" dirty="0"/>
          </a:p>
        </p:txBody>
      </p:sp>
      <p:sp>
        <p:nvSpPr>
          <p:cNvPr id="3" name="Text Placeholder 2"/>
          <p:cNvSpPr>
            <a:spLocks noGrp="1"/>
          </p:cNvSpPr>
          <p:nvPr>
            <p:ph type="body" sz="quarter" idx="10"/>
          </p:nvPr>
        </p:nvSpPr>
        <p:spPr/>
        <p:txBody>
          <a:bodyPr anchor="t"/>
          <a:lstStyle/>
          <a:p>
            <a:r>
              <a:rPr lang="en-US" dirty="0"/>
              <a:t>assume</a:t>
            </a:r>
            <a:r>
              <a:rPr lang="en-US"/>
              <a:t> that we </a:t>
            </a:r>
            <a:r>
              <a:rPr lang="en-US" smtClean="0"/>
              <a:t>want </a:t>
            </a:r>
            <a:r>
              <a:rPr lang="en-US" dirty="0"/>
              <a:t>the bottom:0px and right:0px to be relative to the container, not the window.</a:t>
            </a:r>
          </a:p>
          <a:p>
            <a:pPr lvl="1"/>
            <a:r>
              <a:rPr lang="en-US" dirty="0"/>
              <a:t>Add </a:t>
            </a:r>
            <a:r>
              <a:rPr lang="en-US" dirty="0" err="1"/>
              <a:t>position:relative</a:t>
            </a:r>
            <a:r>
              <a:rPr lang="en-US" dirty="0"/>
              <a:t> to the container </a:t>
            </a:r>
            <a:r>
              <a:rPr lang="en-US" dirty="0" err="1"/>
              <a:t>css</a:t>
            </a:r>
            <a:r>
              <a:rPr lang="en-US" dirty="0"/>
              <a:t> to force the image to position relative to </a:t>
            </a:r>
            <a:r>
              <a:rPr lang="en-US"/>
              <a:t>the container</a:t>
            </a:r>
          </a:p>
        </p:txBody>
      </p:sp>
      <p:pic>
        <p:nvPicPr>
          <p:cNvPr id="4" name="Picture 3"/>
          <p:cNvPicPr>
            <a:picLocks noChangeAspect="1"/>
          </p:cNvPicPr>
          <p:nvPr/>
        </p:nvPicPr>
        <p:blipFill>
          <a:blip r:embed="rId3"/>
          <a:stretch>
            <a:fillRect/>
          </a:stretch>
        </p:blipFill>
        <p:spPr>
          <a:xfrm>
            <a:off x="5257800" y="4648200"/>
            <a:ext cx="3581400" cy="2030301"/>
          </a:xfrm>
          <a:prstGeom prst="rect">
            <a:avLst/>
          </a:prstGeom>
        </p:spPr>
      </p:pic>
    </p:spTree>
    <p:extLst>
      <p:ext uri="{BB962C8B-B14F-4D97-AF65-F5344CB8AC3E}">
        <p14:creationId xmlns:p14="http://schemas.microsoft.com/office/powerpoint/2010/main" val="410533881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Positioning- static</a:t>
            </a:r>
            <a:endParaRPr lang="en-US" dirty="0"/>
          </a:p>
        </p:txBody>
      </p:sp>
      <p:sp>
        <p:nvSpPr>
          <p:cNvPr id="3" name="Text Placeholder 2"/>
          <p:cNvSpPr>
            <a:spLocks noGrp="1"/>
          </p:cNvSpPr>
          <p:nvPr>
            <p:ph type="body" sz="quarter" idx="10"/>
          </p:nvPr>
        </p:nvSpPr>
        <p:spPr/>
        <p:txBody>
          <a:bodyPr anchor="t"/>
          <a:lstStyle/>
          <a:p>
            <a:r>
              <a:rPr lang="en-US" sz="2400" dirty="0">
                <a:latin typeface="Arial" charset="0"/>
              </a:rPr>
              <a:t>This is the default for every single page element. </a:t>
            </a:r>
          </a:p>
          <a:p>
            <a:r>
              <a:rPr lang="en-US" sz="2400" dirty="0">
                <a:latin typeface="Arial" charset="0"/>
              </a:rPr>
              <a:t>Different elements don't have different default values for positioning, they all start out as static. </a:t>
            </a:r>
          </a:p>
          <a:p>
            <a:r>
              <a:rPr lang="en-US" sz="2400" dirty="0">
                <a:latin typeface="Arial" charset="0"/>
              </a:rPr>
              <a:t>Static doesn't mean much, it just means that the element will flow into the page as it normally would. </a:t>
            </a:r>
          </a:p>
          <a:p>
            <a:r>
              <a:rPr lang="en-US" sz="2400" dirty="0">
                <a:latin typeface="Arial" charset="0"/>
              </a:rPr>
              <a:t>The only reason you would ever set an element to position: static is to forcefully-remove some positioning that got applied to an element outside of your control. This is fairly rare, as positioning doesn't cascade.</a:t>
            </a:r>
          </a:p>
        </p:txBody>
      </p:sp>
      <p:pic>
        <p:nvPicPr>
          <p:cNvPr id="4" name="Picture 3"/>
          <p:cNvPicPr>
            <a:picLocks noChangeAspect="1"/>
          </p:cNvPicPr>
          <p:nvPr/>
        </p:nvPicPr>
        <p:blipFill>
          <a:blip r:embed="rId3"/>
          <a:stretch>
            <a:fillRect/>
          </a:stretch>
        </p:blipFill>
        <p:spPr>
          <a:xfrm>
            <a:off x="228600" y="5791200"/>
            <a:ext cx="8763000" cy="1033914"/>
          </a:xfrm>
          <a:prstGeom prst="rect">
            <a:avLst/>
          </a:prstGeom>
        </p:spPr>
      </p:pic>
    </p:spTree>
    <p:extLst>
      <p:ext uri="{BB962C8B-B14F-4D97-AF65-F5344CB8AC3E}">
        <p14:creationId xmlns:p14="http://schemas.microsoft.com/office/powerpoint/2010/main" val="58141209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Positioning - relative</a:t>
            </a:r>
            <a:endParaRPr lang="en-US" dirty="0"/>
          </a:p>
        </p:txBody>
      </p:sp>
      <p:sp>
        <p:nvSpPr>
          <p:cNvPr id="3" name="Text Placeholder 2"/>
          <p:cNvSpPr>
            <a:spLocks noGrp="1"/>
          </p:cNvSpPr>
          <p:nvPr>
            <p:ph type="body" sz="quarter" idx="10"/>
          </p:nvPr>
        </p:nvSpPr>
        <p:spPr>
          <a:xfrm>
            <a:off x="228600" y="2209800"/>
            <a:ext cx="2819400" cy="4419600"/>
          </a:xfrm>
        </p:spPr>
        <p:txBody>
          <a:bodyPr anchor="t"/>
          <a:lstStyle/>
          <a:p>
            <a:r>
              <a:rPr lang="en-US" sz="1800" dirty="0">
                <a:latin typeface="Arial" charset="0"/>
              </a:rPr>
              <a:t>This type of positioning is probably the most confusing and misused. What it really means is "relative to itself". </a:t>
            </a:r>
          </a:p>
          <a:p>
            <a:r>
              <a:rPr lang="en-US" sz="1800" dirty="0">
                <a:latin typeface="Arial" charset="0"/>
              </a:rPr>
              <a:t>If you set position: relative; on an element but no other positioning attributes (top, left, bottom or right), it will no effect on it's positioning at all, it will be exactly as it would be if you left it as position: static; </a:t>
            </a:r>
          </a:p>
          <a:p>
            <a:pPr lvl="1"/>
            <a:endParaRPr lang="en-US" sz="1600" dirty="0">
              <a:latin typeface="Arial" charset="0"/>
            </a:endParaRPr>
          </a:p>
        </p:txBody>
      </p:sp>
      <p:pic>
        <p:nvPicPr>
          <p:cNvPr id="4" name="Picture 3"/>
          <p:cNvPicPr>
            <a:picLocks noChangeAspect="1"/>
          </p:cNvPicPr>
          <p:nvPr/>
        </p:nvPicPr>
        <p:blipFill>
          <a:blip r:embed="rId3"/>
          <a:stretch>
            <a:fillRect/>
          </a:stretch>
        </p:blipFill>
        <p:spPr>
          <a:xfrm>
            <a:off x="2933700" y="2119965"/>
            <a:ext cx="6210300" cy="3067050"/>
          </a:xfrm>
          <a:prstGeom prst="rect">
            <a:avLst/>
          </a:prstGeom>
        </p:spPr>
      </p:pic>
      <p:sp>
        <p:nvSpPr>
          <p:cNvPr id="5" name="TextBox 4"/>
          <p:cNvSpPr txBox="1"/>
          <p:nvPr/>
        </p:nvSpPr>
        <p:spPr>
          <a:xfrm>
            <a:off x="3124200" y="5187015"/>
            <a:ext cx="5715000" cy="1323439"/>
          </a:xfrm>
          <a:prstGeom prst="rect">
            <a:avLst/>
          </a:prstGeom>
          <a:noFill/>
        </p:spPr>
        <p:txBody>
          <a:bodyPr wrap="square" rtlCol="0">
            <a:spAutoFit/>
          </a:bodyPr>
          <a:lstStyle/>
          <a:p>
            <a:pPr lvl="1"/>
            <a:r>
              <a:rPr lang="en-US" sz="1600" i="1" dirty="0">
                <a:solidFill>
                  <a:srgbClr val="00B050"/>
                </a:solidFill>
              </a:rPr>
              <a:t>But if you DO give it some other positioning attribute, say, top: 10px;, it will shift it's position 10 pixels DOWN from where it would NORMALLY be. </a:t>
            </a:r>
          </a:p>
          <a:p>
            <a:pPr lvl="1"/>
            <a:r>
              <a:rPr lang="en-US" sz="1600" i="1" dirty="0">
                <a:solidFill>
                  <a:srgbClr val="00B050"/>
                </a:solidFill>
              </a:rPr>
              <a:t>The ability to shift an element around based on it's regular position is pretty useful. </a:t>
            </a:r>
            <a:endParaRPr lang="en-US" sz="1600" i="1" dirty="0">
              <a:solidFill>
                <a:srgbClr val="00B050"/>
              </a:solidFill>
            </a:endParaRPr>
          </a:p>
        </p:txBody>
      </p:sp>
    </p:spTree>
    <p:extLst>
      <p:ext uri="{BB962C8B-B14F-4D97-AF65-F5344CB8AC3E}">
        <p14:creationId xmlns:p14="http://schemas.microsoft.com/office/powerpoint/2010/main" val="325976589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positioning- relative</a:t>
            </a:r>
            <a:endParaRPr lang="en-US" dirty="0"/>
          </a:p>
        </p:txBody>
      </p:sp>
      <p:sp>
        <p:nvSpPr>
          <p:cNvPr id="3" name="Text Placeholder 2"/>
          <p:cNvSpPr>
            <a:spLocks noGrp="1"/>
          </p:cNvSpPr>
          <p:nvPr>
            <p:ph type="body" sz="quarter" idx="10"/>
          </p:nvPr>
        </p:nvSpPr>
        <p:spPr>
          <a:xfrm>
            <a:off x="228600" y="2209800"/>
            <a:ext cx="8915400" cy="2057400"/>
          </a:xfrm>
        </p:spPr>
        <p:txBody>
          <a:bodyPr anchor="t"/>
          <a:lstStyle/>
          <a:p>
            <a:r>
              <a:rPr lang="en-US" sz="2400" dirty="0">
                <a:latin typeface="Arial" charset="0"/>
              </a:rPr>
              <a:t>There are two things that happen when you set position: relative; on an element that you should be aware of.  </a:t>
            </a:r>
          </a:p>
          <a:p>
            <a:pPr lvl="1"/>
            <a:r>
              <a:rPr lang="en-US" sz="2000" dirty="0">
                <a:latin typeface="Arial" charset="0"/>
              </a:rPr>
              <a:t>One is that it introduces the ability to use z-index on that element, which doesn't really work with statically positioned elements. Even if you don't set a z-index value, this element will now appear on top of any other statically positioned element. </a:t>
            </a:r>
            <a:endParaRPr lang="en-US" dirty="0"/>
          </a:p>
        </p:txBody>
      </p:sp>
      <p:pic>
        <p:nvPicPr>
          <p:cNvPr id="4" name="Picture 3"/>
          <p:cNvPicPr>
            <a:picLocks noChangeAspect="1"/>
          </p:cNvPicPr>
          <p:nvPr/>
        </p:nvPicPr>
        <p:blipFill>
          <a:blip r:embed="rId3"/>
          <a:stretch>
            <a:fillRect/>
          </a:stretch>
        </p:blipFill>
        <p:spPr>
          <a:xfrm>
            <a:off x="5334000" y="4195762"/>
            <a:ext cx="3733874" cy="2509837"/>
          </a:xfrm>
          <a:prstGeom prst="rect">
            <a:avLst/>
          </a:prstGeom>
        </p:spPr>
      </p:pic>
      <p:sp>
        <p:nvSpPr>
          <p:cNvPr id="5" name="TextBox 4"/>
          <p:cNvSpPr txBox="1"/>
          <p:nvPr/>
        </p:nvSpPr>
        <p:spPr>
          <a:xfrm>
            <a:off x="280737" y="4455348"/>
            <a:ext cx="4953000" cy="2339102"/>
          </a:xfrm>
          <a:prstGeom prst="rect">
            <a:avLst/>
          </a:prstGeom>
          <a:noFill/>
        </p:spPr>
        <p:txBody>
          <a:bodyPr wrap="square" rtlCol="0">
            <a:spAutoFit/>
          </a:bodyPr>
          <a:lstStyle/>
          <a:p>
            <a:pPr lvl="1"/>
            <a:endParaRPr lang="en-US" sz="2000" dirty="0"/>
          </a:p>
          <a:p>
            <a:pPr lvl="1"/>
            <a:r>
              <a:rPr lang="en-US" dirty="0"/>
              <a:t>The other thing that happens is it limits the scope of absolutely positioned child elements. </a:t>
            </a:r>
            <a:endParaRPr lang="en-US" dirty="0" smtClean="0"/>
          </a:p>
          <a:p>
            <a:pPr lvl="1"/>
            <a:r>
              <a:rPr lang="en-US" dirty="0" smtClean="0"/>
              <a:t>Any </a:t>
            </a:r>
            <a:r>
              <a:rPr lang="en-US" dirty="0"/>
              <a:t>element that is a child of the relatively positioned element can be absolutely positioned within that block.</a:t>
            </a:r>
          </a:p>
          <a:p>
            <a:endParaRPr lang="en-US" dirty="0"/>
          </a:p>
        </p:txBody>
      </p:sp>
    </p:spTree>
    <p:extLst>
      <p:ext uri="{BB962C8B-B14F-4D97-AF65-F5344CB8AC3E}">
        <p14:creationId xmlns:p14="http://schemas.microsoft.com/office/powerpoint/2010/main" val="21767593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Creating embedded styles</a:t>
            </a:r>
            <a:endParaRPr lang="en-US" dirty="0"/>
          </a:p>
        </p:txBody>
      </p:sp>
      <p:sp>
        <p:nvSpPr>
          <p:cNvPr id="3" name="Text Placeholder 2"/>
          <p:cNvSpPr>
            <a:spLocks noGrp="1"/>
          </p:cNvSpPr>
          <p:nvPr>
            <p:ph type="body" sz="quarter" idx="10"/>
          </p:nvPr>
        </p:nvSpPr>
        <p:spPr>
          <a:xfrm>
            <a:off x="228600" y="2209800"/>
            <a:ext cx="6688535" cy="4419600"/>
          </a:xfrm>
        </p:spPr>
        <p:txBody>
          <a:bodyPr anchor="t"/>
          <a:lstStyle/>
          <a:p>
            <a:r>
              <a:rPr lang="en-US" sz="2400" dirty="0"/>
              <a:t>On many pages, you’ll want to change the default appearance of all elements of the same type on the page (see example)</a:t>
            </a:r>
            <a:endParaRPr lang="en-US" sz="2800" dirty="0"/>
          </a:p>
          <a:p>
            <a:pPr lvl="1"/>
            <a:r>
              <a:rPr lang="en-US" sz="2000" dirty="0"/>
              <a:t>To do this, you create embedded styles</a:t>
            </a:r>
            <a:endParaRPr lang="en-US" sz="2400" dirty="0"/>
          </a:p>
          <a:p>
            <a:r>
              <a:rPr lang="en-US" sz="2400" dirty="0"/>
              <a:t>Embedded styles are defined in the </a:t>
            </a:r>
            <a:r>
              <a:rPr lang="en-US" sz="1600" dirty="0"/>
              <a:t>&lt;head&gt;</a:t>
            </a:r>
            <a:r>
              <a:rPr lang="en-US" sz="2400" dirty="0"/>
              <a:t> section of your HTML, normally just before the </a:t>
            </a:r>
            <a:r>
              <a:rPr lang="en-US" sz="1600" dirty="0"/>
              <a:t>&lt;/head&gt;</a:t>
            </a:r>
            <a:r>
              <a:rPr lang="en-US" dirty="0"/>
              <a:t/>
            </a:r>
            <a:br>
              <a:rPr lang="en-US" dirty="0"/>
            </a:br>
            <a:endParaRPr lang="en-US" dirty="0"/>
          </a:p>
        </p:txBody>
      </p:sp>
      <p:pic>
        <p:nvPicPr>
          <p:cNvPr id="4" name="Picture 3"/>
          <p:cNvPicPr>
            <a:picLocks noChangeAspect="1"/>
          </p:cNvPicPr>
          <p:nvPr/>
        </p:nvPicPr>
        <p:blipFill>
          <a:blip r:embed="rId2"/>
          <a:stretch>
            <a:fillRect/>
          </a:stretch>
        </p:blipFill>
        <p:spPr>
          <a:xfrm>
            <a:off x="1295400" y="5029199"/>
            <a:ext cx="3505200" cy="1557867"/>
          </a:xfrm>
          <a:prstGeom prst="rect">
            <a:avLst/>
          </a:prstGeom>
        </p:spPr>
      </p:pic>
      <p:pic>
        <p:nvPicPr>
          <p:cNvPr id="5" name="Picture 4"/>
          <p:cNvPicPr>
            <a:picLocks noChangeAspect="1"/>
          </p:cNvPicPr>
          <p:nvPr/>
        </p:nvPicPr>
        <p:blipFill>
          <a:blip r:embed="rId3"/>
          <a:stretch>
            <a:fillRect/>
          </a:stretch>
        </p:blipFill>
        <p:spPr>
          <a:xfrm rot="-3240000">
            <a:off x="5326953" y="4352281"/>
            <a:ext cx="3931116" cy="1112764"/>
          </a:xfrm>
          <a:prstGeom prst="rect">
            <a:avLst/>
          </a:prstGeom>
        </p:spPr>
      </p:pic>
    </p:spTree>
    <p:extLst>
      <p:ext uri="{BB962C8B-B14F-4D97-AF65-F5344CB8AC3E}">
        <p14:creationId xmlns:p14="http://schemas.microsoft.com/office/powerpoint/2010/main" val="390167154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Positioning -absolute</a:t>
            </a:r>
            <a:endParaRPr lang="en-US" dirty="0"/>
          </a:p>
        </p:txBody>
      </p:sp>
      <p:sp>
        <p:nvSpPr>
          <p:cNvPr id="3" name="Text Placeholder 2"/>
          <p:cNvSpPr>
            <a:spLocks noGrp="1"/>
          </p:cNvSpPr>
          <p:nvPr>
            <p:ph type="body" sz="quarter" idx="10"/>
          </p:nvPr>
        </p:nvSpPr>
        <p:spPr/>
        <p:txBody>
          <a:bodyPr anchor="t"/>
          <a:lstStyle/>
          <a:p>
            <a:r>
              <a:rPr lang="en-US" sz="2000" dirty="0">
                <a:latin typeface="Arial" charset="0"/>
              </a:rPr>
              <a:t>Positioning that allows you to literally place any page element exactly where you want it. </a:t>
            </a:r>
          </a:p>
          <a:p>
            <a:r>
              <a:rPr lang="en-US" sz="2000" dirty="0">
                <a:latin typeface="Arial" charset="0"/>
              </a:rPr>
              <a:t>You use the positioning attributes top, left bottom and right to set the location. </a:t>
            </a:r>
          </a:p>
          <a:p>
            <a:r>
              <a:rPr lang="en-US" sz="2000" dirty="0">
                <a:latin typeface="Arial" charset="0"/>
              </a:rPr>
              <a:t>These values will be relative to the next parent element with relative (or absolute) positioning. If there is no such parent, it will default all the way back up to the &lt;html&gt; element itself meaning it will be placed relatively to the page itself. </a:t>
            </a:r>
          </a:p>
          <a:p>
            <a:endParaRPr lang="en-US" dirty="0"/>
          </a:p>
        </p:txBody>
      </p:sp>
      <p:pic>
        <p:nvPicPr>
          <p:cNvPr id="4" name="Picture 3"/>
          <p:cNvPicPr>
            <a:picLocks noChangeAspect="1"/>
          </p:cNvPicPr>
          <p:nvPr/>
        </p:nvPicPr>
        <p:blipFill>
          <a:blip r:embed="rId3"/>
          <a:stretch>
            <a:fillRect/>
          </a:stretch>
        </p:blipFill>
        <p:spPr>
          <a:xfrm>
            <a:off x="3429000" y="4762228"/>
            <a:ext cx="4614862" cy="2095772"/>
          </a:xfrm>
          <a:prstGeom prst="rect">
            <a:avLst/>
          </a:prstGeom>
        </p:spPr>
      </p:pic>
    </p:spTree>
    <p:extLst>
      <p:ext uri="{BB962C8B-B14F-4D97-AF65-F5344CB8AC3E}">
        <p14:creationId xmlns:p14="http://schemas.microsoft.com/office/powerpoint/2010/main" val="206069935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Positioning -absolute</a:t>
            </a:r>
            <a:endParaRPr lang="en-US" dirty="0"/>
          </a:p>
        </p:txBody>
      </p:sp>
      <p:sp>
        <p:nvSpPr>
          <p:cNvPr id="3" name="Text Placeholder 2"/>
          <p:cNvSpPr>
            <a:spLocks noGrp="1"/>
          </p:cNvSpPr>
          <p:nvPr>
            <p:ph type="body" sz="quarter" idx="10"/>
          </p:nvPr>
        </p:nvSpPr>
        <p:spPr/>
        <p:txBody>
          <a:bodyPr anchor="t"/>
          <a:lstStyle/>
          <a:p>
            <a:r>
              <a:rPr lang="en-US" sz="2000" dirty="0" smtClean="0">
                <a:latin typeface="Arial" charset="0"/>
              </a:rPr>
              <a:t>The </a:t>
            </a:r>
            <a:r>
              <a:rPr lang="en-US" sz="2000" dirty="0">
                <a:latin typeface="Arial" charset="0"/>
              </a:rPr>
              <a:t>trade-off, and most important thing to remember, about absolute positioning is that these elements are removed from the flow of elements on the page. </a:t>
            </a:r>
          </a:p>
          <a:p>
            <a:pPr lvl="1"/>
            <a:r>
              <a:rPr lang="en-US" sz="1600" dirty="0">
                <a:latin typeface="Arial" charset="0"/>
              </a:rPr>
              <a:t>An element with this type of positioning is not affected by other elements and it doesn't affect other elements. This is a serious thing to consider every time you use absolute positioning. It's overuse or improper use can limit the flexibility of your site.</a:t>
            </a:r>
          </a:p>
          <a:p>
            <a:endParaRPr lang="en-US" dirty="0"/>
          </a:p>
        </p:txBody>
      </p:sp>
      <p:pic>
        <p:nvPicPr>
          <p:cNvPr id="4" name="Picture 3"/>
          <p:cNvPicPr>
            <a:picLocks noChangeAspect="1"/>
          </p:cNvPicPr>
          <p:nvPr/>
        </p:nvPicPr>
        <p:blipFill rotWithShape="1">
          <a:blip r:embed="rId3"/>
          <a:srcRect b="48000"/>
          <a:stretch/>
        </p:blipFill>
        <p:spPr>
          <a:xfrm>
            <a:off x="4648200" y="4629149"/>
            <a:ext cx="4286250" cy="2228851"/>
          </a:xfrm>
          <a:prstGeom prst="rect">
            <a:avLst/>
          </a:prstGeom>
        </p:spPr>
      </p:pic>
      <p:pic>
        <p:nvPicPr>
          <p:cNvPr id="5" name="Picture 4"/>
          <p:cNvPicPr>
            <a:picLocks noChangeAspect="1"/>
          </p:cNvPicPr>
          <p:nvPr/>
        </p:nvPicPr>
        <p:blipFill>
          <a:blip r:embed="rId4"/>
          <a:stretch>
            <a:fillRect/>
          </a:stretch>
        </p:blipFill>
        <p:spPr>
          <a:xfrm>
            <a:off x="457200" y="4419600"/>
            <a:ext cx="2876550" cy="2085975"/>
          </a:xfrm>
          <a:prstGeom prst="rect">
            <a:avLst/>
          </a:prstGeom>
        </p:spPr>
      </p:pic>
    </p:spTree>
    <p:extLst>
      <p:ext uri="{BB962C8B-B14F-4D97-AF65-F5344CB8AC3E}">
        <p14:creationId xmlns:p14="http://schemas.microsoft.com/office/powerpoint/2010/main" val="420005762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Positioning - fixed</a:t>
            </a:r>
            <a:endParaRPr lang="en-US" dirty="0"/>
          </a:p>
        </p:txBody>
      </p:sp>
      <p:sp>
        <p:nvSpPr>
          <p:cNvPr id="3" name="Text Placeholder 2"/>
          <p:cNvSpPr>
            <a:spLocks noGrp="1"/>
          </p:cNvSpPr>
          <p:nvPr>
            <p:ph type="body" sz="quarter" idx="10"/>
          </p:nvPr>
        </p:nvSpPr>
        <p:spPr/>
        <p:txBody>
          <a:bodyPr anchor="t"/>
          <a:lstStyle/>
          <a:p>
            <a:r>
              <a:rPr lang="en-US" sz="2000" i="1" dirty="0">
                <a:latin typeface="Arial" charset="0"/>
              </a:rPr>
              <a:t>A fixed position element is positioned relative to the viewport</a:t>
            </a:r>
            <a:r>
              <a:rPr lang="en-US" sz="2000" dirty="0">
                <a:latin typeface="Arial" charset="0"/>
              </a:rPr>
              <a:t>, or the browser window itself. </a:t>
            </a:r>
          </a:p>
          <a:p>
            <a:r>
              <a:rPr lang="en-US" sz="2000" dirty="0">
                <a:latin typeface="Arial" charset="0"/>
              </a:rPr>
              <a:t>The viewport doesn't change when the window is scrolled, so a fixed positioned element will stay right where it is when the page is scrolled</a:t>
            </a:r>
          </a:p>
        </p:txBody>
      </p:sp>
      <p:pic>
        <p:nvPicPr>
          <p:cNvPr id="4" name="Picture 3"/>
          <p:cNvPicPr>
            <a:picLocks noChangeAspect="1"/>
          </p:cNvPicPr>
          <p:nvPr/>
        </p:nvPicPr>
        <p:blipFill>
          <a:blip r:embed="rId3"/>
          <a:stretch>
            <a:fillRect/>
          </a:stretch>
        </p:blipFill>
        <p:spPr>
          <a:xfrm>
            <a:off x="1828800" y="3712449"/>
            <a:ext cx="5562600" cy="3177635"/>
          </a:xfrm>
          <a:prstGeom prst="rect">
            <a:avLst/>
          </a:prstGeom>
        </p:spPr>
      </p:pic>
    </p:spTree>
    <p:extLst>
      <p:ext uri="{BB962C8B-B14F-4D97-AF65-F5344CB8AC3E}">
        <p14:creationId xmlns:p14="http://schemas.microsoft.com/office/powerpoint/2010/main" val="71329904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Transforms</a:t>
            </a:r>
            <a:endParaRPr lang="en-US" dirty="0"/>
          </a:p>
        </p:txBody>
      </p:sp>
      <p:sp>
        <p:nvSpPr>
          <p:cNvPr id="3" name="Text Placeholder 2"/>
          <p:cNvSpPr>
            <a:spLocks noGrp="1"/>
          </p:cNvSpPr>
          <p:nvPr>
            <p:ph type="body" sz="quarter" idx="10"/>
          </p:nvPr>
        </p:nvSpPr>
        <p:spPr/>
        <p:txBody>
          <a:bodyPr/>
          <a:lstStyle/>
          <a:p>
            <a:r>
              <a:rPr lang="en-US" sz="2800" dirty="0" smtClean="0"/>
              <a:t>The transform property applies a 2D or 3D transformation to an element.</a:t>
            </a:r>
          </a:p>
          <a:p>
            <a:pPr lvl="1"/>
            <a:r>
              <a:rPr lang="en-US" sz="2400" dirty="0" smtClean="0"/>
              <a:t>Allows you to do the following to any element</a:t>
            </a:r>
          </a:p>
          <a:p>
            <a:pPr lvl="2"/>
            <a:r>
              <a:rPr lang="en-US" sz="2000" dirty="0" smtClean="0"/>
              <a:t>Rotate</a:t>
            </a:r>
          </a:p>
          <a:p>
            <a:pPr lvl="2"/>
            <a:r>
              <a:rPr lang="en-US" sz="2000" dirty="0" smtClean="0"/>
              <a:t>Scale</a:t>
            </a:r>
          </a:p>
          <a:p>
            <a:pPr lvl="2"/>
            <a:r>
              <a:rPr lang="en-US" sz="2000" dirty="0" smtClean="0"/>
              <a:t>Move</a:t>
            </a:r>
          </a:p>
          <a:p>
            <a:pPr lvl="2"/>
            <a:r>
              <a:rPr lang="en-US" sz="2000" dirty="0" smtClean="0"/>
              <a:t>Skew</a:t>
            </a:r>
          </a:p>
          <a:p>
            <a:r>
              <a:rPr lang="en-US" sz="2800" dirty="0" smtClean="0"/>
              <a:t>Very mathematically based</a:t>
            </a:r>
          </a:p>
          <a:p>
            <a:pPr lvl="1"/>
            <a:r>
              <a:rPr lang="en-US" sz="2400" dirty="0">
                <a:hlinkClick r:id="rId2"/>
              </a:rPr>
              <a:t>http://www.useragentman.com/blog/2011/01/07/css3-matrix-transform-for-the-mathematically-challenged</a:t>
            </a:r>
            <a:r>
              <a:rPr lang="en-US" sz="2400" dirty="0" smtClean="0">
                <a:hlinkClick r:id="rId2"/>
              </a:rPr>
              <a:t>/</a:t>
            </a:r>
            <a:endParaRPr lang="en-US" sz="2400" dirty="0" smtClean="0"/>
          </a:p>
          <a:p>
            <a:pPr lvl="1"/>
            <a:endParaRPr lang="en-US" dirty="0"/>
          </a:p>
        </p:txBody>
      </p:sp>
    </p:spTree>
    <p:extLst>
      <p:ext uri="{BB962C8B-B14F-4D97-AF65-F5344CB8AC3E}">
        <p14:creationId xmlns:p14="http://schemas.microsoft.com/office/powerpoint/2010/main" val="296213703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transforms</a:t>
            </a:r>
            <a:endParaRPr lang="en-US" dirty="0"/>
          </a:p>
        </p:txBody>
      </p:sp>
      <p:sp>
        <p:nvSpPr>
          <p:cNvPr id="3" name="Text Placeholder 2"/>
          <p:cNvSpPr>
            <a:spLocks noGrp="1"/>
          </p:cNvSpPr>
          <p:nvPr>
            <p:ph type="body" sz="quarter" idx="10"/>
          </p:nvPr>
        </p:nvSpPr>
        <p:spPr>
          <a:xfrm>
            <a:off x="228600" y="2209800"/>
            <a:ext cx="4876800" cy="4419600"/>
          </a:xfrm>
        </p:spPr>
        <p:txBody>
          <a:bodyPr anchor="t"/>
          <a:lstStyle/>
          <a:p>
            <a:r>
              <a:rPr lang="en-US" dirty="0" smtClean="0"/>
              <a:t>Different </a:t>
            </a:r>
            <a:r>
              <a:rPr lang="en-US" dirty="0"/>
              <a:t>browsers implement in different ways</a:t>
            </a:r>
          </a:p>
          <a:p>
            <a:r>
              <a:rPr lang="en-US" sz="2800" dirty="0">
                <a:hlinkClick r:id="rId3"/>
              </a:rPr>
              <a:t>http://</a:t>
            </a:r>
            <a:r>
              <a:rPr lang="en-US" sz="2800" dirty="0" smtClean="0">
                <a:hlinkClick r:id="rId3"/>
              </a:rPr>
              <a:t>www.w3schools.com/cssref/css3_pr_transform.asp</a:t>
            </a:r>
            <a:endParaRPr lang="en-US" sz="2800" dirty="0" smtClean="0"/>
          </a:p>
        </p:txBody>
      </p:sp>
      <p:pic>
        <p:nvPicPr>
          <p:cNvPr id="4" name="Picture 3"/>
          <p:cNvPicPr>
            <a:picLocks noChangeAspect="1"/>
          </p:cNvPicPr>
          <p:nvPr/>
        </p:nvPicPr>
        <p:blipFill>
          <a:blip r:embed="rId4"/>
          <a:stretch>
            <a:fillRect/>
          </a:stretch>
        </p:blipFill>
        <p:spPr>
          <a:xfrm>
            <a:off x="5190871" y="2514600"/>
            <a:ext cx="3953129" cy="2471737"/>
          </a:xfrm>
          <a:prstGeom prst="rect">
            <a:avLst/>
          </a:prstGeom>
        </p:spPr>
      </p:pic>
    </p:spTree>
    <p:extLst>
      <p:ext uri="{BB962C8B-B14F-4D97-AF65-F5344CB8AC3E}">
        <p14:creationId xmlns:p14="http://schemas.microsoft.com/office/powerpoint/2010/main" val="185314316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transforms</a:t>
            </a:r>
            <a:endParaRPr lang="en-US" dirty="0"/>
          </a:p>
        </p:txBody>
      </p:sp>
      <p:sp>
        <p:nvSpPr>
          <p:cNvPr id="3" name="Text Placeholder 2"/>
          <p:cNvSpPr>
            <a:spLocks noGrp="1"/>
          </p:cNvSpPr>
          <p:nvPr>
            <p:ph type="body" sz="quarter" idx="10"/>
          </p:nvPr>
        </p:nvSpPr>
        <p:spPr/>
        <p:txBody>
          <a:bodyPr anchor="t"/>
          <a:lstStyle/>
          <a:p>
            <a:r>
              <a:rPr lang="en-US" dirty="0" smtClean="0"/>
              <a:t>The matrix method allows you to do the following</a:t>
            </a:r>
          </a:p>
          <a:p>
            <a:r>
              <a:rPr lang="en-US" dirty="0" smtClean="0"/>
              <a:t>Understanding 2D transformation matrix</a:t>
            </a:r>
          </a:p>
          <a:p>
            <a:pPr lvl="1"/>
            <a:r>
              <a:rPr lang="en-US" dirty="0">
                <a:hlinkClick r:id="rId3"/>
              </a:rPr>
              <a:t>https://</a:t>
            </a:r>
            <a:r>
              <a:rPr lang="en-US" dirty="0" smtClean="0">
                <a:hlinkClick r:id="rId3"/>
              </a:rPr>
              <a:t>www.youtube.com/watch?v=W4AM1bZfgtw</a:t>
            </a:r>
            <a:endParaRPr lang="en-US" dirty="0" smtClean="0"/>
          </a:p>
          <a:p>
            <a:r>
              <a:rPr lang="en-US" dirty="0" smtClean="0"/>
              <a:t>Practice at w3schools</a:t>
            </a:r>
          </a:p>
          <a:p>
            <a:pPr lvl="1"/>
            <a:r>
              <a:rPr lang="en-US" dirty="0">
                <a:hlinkClick r:id="rId4"/>
              </a:rPr>
              <a:t>http://</a:t>
            </a:r>
            <a:r>
              <a:rPr lang="en-US" dirty="0" smtClean="0">
                <a:hlinkClick r:id="rId4"/>
              </a:rPr>
              <a:t>www.w3schools.com/css/tryit.asp?filename=trycss3_transform_matrix1</a:t>
            </a:r>
            <a:endParaRPr lang="en-US" dirty="0" smtClean="0"/>
          </a:p>
          <a:p>
            <a:pPr marL="457200" lvl="1" indent="0">
              <a:buNone/>
            </a:pPr>
            <a:endParaRPr lang="en-US" dirty="0" smtClean="0"/>
          </a:p>
        </p:txBody>
      </p:sp>
    </p:spTree>
    <p:extLst>
      <p:ext uri="{BB962C8B-B14F-4D97-AF65-F5344CB8AC3E}">
        <p14:creationId xmlns:p14="http://schemas.microsoft.com/office/powerpoint/2010/main" val="174511874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transitions</a:t>
            </a:r>
            <a:endParaRPr lang="en-US" dirty="0"/>
          </a:p>
        </p:txBody>
      </p:sp>
      <p:sp>
        <p:nvSpPr>
          <p:cNvPr id="3" name="Text Placeholder 2"/>
          <p:cNvSpPr>
            <a:spLocks noGrp="1"/>
          </p:cNvSpPr>
          <p:nvPr>
            <p:ph type="body" sz="quarter" idx="10"/>
          </p:nvPr>
        </p:nvSpPr>
        <p:spPr>
          <a:xfrm>
            <a:off x="228600" y="2209800"/>
            <a:ext cx="5867400" cy="4419600"/>
          </a:xfrm>
        </p:spPr>
        <p:txBody>
          <a:bodyPr/>
          <a:lstStyle/>
          <a:p>
            <a:r>
              <a:rPr lang="en-US" sz="2400" dirty="0"/>
              <a:t>CSS transitions are nothing other than mutating of DOM elements by the use of CSS. </a:t>
            </a:r>
            <a:endParaRPr lang="en-US" sz="2400" dirty="0" smtClean="0"/>
          </a:p>
          <a:p>
            <a:r>
              <a:rPr lang="en-US" sz="2400" dirty="0" smtClean="0"/>
              <a:t>The </a:t>
            </a:r>
            <a:r>
              <a:rPr lang="en-US" sz="2400" dirty="0"/>
              <a:t>element's CSS properties will change over a period of time from one to the other. </a:t>
            </a:r>
            <a:endParaRPr lang="en-US" sz="2400" dirty="0" smtClean="0"/>
          </a:p>
          <a:p>
            <a:r>
              <a:rPr lang="en-US" sz="2400" dirty="0" smtClean="0"/>
              <a:t>What </a:t>
            </a:r>
            <a:r>
              <a:rPr lang="en-US" sz="2400" dirty="0"/>
              <a:t>properties can be transitioned? </a:t>
            </a:r>
            <a:endParaRPr lang="en-US" sz="2400" dirty="0" smtClean="0"/>
          </a:p>
          <a:p>
            <a:pPr lvl="1"/>
            <a:r>
              <a:rPr lang="en-US" sz="2000" dirty="0" smtClean="0"/>
              <a:t>almost </a:t>
            </a:r>
            <a:r>
              <a:rPr lang="en-US" sz="2000" dirty="0"/>
              <a:t>all properties. There are a few exceptions to the rule depending on what browser you are testing on, but in theory, all properties (except of course transition itself) can be transitioned</a:t>
            </a:r>
            <a:endParaRPr lang="en-US" sz="2000" dirty="0"/>
          </a:p>
        </p:txBody>
      </p:sp>
      <p:pic>
        <p:nvPicPr>
          <p:cNvPr id="4" name="Picture 3"/>
          <p:cNvPicPr>
            <a:picLocks noChangeAspect="1"/>
          </p:cNvPicPr>
          <p:nvPr/>
        </p:nvPicPr>
        <p:blipFill>
          <a:blip r:embed="rId2"/>
          <a:stretch>
            <a:fillRect/>
          </a:stretch>
        </p:blipFill>
        <p:spPr>
          <a:xfrm>
            <a:off x="6092578" y="2514600"/>
            <a:ext cx="3051422" cy="2038350"/>
          </a:xfrm>
          <a:prstGeom prst="rect">
            <a:avLst/>
          </a:prstGeom>
        </p:spPr>
      </p:pic>
    </p:spTree>
    <p:extLst>
      <p:ext uri="{BB962C8B-B14F-4D97-AF65-F5344CB8AC3E}">
        <p14:creationId xmlns:p14="http://schemas.microsoft.com/office/powerpoint/2010/main" val="98599322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transitions</a:t>
            </a:r>
            <a:endParaRPr lang="en-US" dirty="0"/>
          </a:p>
        </p:txBody>
      </p:sp>
      <p:sp>
        <p:nvSpPr>
          <p:cNvPr id="3" name="Text Placeholder 2"/>
          <p:cNvSpPr>
            <a:spLocks noGrp="1"/>
          </p:cNvSpPr>
          <p:nvPr>
            <p:ph type="body" sz="quarter" idx="10"/>
          </p:nvPr>
        </p:nvSpPr>
        <p:spPr>
          <a:xfrm>
            <a:off x="228600" y="2209800"/>
            <a:ext cx="4064349" cy="4419600"/>
          </a:xfrm>
        </p:spPr>
        <p:txBody>
          <a:bodyPr/>
          <a:lstStyle/>
          <a:p>
            <a:r>
              <a:rPr lang="en-US" sz="2400" dirty="0" smtClean="0"/>
              <a:t>Syntax – you must account for multiple browser types</a:t>
            </a:r>
          </a:p>
          <a:p>
            <a:endParaRPr lang="en-US" sz="2400" dirty="0" smtClean="0"/>
          </a:p>
          <a:p>
            <a:pPr lvl="1"/>
            <a:endParaRPr lang="en-US" sz="2000" dirty="0" smtClean="0"/>
          </a:p>
        </p:txBody>
      </p:sp>
      <p:pic>
        <p:nvPicPr>
          <p:cNvPr id="6" name="Picture 5"/>
          <p:cNvPicPr>
            <a:picLocks noChangeAspect="1"/>
          </p:cNvPicPr>
          <p:nvPr/>
        </p:nvPicPr>
        <p:blipFill>
          <a:blip r:embed="rId2"/>
          <a:stretch>
            <a:fillRect/>
          </a:stretch>
        </p:blipFill>
        <p:spPr>
          <a:xfrm>
            <a:off x="4292949" y="2156210"/>
            <a:ext cx="4857750" cy="2952750"/>
          </a:xfrm>
          <a:prstGeom prst="rect">
            <a:avLst/>
          </a:prstGeom>
        </p:spPr>
      </p:pic>
      <p:pic>
        <p:nvPicPr>
          <p:cNvPr id="7" name="Picture 6"/>
          <p:cNvPicPr>
            <a:picLocks noChangeAspect="1"/>
          </p:cNvPicPr>
          <p:nvPr/>
        </p:nvPicPr>
        <p:blipFill>
          <a:blip r:embed="rId3"/>
          <a:stretch>
            <a:fillRect/>
          </a:stretch>
        </p:blipFill>
        <p:spPr>
          <a:xfrm>
            <a:off x="156901" y="4645059"/>
            <a:ext cx="4124325" cy="2076450"/>
          </a:xfrm>
          <a:prstGeom prst="rect">
            <a:avLst/>
          </a:prstGeom>
        </p:spPr>
      </p:pic>
    </p:spTree>
    <p:extLst>
      <p:ext uri="{BB962C8B-B14F-4D97-AF65-F5344CB8AC3E}">
        <p14:creationId xmlns:p14="http://schemas.microsoft.com/office/powerpoint/2010/main" val="73104179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transitions</a:t>
            </a:r>
            <a:endParaRPr lang="en-US" dirty="0"/>
          </a:p>
        </p:txBody>
      </p:sp>
      <p:sp>
        <p:nvSpPr>
          <p:cNvPr id="3" name="Text Placeholder 2"/>
          <p:cNvSpPr>
            <a:spLocks noGrp="1"/>
          </p:cNvSpPr>
          <p:nvPr>
            <p:ph type="body" sz="quarter" idx="10"/>
          </p:nvPr>
        </p:nvSpPr>
        <p:spPr/>
        <p:txBody>
          <a:bodyPr/>
          <a:lstStyle/>
          <a:p>
            <a:r>
              <a:rPr lang="en-US" dirty="0" smtClean="0"/>
              <a:t>CSS transitions</a:t>
            </a:r>
          </a:p>
          <a:p>
            <a:pPr lvl="1"/>
            <a:r>
              <a:rPr lang="en-US" dirty="0">
                <a:hlinkClick r:id="rId3"/>
              </a:rPr>
              <a:t>https://</a:t>
            </a:r>
            <a:r>
              <a:rPr lang="en-US" dirty="0" smtClean="0">
                <a:hlinkClick r:id="rId3"/>
              </a:rPr>
              <a:t>www.youtube.com/watch?v=eRcAf69IdCk</a:t>
            </a:r>
            <a:endParaRPr lang="en-US" dirty="0" smtClean="0"/>
          </a:p>
          <a:p>
            <a:r>
              <a:rPr lang="en-US" dirty="0" smtClean="0"/>
              <a:t>w3Schools reference</a:t>
            </a:r>
            <a:endParaRPr lang="en-US" dirty="0"/>
          </a:p>
          <a:p>
            <a:r>
              <a:rPr lang="en-US" dirty="0" smtClean="0">
                <a:hlinkClick r:id="rId4"/>
              </a:rPr>
              <a:t>http</a:t>
            </a:r>
            <a:r>
              <a:rPr lang="en-US" dirty="0">
                <a:hlinkClick r:id="rId4"/>
              </a:rPr>
              <a:t>://</a:t>
            </a:r>
            <a:r>
              <a:rPr lang="en-US" dirty="0" smtClean="0">
                <a:hlinkClick r:id="rId4"/>
              </a:rPr>
              <a:t>www.w3schools.com/cssref/css3_pr_transition.asp</a:t>
            </a:r>
            <a:endParaRPr lang="en-US" dirty="0" smtClean="0"/>
          </a:p>
        </p:txBody>
      </p:sp>
    </p:spTree>
    <p:extLst>
      <p:ext uri="{BB962C8B-B14F-4D97-AF65-F5344CB8AC3E}">
        <p14:creationId xmlns:p14="http://schemas.microsoft.com/office/powerpoint/2010/main" val="241823719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Managing background images</a:t>
            </a:r>
            <a:endParaRPr lang="en-US" sz="3600" dirty="0"/>
          </a:p>
        </p:txBody>
      </p:sp>
      <p:sp>
        <p:nvSpPr>
          <p:cNvPr id="3" name="Text Placeholder 2"/>
          <p:cNvSpPr>
            <a:spLocks noGrp="1"/>
          </p:cNvSpPr>
          <p:nvPr>
            <p:ph type="body" sz="quarter" idx="10"/>
          </p:nvPr>
        </p:nvSpPr>
        <p:spPr>
          <a:xfrm>
            <a:off x="228600" y="2209800"/>
            <a:ext cx="8610600" cy="2895600"/>
          </a:xfrm>
        </p:spPr>
        <p:txBody>
          <a:bodyPr/>
          <a:lstStyle/>
          <a:p>
            <a:r>
              <a:rPr lang="en-US" sz="2400" dirty="0"/>
              <a:t>Many types of objects can </a:t>
            </a:r>
            <a:r>
              <a:rPr lang="en-US" sz="2400" dirty="0" smtClean="0"/>
              <a:t>include background images</a:t>
            </a:r>
            <a:endParaRPr lang="en-US" sz="2400" dirty="0"/>
          </a:p>
          <a:p>
            <a:pPr lvl="1"/>
            <a:r>
              <a:rPr lang="en-US" sz="2000" dirty="0"/>
              <a:t>Often, these images are </a:t>
            </a:r>
            <a:r>
              <a:rPr lang="en-US" sz="2000" i="1" dirty="0"/>
              <a:t>textures</a:t>
            </a:r>
            <a:r>
              <a:rPr lang="en-US" sz="2000" dirty="0"/>
              <a:t>, but many web pages use images as well.</a:t>
            </a:r>
          </a:p>
          <a:p>
            <a:pPr lvl="1"/>
            <a:r>
              <a:rPr lang="en-US" sz="2000" dirty="0"/>
              <a:t>You can find many textures on the web</a:t>
            </a:r>
          </a:p>
          <a:p>
            <a:pPr lvl="1"/>
            <a:r>
              <a:rPr lang="en-US" sz="2000" dirty="0"/>
              <a:t>Use </a:t>
            </a:r>
            <a:r>
              <a:rPr lang="en-US" sz="2000" dirty="0" smtClean="0"/>
              <a:t>with caution</a:t>
            </a:r>
          </a:p>
          <a:p>
            <a:pPr lvl="2"/>
            <a:r>
              <a:rPr lang="en-US" sz="1800" dirty="0" smtClean="0"/>
              <a:t>Complex </a:t>
            </a:r>
            <a:r>
              <a:rPr lang="en-US" sz="1800" dirty="0"/>
              <a:t>images can make the text hard to read.</a:t>
            </a:r>
          </a:p>
          <a:p>
            <a:r>
              <a:rPr lang="en-US" sz="2800" dirty="0"/>
              <a:t> </a:t>
            </a:r>
            <a:r>
              <a:rPr lang="en-US" sz="2000" dirty="0" smtClean="0"/>
              <a:t>&lt;p style</a:t>
            </a:r>
            <a:r>
              <a:rPr lang="en-US" sz="2000" dirty="0"/>
              <a:t>=”background-image: </a:t>
            </a:r>
            <a:r>
              <a:rPr lang="en-US" sz="2000" dirty="0" err="1"/>
              <a:t>url</a:t>
            </a:r>
            <a:r>
              <a:rPr lang="en-US" sz="2000" dirty="0"/>
              <a:t>('Wicker Bkgd.jpg');”&gt;</a:t>
            </a:r>
            <a:r>
              <a:rPr lang="en-US" dirty="0"/>
              <a:t/>
            </a:r>
            <a:br>
              <a:rPr lang="en-US" dirty="0"/>
            </a:br>
            <a:endParaRPr lang="en-US" dirty="0"/>
          </a:p>
        </p:txBody>
      </p:sp>
      <p:pic>
        <p:nvPicPr>
          <p:cNvPr id="4" name="Picture 3"/>
          <p:cNvPicPr>
            <a:picLocks noChangeAspect="1"/>
          </p:cNvPicPr>
          <p:nvPr/>
        </p:nvPicPr>
        <p:blipFill>
          <a:blip r:embed="rId3"/>
          <a:stretch>
            <a:fillRect/>
          </a:stretch>
        </p:blipFill>
        <p:spPr>
          <a:xfrm>
            <a:off x="191703" y="5029200"/>
            <a:ext cx="4075497" cy="1628776"/>
          </a:xfrm>
          <a:prstGeom prst="rect">
            <a:avLst/>
          </a:prstGeom>
        </p:spPr>
      </p:pic>
      <p:pic>
        <p:nvPicPr>
          <p:cNvPr id="5" name="Picture 4"/>
          <p:cNvPicPr>
            <a:picLocks noChangeAspect="1"/>
          </p:cNvPicPr>
          <p:nvPr/>
        </p:nvPicPr>
        <p:blipFill>
          <a:blip r:embed="rId4"/>
          <a:stretch>
            <a:fillRect/>
          </a:stretch>
        </p:blipFill>
        <p:spPr>
          <a:xfrm>
            <a:off x="4545932" y="5062951"/>
            <a:ext cx="2295525" cy="1637475"/>
          </a:xfrm>
          <a:prstGeom prst="rect">
            <a:avLst/>
          </a:prstGeom>
        </p:spPr>
      </p:pic>
    </p:spTree>
    <p:extLst>
      <p:ext uri="{BB962C8B-B14F-4D97-AF65-F5344CB8AC3E}">
        <p14:creationId xmlns:p14="http://schemas.microsoft.com/office/powerpoint/2010/main" val="240161595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8"/>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Welcome to MSTC&amp;quot;&quot;/&gt;&lt;property id=&quot;20307&quot; value=&quot;313&quot;/&gt;&lt;/object&gt;&lt;object type=&quot;3&quot; unique_id=&quot;10109&quot;&gt;&lt;property id=&quot;20148&quot; value=&quot;5&quot;/&gt;&lt;property id=&quot;20300&quot; value=&quot;Slide 2 - &amp;quot;Overview&amp;quot;&quot;/&gt;&lt;property id=&quot;20307&quot; value=&quot;314&quot;/&gt;&lt;/object&gt;&lt;object type=&quot;3&quot; unique_id=&quot;10110&quot;&gt;&lt;property id=&quot;20148&quot; value=&quot;5&quot;/&gt;&lt;property id=&quot;20300&quot; value=&quot;Slide 3 - &amp;quot;Program Success orientation&amp;#x0D;&amp;#x0A;(PSO)&amp;quot;&quot;/&gt;&lt;property id=&quot;20307&quot; value=&quot;315&quot;/&gt;&lt;/object&gt;&lt;object type=&quot;3&quot; unique_id=&quot;10111&quot;&gt;&lt;property id=&quot;20148&quot; value=&quot;5&quot;/&gt;&lt;property id=&quot;20300&quot; value=&quot;Slide 5 - &amp;quot;MSTC Network Login&amp;quot;&quot;/&gt;&lt;property id=&quot;20307&quot; value=&quot;316&quot;/&gt;&lt;/object&gt;&lt;object type=&quot;3&quot; unique_id=&quot;10113&quot;&gt;&lt;property id=&quot;20148&quot; value=&quot;5&quot;/&gt;&lt;property id=&quot;20300&quot; value=&quot;Slide 6 - &amp;quot;User Profiles&amp;quot;&quot;/&gt;&lt;property id=&quot;20307&quot; value=&quot;318&quot;/&gt;&lt;/object&gt;&lt;object type=&quot;3&quot; unique_id=&quot;10114&quot;&gt;&lt;property id=&quot;20148&quot; value=&quot;5&quot;/&gt;&lt;property id=&quot;20300&quot; value=&quot;Slide 7 - &amp;quot;MyMSTC&amp;quot;&quot;/&gt;&lt;property id=&quot;20307&quot; value=&quot;319&quot;/&gt;&lt;/object&gt;&lt;object type=&quot;3&quot; unique_id=&quot;10115&quot;&gt;&lt;property id=&quot;20148&quot; value=&quot;5&quot;/&gt;&lt;property id=&quot;20300&quot; value=&quot;Slide 8 - &amp;quot;MSTC Email&amp;quot;&quot;/&gt;&lt;property id=&quot;20307&quot; value=&quot;320&quot;/&gt;&lt;/object&gt;&lt;object type=&quot;3&quot; unique_id=&quot;10116&quot;&gt;&lt;property id=&quot;20148&quot; value=&quot;5&quot;/&gt;&lt;property id=&quot;20300&quot; value=&quot;Slide 9 - &amp;quot;MSTC Email&amp;quot;&quot;/&gt;&lt;property id=&quot;20307&quot; value=&quot;321&quot;/&gt;&lt;/object&gt;&lt;object type=&quot;3&quot; unique_id=&quot;10117&quot;&gt;&lt;property id=&quot;20148&quot; value=&quot;5&quot;/&gt;&lt;property id=&quot;20300&quot; value=&quot;Slide 10 - &amp;quot;Online Grades&amp;quot;&quot;/&gt;&lt;property id=&quot;20307&quot; value=&quot;322&quot;/&gt;&lt;/object&gt;&lt;object type=&quot;3&quot; unique_id=&quot;10118&quot;&gt;&lt;property id=&quot;20148&quot; value=&quot;5&quot;/&gt;&lt;property id=&quot;20300&quot; value=&quot;Slide 11 - &amp;quot;Computer at Home&amp;quot;&quot;/&gt;&lt;property id=&quot;20307&quot; value=&quot;323&quot;/&gt;&lt;/object&gt;&lt;object type=&quot;3&quot; unique_id=&quot;10223&quot;&gt;&lt;property id=&quot;20148&quot; value=&quot;5&quot;/&gt;&lt;property id=&quot;20300&quot; value=&quot;Slide 12 - &amp;quot;Software Needs&amp;quot;&quot;/&gt;&lt;property id=&quot;20307&quot; value=&quot;324&quot;/&gt;&lt;/object&gt;&lt;object type=&quot;3&quot; unique_id=&quot;10285&quot;&gt;&lt;property id=&quot;20148&quot; value=&quot;5&quot;/&gt;&lt;property id=&quot;20300&quot; value=&quot;Slide 14 - &amp;quot;Network STorage&amp;quot;&quot;/&gt;&lt;property id=&quot;20307&quot; value=&quot;326&quot;/&gt;&lt;/object&gt;&lt;object type=&quot;3&quot; unique_id=&quot;10286&quot;&gt;&lt;property id=&quot;20148&quot; value=&quot;5&quot;/&gt;&lt;property id=&quot;20300&quot; value=&quot;Slide 15 - &amp;quot;Cloud Storage&amp;quot;&quot;/&gt;&lt;property id=&quot;20307&quot; value=&quot;327&quot;/&gt;&lt;/object&gt;&lt;object type=&quot;3&quot; unique_id=&quot;10389&quot;&gt;&lt;property id=&quot;20148&quot; value=&quot;5&quot;/&gt;&lt;property id=&quot;20300&quot; value=&quot;Slide 13 - &amp;quot;Other Computer Resources&amp;quot;&quot;/&gt;&lt;property id=&quot;20307&quot; value=&quot;331&quot;/&gt;&lt;/object&gt;&lt;object type=&quot;3&quot; unique_id=&quot;10390&quot;&gt;&lt;property id=&quot;20148&quot; value=&quot;5&quot;/&gt;&lt;property id=&quot;20300&quot; value=&quot;Slide 16 - &amp;quot;Printing in the Lab&amp;quot;&quot;/&gt;&lt;property id=&quot;20307&quot; value=&quot;328&quot;/&gt;&lt;/object&gt;&lt;object type=&quot;3&quot; unique_id=&quot;10391&quot;&gt;&lt;property id=&quot;20148&quot; value=&quot;5&quot;/&gt;&lt;property id=&quot;20300&quot; value=&quot;Slide 17 - &amp;quot;C.A.S.S.&amp;quot;&quot;/&gt;&lt;property id=&quot;20307&quot; value=&quot;329&quot;/&gt;&lt;/object&gt;&lt;object type=&quot;3&quot; unique_id=&quot;10392&quot;&gt;&lt;property id=&quot;20148&quot; value=&quot;5&quot;/&gt;&lt;property id=&quot;20300&quot; value=&quot;Slide 18 - &amp;quot;Course Website &amp;amp; Syllabus&amp;quot;&quot;/&gt;&lt;property id=&quot;20307&quot; value=&quot;330&quot;/&gt;&lt;/object&gt;&lt;object type=&quot;3&quot; unique_id=&quot;10393&quot;&gt;&lt;property id=&quot;20148&quot; value=&quot;5&quot;/&gt;&lt;property id=&quot;20300&quot; value=&quot;Slide 4 - &amp;quot;Mac Lab&amp;quot;&quot;/&gt;&lt;property id=&quot;20307&quot; value=&quot;332&quot;/&gt;&lt;/object&gt;&lt;/object&gt;&lt;/object&gt;&lt;/database&gt;"/>
  <p:tag name="SECTOMILLISECCONVERTED" val="1"/>
</p:tagLst>
</file>

<file path=ppt/theme/theme1.xml><?xml version="1.0" encoding="utf-8"?>
<a:theme xmlns:a="http://schemas.openxmlformats.org/drawingml/2006/main" name="MSTC PowerPoint Template">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B3F3E4A144E674BAC6F2237AADC6794" ma:contentTypeVersion="0" ma:contentTypeDescription="Create a new document." ma:contentTypeScope="" ma:versionID="4144a10a846bd135ba26dc4bb1837225">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17D8B3A-6C63-4BAC-85AE-A48571BBC96E}">
  <ds:schemaRefs>
    <ds:schemaRef ds:uri="http://schemas.microsoft.com/office/2006/documentManagement/types"/>
    <ds:schemaRef ds:uri="http://www.w3.org/XML/1998/namespace"/>
    <ds:schemaRef ds:uri="http://purl.org/dc/terms/"/>
    <ds:schemaRef ds:uri="http://schemas.openxmlformats.org/package/2006/metadata/core-properties"/>
    <ds:schemaRef ds:uri="http://purl.org/dc/elements/1.1/"/>
    <ds:schemaRef ds:uri="http://purl.org/dc/dcmitype/"/>
    <ds:schemaRef ds:uri="http://schemas.microsoft.com/office/infopath/2007/PartnerControls"/>
    <ds:schemaRef ds:uri="http://schemas.microsoft.com/office/2006/metadata/properties"/>
  </ds:schemaRefs>
</ds:datastoreItem>
</file>

<file path=customXml/itemProps2.xml><?xml version="1.0" encoding="utf-8"?>
<ds:datastoreItem xmlns:ds="http://schemas.openxmlformats.org/officeDocument/2006/customXml" ds:itemID="{AAF93524-A8A9-4625-BB9D-0886DB6626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257FCF5A-64A1-4222-9B63-E4E98EF2BD0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MSTC PowerPoint Template</Template>
  <TotalTime>11910</TotalTime>
  <Words>4383</Words>
  <Application>Microsoft Office PowerPoint</Application>
  <PresentationFormat>On-screen Show (4:3)</PresentationFormat>
  <Paragraphs>582</Paragraphs>
  <Slides>107</Slides>
  <Notes>33</Notes>
  <HiddenSlides>16</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107</vt:i4>
      </vt:variant>
    </vt:vector>
  </HeadingPairs>
  <TitlesOfParts>
    <vt:vector size="117" baseType="lpstr">
      <vt:lpstr>Arial</vt:lpstr>
      <vt:lpstr>Bookman Old Style</vt:lpstr>
      <vt:lpstr>Castellar</vt:lpstr>
      <vt:lpstr>Courier New</vt:lpstr>
      <vt:lpstr>Old English Text MT</vt:lpstr>
      <vt:lpstr>Script MT Bold</vt:lpstr>
      <vt:lpstr>Times New Roman</vt:lpstr>
      <vt:lpstr>Verdana</vt:lpstr>
      <vt:lpstr>MSTC PowerPoint Template</vt:lpstr>
      <vt:lpstr>Document</vt:lpstr>
      <vt:lpstr>Unit 3 –CSS</vt:lpstr>
      <vt:lpstr>assignment</vt:lpstr>
      <vt:lpstr>PowerPoint Presentation</vt:lpstr>
      <vt:lpstr>Css overview</vt:lpstr>
      <vt:lpstr>Css Tutorial Video</vt:lpstr>
      <vt:lpstr>Css Tutorial Video</vt:lpstr>
      <vt:lpstr>Css levels</vt:lpstr>
      <vt:lpstr>Css levels</vt:lpstr>
      <vt:lpstr>Creating embedded styles</vt:lpstr>
      <vt:lpstr>Defining a style</vt:lpstr>
      <vt:lpstr>PowerPoint Presentation</vt:lpstr>
      <vt:lpstr>Applying embedded styles</vt:lpstr>
      <vt:lpstr>Named, embedded styles</vt:lpstr>
      <vt:lpstr>Applying named styles</vt:lpstr>
      <vt:lpstr>Id selector</vt:lpstr>
      <vt:lpstr>Applying id selector</vt:lpstr>
      <vt:lpstr>Add CSS to your project</vt:lpstr>
      <vt:lpstr>Add CSS to your project</vt:lpstr>
      <vt:lpstr>Add CSS to your project</vt:lpstr>
      <vt:lpstr>Font sizes</vt:lpstr>
      <vt:lpstr>PowerPoint Presentation</vt:lpstr>
      <vt:lpstr>Px elaboration</vt:lpstr>
      <vt:lpstr>Scaling of absolute units</vt:lpstr>
      <vt:lpstr>Use of fixed style elements</vt:lpstr>
      <vt:lpstr>What is a physical px?</vt:lpstr>
      <vt:lpstr>What is a physical px?</vt:lpstr>
      <vt:lpstr>Em units</vt:lpstr>
      <vt:lpstr>% unit</vt:lpstr>
      <vt:lpstr>Font sizes</vt:lpstr>
      <vt:lpstr>Font sizes</vt:lpstr>
      <vt:lpstr>Creating external style sheets</vt:lpstr>
      <vt:lpstr>External style sheet comments</vt:lpstr>
      <vt:lpstr>Linking a page to a stylesheet</vt:lpstr>
      <vt:lpstr>Connecting to stylesheet</vt:lpstr>
      <vt:lpstr>Add CSS to your project</vt:lpstr>
      <vt:lpstr>Observe css changes</vt:lpstr>
      <vt:lpstr>Combining element designators</vt:lpstr>
      <vt:lpstr>PowerPoint Presentation</vt:lpstr>
      <vt:lpstr>Direct Children Selector</vt:lpstr>
      <vt:lpstr>PowerPoint Presentation</vt:lpstr>
      <vt:lpstr>PowerPoint Presentation</vt:lpstr>
      <vt:lpstr>Pseudo class selectors</vt:lpstr>
      <vt:lpstr>Link pseudo-class look</vt:lpstr>
      <vt:lpstr>PowerPoint Presentation</vt:lpstr>
      <vt:lpstr>PowerPoint Presentation</vt:lpstr>
      <vt:lpstr>Style propagation</vt:lpstr>
      <vt:lpstr>Html size designations</vt:lpstr>
      <vt:lpstr>Absolute size elements</vt:lpstr>
      <vt:lpstr>Web colors</vt:lpstr>
      <vt:lpstr>Web colors</vt:lpstr>
      <vt:lpstr>Css property chet sheet</vt:lpstr>
      <vt:lpstr>Web color tools</vt:lpstr>
      <vt:lpstr>Fonts &amp; font families</vt:lpstr>
      <vt:lpstr>5 families of fonts</vt:lpstr>
      <vt:lpstr>5 families of fonts</vt:lpstr>
      <vt:lpstr>5 families of fonts</vt:lpstr>
      <vt:lpstr>5 families of fonts</vt:lpstr>
      <vt:lpstr>Changing element fonts</vt:lpstr>
      <vt:lpstr>Changing element fonts</vt:lpstr>
      <vt:lpstr>PowerPoint Presentation</vt:lpstr>
      <vt:lpstr>Combining font formatting</vt:lpstr>
      <vt:lpstr>PowerPoint Presentation</vt:lpstr>
      <vt:lpstr>PowerPoint Presentation</vt:lpstr>
      <vt:lpstr>assignment</vt:lpstr>
      <vt:lpstr>PowerPoint Presentation</vt:lpstr>
      <vt:lpstr>Float and clear</vt:lpstr>
      <vt:lpstr>Float and Clear Example</vt:lpstr>
      <vt:lpstr>float and clear video</vt:lpstr>
      <vt:lpstr>Float and clear example</vt:lpstr>
      <vt:lpstr>Float and clear example</vt:lpstr>
      <vt:lpstr>Float and clear example</vt:lpstr>
      <vt:lpstr>Float and clear example</vt:lpstr>
      <vt:lpstr>Margins vs padding</vt:lpstr>
      <vt:lpstr>Margins vs padding</vt:lpstr>
      <vt:lpstr>Box Model Example</vt:lpstr>
      <vt:lpstr>Margins vs padding</vt:lpstr>
      <vt:lpstr>Box model</vt:lpstr>
      <vt:lpstr>Box model</vt:lpstr>
      <vt:lpstr>Box Model video</vt:lpstr>
      <vt:lpstr>positioning</vt:lpstr>
      <vt:lpstr>positioning</vt:lpstr>
      <vt:lpstr>Relative position</vt:lpstr>
      <vt:lpstr>Relative positioning</vt:lpstr>
      <vt:lpstr>Absolute positioning</vt:lpstr>
      <vt:lpstr>Absolute positioning</vt:lpstr>
      <vt:lpstr>relative positioning</vt:lpstr>
      <vt:lpstr>Positioning- static</vt:lpstr>
      <vt:lpstr>Positioning - relative</vt:lpstr>
      <vt:lpstr>positioning- relative</vt:lpstr>
      <vt:lpstr>Positioning -absolute</vt:lpstr>
      <vt:lpstr>Positioning -absolute</vt:lpstr>
      <vt:lpstr>Positioning - fixed</vt:lpstr>
      <vt:lpstr>Transforms</vt:lpstr>
      <vt:lpstr>transforms</vt:lpstr>
      <vt:lpstr>transforms</vt:lpstr>
      <vt:lpstr>transitions</vt:lpstr>
      <vt:lpstr>transitions</vt:lpstr>
      <vt:lpstr>transitions</vt:lpstr>
      <vt:lpstr>Managing background images</vt:lpstr>
      <vt:lpstr>Background images</vt:lpstr>
      <vt:lpstr>Background images</vt:lpstr>
      <vt:lpstr>examples</vt:lpstr>
      <vt:lpstr>Location of background image</vt:lpstr>
      <vt:lpstr>Location of background image</vt:lpstr>
      <vt:lpstr>Background attachment</vt:lpstr>
      <vt:lpstr>Assignment</vt:lpstr>
      <vt:lpstr>Overflow-y command in css</vt:lpstr>
    </vt:vector>
  </TitlesOfParts>
  <Company>MSTC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MSTC</dc:title>
  <dc:creator>Gaul, Volker</dc:creator>
  <cp:lastModifiedBy>Presley, Brent A</cp:lastModifiedBy>
  <cp:revision>259</cp:revision>
  <cp:lastPrinted>2013-01-16T16:22:27Z</cp:lastPrinted>
  <dcterms:created xsi:type="dcterms:W3CDTF">2013-08-16T14:20:36Z</dcterms:created>
  <dcterms:modified xsi:type="dcterms:W3CDTF">2015-09-22T14:44:15Z</dcterms:modified>
</cp:coreProperties>
</file>