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83"/>
  </p:notesMasterIdLst>
  <p:handoutMasterIdLst>
    <p:handoutMasterId r:id="rId84"/>
  </p:handoutMasterIdLst>
  <p:sldIdLst>
    <p:sldId id="313" r:id="rId5"/>
    <p:sldId id="422" r:id="rId6"/>
    <p:sldId id="357" r:id="rId7"/>
    <p:sldId id="423" r:id="rId8"/>
    <p:sldId id="429" r:id="rId9"/>
    <p:sldId id="418" r:id="rId10"/>
    <p:sldId id="358" r:id="rId11"/>
    <p:sldId id="424" r:id="rId12"/>
    <p:sldId id="425" r:id="rId13"/>
    <p:sldId id="359" r:id="rId14"/>
    <p:sldId id="360" r:id="rId15"/>
    <p:sldId id="427" r:id="rId16"/>
    <p:sldId id="361" r:id="rId17"/>
    <p:sldId id="362" r:id="rId18"/>
    <p:sldId id="426" r:id="rId19"/>
    <p:sldId id="366" r:id="rId20"/>
    <p:sldId id="367" r:id="rId21"/>
    <p:sldId id="368" r:id="rId22"/>
    <p:sldId id="369" r:id="rId23"/>
    <p:sldId id="370" r:id="rId24"/>
    <p:sldId id="371" r:id="rId25"/>
    <p:sldId id="372" r:id="rId26"/>
    <p:sldId id="374" r:id="rId27"/>
    <p:sldId id="375" r:id="rId28"/>
    <p:sldId id="376" r:id="rId29"/>
    <p:sldId id="377" r:id="rId30"/>
    <p:sldId id="378" r:id="rId31"/>
    <p:sldId id="428" r:id="rId32"/>
    <p:sldId id="382" r:id="rId33"/>
    <p:sldId id="383" r:id="rId34"/>
    <p:sldId id="379" r:id="rId35"/>
    <p:sldId id="385" r:id="rId36"/>
    <p:sldId id="380" r:id="rId37"/>
    <p:sldId id="381" r:id="rId38"/>
    <p:sldId id="419" r:id="rId39"/>
    <p:sldId id="432" r:id="rId40"/>
    <p:sldId id="433" r:id="rId41"/>
    <p:sldId id="386" r:id="rId42"/>
    <p:sldId id="390" r:id="rId43"/>
    <p:sldId id="387" r:id="rId44"/>
    <p:sldId id="388" r:id="rId45"/>
    <p:sldId id="430" r:id="rId46"/>
    <p:sldId id="392" r:id="rId47"/>
    <p:sldId id="393" r:id="rId48"/>
    <p:sldId id="394" r:id="rId49"/>
    <p:sldId id="395" r:id="rId50"/>
    <p:sldId id="396" r:id="rId51"/>
    <p:sldId id="397" r:id="rId52"/>
    <p:sldId id="398" r:id="rId53"/>
    <p:sldId id="434" r:id="rId54"/>
    <p:sldId id="435" r:id="rId55"/>
    <p:sldId id="384" r:id="rId56"/>
    <p:sldId id="399" r:id="rId57"/>
    <p:sldId id="400" r:id="rId58"/>
    <p:sldId id="401" r:id="rId59"/>
    <p:sldId id="406" r:id="rId60"/>
    <p:sldId id="402" r:id="rId61"/>
    <p:sldId id="403" r:id="rId62"/>
    <p:sldId id="438" r:id="rId63"/>
    <p:sldId id="405" r:id="rId64"/>
    <p:sldId id="439" r:id="rId65"/>
    <p:sldId id="436" r:id="rId66"/>
    <p:sldId id="407" r:id="rId67"/>
    <p:sldId id="440" r:id="rId68"/>
    <p:sldId id="408" r:id="rId69"/>
    <p:sldId id="437" r:id="rId70"/>
    <p:sldId id="409" r:id="rId71"/>
    <p:sldId id="410" r:id="rId72"/>
    <p:sldId id="411" r:id="rId73"/>
    <p:sldId id="412" r:id="rId74"/>
    <p:sldId id="413" r:id="rId75"/>
    <p:sldId id="414" r:id="rId76"/>
    <p:sldId id="415" r:id="rId77"/>
    <p:sldId id="416" r:id="rId78"/>
    <p:sldId id="417" r:id="rId79"/>
    <p:sldId id="431" r:id="rId80"/>
    <p:sldId id="441" r:id="rId81"/>
    <p:sldId id="421" r:id="rId82"/>
  </p:sldIdLst>
  <p:sldSz cx="9144000" cy="6858000" type="screen4x3"/>
  <p:notesSz cx="7010400" cy="9296400"/>
  <p:custDataLst>
    <p:tags r:id="rId8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689AE6C-0FF9-495C-88DF-1A74468A471A}">
          <p14:sldIdLst>
            <p14:sldId id="313"/>
            <p14:sldId id="422"/>
            <p14:sldId id="357"/>
            <p14:sldId id="423"/>
            <p14:sldId id="429"/>
            <p14:sldId id="418"/>
            <p14:sldId id="358"/>
            <p14:sldId id="424"/>
            <p14:sldId id="425"/>
            <p14:sldId id="359"/>
            <p14:sldId id="360"/>
            <p14:sldId id="427"/>
            <p14:sldId id="361"/>
            <p14:sldId id="362"/>
            <p14:sldId id="426"/>
            <p14:sldId id="366"/>
            <p14:sldId id="367"/>
            <p14:sldId id="368"/>
            <p14:sldId id="369"/>
            <p14:sldId id="370"/>
            <p14:sldId id="371"/>
            <p14:sldId id="372"/>
            <p14:sldId id="374"/>
            <p14:sldId id="375"/>
            <p14:sldId id="376"/>
            <p14:sldId id="377"/>
            <p14:sldId id="378"/>
            <p14:sldId id="428"/>
            <p14:sldId id="382"/>
            <p14:sldId id="383"/>
            <p14:sldId id="379"/>
            <p14:sldId id="385"/>
            <p14:sldId id="380"/>
            <p14:sldId id="381"/>
            <p14:sldId id="419"/>
            <p14:sldId id="432"/>
            <p14:sldId id="433"/>
            <p14:sldId id="386"/>
            <p14:sldId id="390"/>
            <p14:sldId id="387"/>
            <p14:sldId id="388"/>
            <p14:sldId id="430"/>
            <p14:sldId id="392"/>
            <p14:sldId id="393"/>
            <p14:sldId id="394"/>
            <p14:sldId id="395"/>
            <p14:sldId id="396"/>
            <p14:sldId id="397"/>
            <p14:sldId id="398"/>
            <p14:sldId id="434"/>
            <p14:sldId id="435"/>
            <p14:sldId id="384"/>
            <p14:sldId id="399"/>
            <p14:sldId id="400"/>
            <p14:sldId id="401"/>
            <p14:sldId id="406"/>
            <p14:sldId id="402"/>
            <p14:sldId id="403"/>
            <p14:sldId id="438"/>
            <p14:sldId id="405"/>
            <p14:sldId id="439"/>
            <p14:sldId id="436"/>
            <p14:sldId id="407"/>
            <p14:sldId id="440"/>
            <p14:sldId id="408"/>
            <p14:sldId id="437"/>
            <p14:sldId id="409"/>
            <p14:sldId id="410"/>
            <p14:sldId id="411"/>
            <p14:sldId id="412"/>
            <p14:sldId id="413"/>
            <p14:sldId id="414"/>
            <p14:sldId id="415"/>
            <p14:sldId id="416"/>
            <p14:sldId id="417"/>
            <p14:sldId id="431"/>
            <p14:sldId id="441"/>
            <p14:sldId id="4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FF"/>
    <a:srgbClr val="DDDDDD"/>
    <a:srgbClr val="A50021"/>
    <a:srgbClr val="FF6600"/>
    <a:srgbClr val="00336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1366" autoAdjust="0"/>
  </p:normalViewPr>
  <p:slideViewPr>
    <p:cSldViewPr>
      <p:cViewPr varScale="1">
        <p:scale>
          <a:sx n="81" d="100"/>
          <a:sy n="81" d="100"/>
        </p:scale>
        <p:origin x="102"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10878D24-9582-4E4B-A99A-25615F16C338}" type="datetimeFigureOut">
              <a:rPr lang="en-US"/>
              <a:pPr>
                <a:defRPr/>
              </a:pPr>
              <a:t>9/4/2015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123A3760-E640-4460-8C1B-97FCF8CE6C7F}" type="slidenum">
              <a:rPr lang="en-US"/>
              <a:pPr>
                <a:defRPr/>
              </a:pPr>
              <a:t>‹#›</a:t>
            </a:fld>
            <a:endParaRPr lang="en-US"/>
          </a:p>
        </p:txBody>
      </p:sp>
    </p:spTree>
    <p:extLst>
      <p:ext uri="{BB962C8B-B14F-4D97-AF65-F5344CB8AC3E}">
        <p14:creationId xmlns:p14="http://schemas.microsoft.com/office/powerpoint/2010/main" val="1497784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4072599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21E7C3-4F2E-4A98-8A96-FCBDB1C2E159}" type="slidenum">
              <a:rPr lang="en-US" smtClean="0"/>
              <a:pPr eaLnBrk="1" hangingPunct="1"/>
              <a:t>1</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7499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CFDFA7-FD8D-42F5-8FBC-EF522DC21254}" type="slidenum">
              <a:rPr lang="en-US" altLang="en-US"/>
              <a:pPr/>
              <a:t>29</a:t>
            </a:fld>
            <a:endParaRPr lang="en-US" alt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97084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B8130-4FBE-4395-B0CB-EE0BFF310450}" type="slidenum">
              <a:rPr lang="en-US" altLang="en-US"/>
              <a:pPr/>
              <a:t>30</a:t>
            </a:fld>
            <a:endParaRPr lang="en-US" alt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76874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674F8-5980-4750-B665-2F9B2B6EECEF}" type="slidenum">
              <a:rPr lang="en-US" altLang="en-US"/>
              <a:pPr/>
              <a:t>32</a:t>
            </a:fld>
            <a:endParaRPr lang="en-US" alt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34773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35</a:t>
            </a:fld>
            <a:endParaRPr lang="en-US"/>
          </a:p>
        </p:txBody>
      </p:sp>
    </p:spTree>
    <p:extLst>
      <p:ext uri="{BB962C8B-B14F-4D97-AF65-F5344CB8AC3E}">
        <p14:creationId xmlns:p14="http://schemas.microsoft.com/office/powerpoint/2010/main" val="2587317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38</a:t>
            </a:fld>
            <a:endParaRPr lang="en-US"/>
          </a:p>
        </p:txBody>
      </p:sp>
    </p:spTree>
    <p:extLst>
      <p:ext uri="{BB962C8B-B14F-4D97-AF65-F5344CB8AC3E}">
        <p14:creationId xmlns:p14="http://schemas.microsoft.com/office/powerpoint/2010/main" val="3686735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39</a:t>
            </a:fld>
            <a:endParaRPr lang="en-US"/>
          </a:p>
        </p:txBody>
      </p:sp>
    </p:spTree>
    <p:extLst>
      <p:ext uri="{BB962C8B-B14F-4D97-AF65-F5344CB8AC3E}">
        <p14:creationId xmlns:p14="http://schemas.microsoft.com/office/powerpoint/2010/main" val="613825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99ED18-ECC4-45F6-B7AA-15E81BA50599}" type="slidenum">
              <a:rPr lang="en-US" altLang="en-US"/>
              <a:pPr/>
              <a:t>40</a:t>
            </a:fld>
            <a:endParaRPr lang="en-US" alt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11449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4C066B-6C21-4799-BB35-0488DB3801C4}" type="slidenum">
              <a:rPr lang="en-US" altLang="en-US"/>
              <a:pPr/>
              <a:t>41</a:t>
            </a:fld>
            <a:endParaRPr lang="en-US" alt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84868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42</a:t>
            </a:fld>
            <a:endParaRPr lang="en-US"/>
          </a:p>
        </p:txBody>
      </p:sp>
    </p:spTree>
    <p:extLst>
      <p:ext uri="{BB962C8B-B14F-4D97-AF65-F5344CB8AC3E}">
        <p14:creationId xmlns:p14="http://schemas.microsoft.com/office/powerpoint/2010/main" val="3635540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43</a:t>
            </a:fld>
            <a:endParaRPr lang="en-US"/>
          </a:p>
        </p:txBody>
      </p:sp>
    </p:spTree>
    <p:extLst>
      <p:ext uri="{BB962C8B-B14F-4D97-AF65-F5344CB8AC3E}">
        <p14:creationId xmlns:p14="http://schemas.microsoft.com/office/powerpoint/2010/main" val="334161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a:t>
            </a:fld>
            <a:endParaRPr lang="en-US"/>
          </a:p>
        </p:txBody>
      </p:sp>
    </p:spTree>
    <p:extLst>
      <p:ext uri="{BB962C8B-B14F-4D97-AF65-F5344CB8AC3E}">
        <p14:creationId xmlns:p14="http://schemas.microsoft.com/office/powerpoint/2010/main" val="2459916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44</a:t>
            </a:fld>
            <a:endParaRPr lang="en-US"/>
          </a:p>
        </p:txBody>
      </p:sp>
    </p:spTree>
    <p:extLst>
      <p:ext uri="{BB962C8B-B14F-4D97-AF65-F5344CB8AC3E}">
        <p14:creationId xmlns:p14="http://schemas.microsoft.com/office/powerpoint/2010/main" val="121756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45</a:t>
            </a:fld>
            <a:endParaRPr lang="en-US"/>
          </a:p>
        </p:txBody>
      </p:sp>
    </p:spTree>
    <p:extLst>
      <p:ext uri="{BB962C8B-B14F-4D97-AF65-F5344CB8AC3E}">
        <p14:creationId xmlns:p14="http://schemas.microsoft.com/office/powerpoint/2010/main" val="1713171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Change the Standards bullet to diambull.gif</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Change </a:t>
            </a:r>
            <a:r>
              <a:rPr lang="en-US" sz="1200" kern="1200" dirty="0" err="1" smtClean="0">
                <a:solidFill>
                  <a:schemeClr val="tx1"/>
                </a:solidFill>
                <a:effectLst/>
                <a:latin typeface="Arial" charset="0"/>
                <a:ea typeface="+mn-ea"/>
                <a:cs typeface="+mn-cs"/>
              </a:rPr>
              <a:t>subitem</a:t>
            </a:r>
            <a:r>
              <a:rPr lang="en-US" sz="1200" kern="1200" dirty="0" smtClean="0">
                <a:solidFill>
                  <a:schemeClr val="tx1"/>
                </a:solidFill>
                <a:effectLst/>
                <a:latin typeface="Arial" charset="0"/>
                <a:ea typeface="+mn-ea"/>
                <a:cs typeface="+mn-cs"/>
              </a:rPr>
              <a:t> bullets to disc.  Note need to change list-image-style to none</a:t>
            </a:r>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smtClean="0"/>
              <a:pPr>
                <a:defRPr/>
              </a:pPr>
              <a:t>46</a:t>
            </a:fld>
            <a:endParaRPr lang="en-US"/>
          </a:p>
        </p:txBody>
      </p:sp>
    </p:spTree>
    <p:extLst>
      <p:ext uri="{BB962C8B-B14F-4D97-AF65-F5344CB8AC3E}">
        <p14:creationId xmlns:p14="http://schemas.microsoft.com/office/powerpoint/2010/main" val="3611930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47</a:t>
            </a:fld>
            <a:endParaRPr lang="en-US"/>
          </a:p>
        </p:txBody>
      </p:sp>
    </p:spTree>
    <p:extLst>
      <p:ext uri="{BB962C8B-B14F-4D97-AF65-F5344CB8AC3E}">
        <p14:creationId xmlns:p14="http://schemas.microsoft.com/office/powerpoint/2010/main" val="1530401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48</a:t>
            </a:fld>
            <a:endParaRPr lang="en-US"/>
          </a:p>
        </p:txBody>
      </p:sp>
    </p:spTree>
    <p:extLst>
      <p:ext uri="{BB962C8B-B14F-4D97-AF65-F5344CB8AC3E}">
        <p14:creationId xmlns:p14="http://schemas.microsoft.com/office/powerpoint/2010/main" val="2544750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49</a:t>
            </a:fld>
            <a:endParaRPr lang="en-US"/>
          </a:p>
        </p:txBody>
      </p:sp>
    </p:spTree>
    <p:extLst>
      <p:ext uri="{BB962C8B-B14F-4D97-AF65-F5344CB8AC3E}">
        <p14:creationId xmlns:p14="http://schemas.microsoft.com/office/powerpoint/2010/main" val="2614798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50</a:t>
            </a:fld>
            <a:endParaRPr lang="en-US"/>
          </a:p>
        </p:txBody>
      </p:sp>
    </p:spTree>
    <p:extLst>
      <p:ext uri="{BB962C8B-B14F-4D97-AF65-F5344CB8AC3E}">
        <p14:creationId xmlns:p14="http://schemas.microsoft.com/office/powerpoint/2010/main" val="3616171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51</a:t>
            </a:fld>
            <a:endParaRPr lang="en-US"/>
          </a:p>
        </p:txBody>
      </p:sp>
    </p:spTree>
    <p:extLst>
      <p:ext uri="{BB962C8B-B14F-4D97-AF65-F5344CB8AC3E}">
        <p14:creationId xmlns:p14="http://schemas.microsoft.com/office/powerpoint/2010/main" val="1564869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97563-BBFC-4509-BDD4-E2A2AB91C048}" type="slidenum">
              <a:rPr lang="en-US" altLang="en-US"/>
              <a:pPr/>
              <a:t>52</a:t>
            </a:fld>
            <a:endParaRPr lang="en-US" alt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34668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53</a:t>
            </a:fld>
            <a:endParaRPr lang="en-US"/>
          </a:p>
        </p:txBody>
      </p:sp>
    </p:spTree>
    <p:extLst>
      <p:ext uri="{BB962C8B-B14F-4D97-AF65-F5344CB8AC3E}">
        <p14:creationId xmlns:p14="http://schemas.microsoft.com/office/powerpoint/2010/main" val="343051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a:t>
            </a:fld>
            <a:endParaRPr lang="en-US"/>
          </a:p>
        </p:txBody>
      </p:sp>
    </p:spTree>
    <p:extLst>
      <p:ext uri="{BB962C8B-B14F-4D97-AF65-F5344CB8AC3E}">
        <p14:creationId xmlns:p14="http://schemas.microsoft.com/office/powerpoint/2010/main" val="441678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54</a:t>
            </a:fld>
            <a:endParaRPr lang="en-US"/>
          </a:p>
        </p:txBody>
      </p:sp>
    </p:spTree>
    <p:extLst>
      <p:ext uri="{BB962C8B-B14F-4D97-AF65-F5344CB8AC3E}">
        <p14:creationId xmlns:p14="http://schemas.microsoft.com/office/powerpoint/2010/main" val="4072410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55</a:t>
            </a:fld>
            <a:endParaRPr lang="en-US"/>
          </a:p>
        </p:txBody>
      </p:sp>
    </p:spTree>
    <p:extLst>
      <p:ext uri="{BB962C8B-B14F-4D97-AF65-F5344CB8AC3E}">
        <p14:creationId xmlns:p14="http://schemas.microsoft.com/office/powerpoint/2010/main" val="712447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F54B30-98C3-4DF3-8E3E-716ECC8F9B4C}" type="slidenum">
              <a:rPr lang="en-US" altLang="en-US"/>
              <a:pPr/>
              <a:t>56</a:t>
            </a:fld>
            <a:endParaRPr lang="en-US" alt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60135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57</a:t>
            </a:fld>
            <a:endParaRPr lang="en-US"/>
          </a:p>
        </p:txBody>
      </p:sp>
    </p:spTree>
    <p:extLst>
      <p:ext uri="{BB962C8B-B14F-4D97-AF65-F5344CB8AC3E}">
        <p14:creationId xmlns:p14="http://schemas.microsoft.com/office/powerpoint/2010/main" val="1984038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58</a:t>
            </a:fld>
            <a:endParaRPr lang="en-US"/>
          </a:p>
        </p:txBody>
      </p:sp>
    </p:spTree>
    <p:extLst>
      <p:ext uri="{BB962C8B-B14F-4D97-AF65-F5344CB8AC3E}">
        <p14:creationId xmlns:p14="http://schemas.microsoft.com/office/powerpoint/2010/main" val="3567033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59</a:t>
            </a:fld>
            <a:endParaRPr lang="en-US"/>
          </a:p>
        </p:txBody>
      </p:sp>
    </p:spTree>
    <p:extLst>
      <p:ext uri="{BB962C8B-B14F-4D97-AF65-F5344CB8AC3E}">
        <p14:creationId xmlns:p14="http://schemas.microsoft.com/office/powerpoint/2010/main" val="862542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60</a:t>
            </a:fld>
            <a:endParaRPr lang="en-US"/>
          </a:p>
        </p:txBody>
      </p:sp>
    </p:spTree>
    <p:extLst>
      <p:ext uri="{BB962C8B-B14F-4D97-AF65-F5344CB8AC3E}">
        <p14:creationId xmlns:p14="http://schemas.microsoft.com/office/powerpoint/2010/main" val="1992391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61</a:t>
            </a:fld>
            <a:endParaRPr lang="en-US"/>
          </a:p>
        </p:txBody>
      </p:sp>
    </p:spTree>
    <p:extLst>
      <p:ext uri="{BB962C8B-B14F-4D97-AF65-F5344CB8AC3E}">
        <p14:creationId xmlns:p14="http://schemas.microsoft.com/office/powerpoint/2010/main" val="1177642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62</a:t>
            </a:fld>
            <a:endParaRPr lang="en-US"/>
          </a:p>
        </p:txBody>
      </p:sp>
    </p:spTree>
    <p:extLst>
      <p:ext uri="{BB962C8B-B14F-4D97-AF65-F5344CB8AC3E}">
        <p14:creationId xmlns:p14="http://schemas.microsoft.com/office/powerpoint/2010/main" val="39287873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63</a:t>
            </a:fld>
            <a:endParaRPr lang="en-US"/>
          </a:p>
        </p:txBody>
      </p:sp>
    </p:spTree>
    <p:extLst>
      <p:ext uri="{BB962C8B-B14F-4D97-AF65-F5344CB8AC3E}">
        <p14:creationId xmlns:p14="http://schemas.microsoft.com/office/powerpoint/2010/main" val="228714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a:t>
            </a:fld>
            <a:endParaRPr lang="en-US"/>
          </a:p>
        </p:txBody>
      </p:sp>
    </p:spTree>
    <p:extLst>
      <p:ext uri="{BB962C8B-B14F-4D97-AF65-F5344CB8AC3E}">
        <p14:creationId xmlns:p14="http://schemas.microsoft.com/office/powerpoint/2010/main" val="6909823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64</a:t>
            </a:fld>
            <a:endParaRPr lang="en-US"/>
          </a:p>
        </p:txBody>
      </p:sp>
    </p:spTree>
    <p:extLst>
      <p:ext uri="{BB962C8B-B14F-4D97-AF65-F5344CB8AC3E}">
        <p14:creationId xmlns:p14="http://schemas.microsoft.com/office/powerpoint/2010/main" val="3854498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65</a:t>
            </a:fld>
            <a:endParaRPr lang="en-US"/>
          </a:p>
        </p:txBody>
      </p:sp>
    </p:spTree>
    <p:extLst>
      <p:ext uri="{BB962C8B-B14F-4D97-AF65-F5344CB8AC3E}">
        <p14:creationId xmlns:p14="http://schemas.microsoft.com/office/powerpoint/2010/main" val="287510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66</a:t>
            </a:fld>
            <a:endParaRPr lang="en-US"/>
          </a:p>
        </p:txBody>
      </p:sp>
    </p:spTree>
    <p:extLst>
      <p:ext uri="{BB962C8B-B14F-4D97-AF65-F5344CB8AC3E}">
        <p14:creationId xmlns:p14="http://schemas.microsoft.com/office/powerpoint/2010/main" val="3337376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67</a:t>
            </a:fld>
            <a:endParaRPr lang="en-US"/>
          </a:p>
        </p:txBody>
      </p:sp>
    </p:spTree>
    <p:extLst>
      <p:ext uri="{BB962C8B-B14F-4D97-AF65-F5344CB8AC3E}">
        <p14:creationId xmlns:p14="http://schemas.microsoft.com/office/powerpoint/2010/main" val="292961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4F00F-5518-43F6-8833-54EEC00EC9C3}" type="slidenum">
              <a:rPr lang="en-US" altLang="en-US"/>
              <a:pPr/>
              <a:t>72</a:t>
            </a:fld>
            <a:endParaRPr lang="en-US" alt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642033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76</a:t>
            </a:fld>
            <a:endParaRPr lang="en-US"/>
          </a:p>
        </p:txBody>
      </p:sp>
    </p:spTree>
    <p:extLst>
      <p:ext uri="{BB962C8B-B14F-4D97-AF65-F5344CB8AC3E}">
        <p14:creationId xmlns:p14="http://schemas.microsoft.com/office/powerpoint/2010/main" val="8856422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78</a:t>
            </a:fld>
            <a:endParaRPr lang="en-US"/>
          </a:p>
        </p:txBody>
      </p:sp>
    </p:spTree>
    <p:extLst>
      <p:ext uri="{BB962C8B-B14F-4D97-AF65-F5344CB8AC3E}">
        <p14:creationId xmlns:p14="http://schemas.microsoft.com/office/powerpoint/2010/main" val="236115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a:t>
            </a:fld>
            <a:endParaRPr lang="en-US"/>
          </a:p>
        </p:txBody>
      </p:sp>
    </p:spTree>
    <p:extLst>
      <p:ext uri="{BB962C8B-B14F-4D97-AF65-F5344CB8AC3E}">
        <p14:creationId xmlns:p14="http://schemas.microsoft.com/office/powerpoint/2010/main" val="257047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F18EB-488C-4D12-88DC-E2FE250F93AD}" type="slidenum">
              <a:rPr lang="en-US" altLang="en-US"/>
              <a:pPr/>
              <a:t>10</a:t>
            </a:fld>
            <a:endParaRPr lang="en-US" alt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36221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2FD11-932E-4DFB-8C45-FCD457297846}" type="slidenum">
              <a:rPr lang="en-US" altLang="en-US"/>
              <a:pPr/>
              <a:t>11</a:t>
            </a:fld>
            <a:endParaRPr lang="en-US" alt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05786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64DE4-1612-46A2-B274-4F43EE55791E}" type="slidenum">
              <a:rPr lang="en-US" altLang="en-US"/>
              <a:pPr/>
              <a:t>13</a:t>
            </a:fld>
            <a:endParaRPr lang="en-US" alt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025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A372C9-E891-4519-9C92-7A5A9ED17B37}" type="slidenum">
              <a:rPr lang="en-US" altLang="en-US"/>
              <a:pPr/>
              <a:t>14</a:t>
            </a:fld>
            <a:endParaRPr lang="en-US" alt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2312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990600" y="3962400"/>
            <a:ext cx="7772400" cy="1500187"/>
          </a:xfrm>
          <a:prstGeom prst="rect">
            <a:avLst/>
          </a:prstGeo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enter presenter name</a:t>
            </a:r>
          </a:p>
        </p:txBody>
      </p:sp>
      <p:sp>
        <p:nvSpPr>
          <p:cNvPr id="6" name="Title 5"/>
          <p:cNvSpPr>
            <a:spLocks noGrp="1"/>
          </p:cNvSpPr>
          <p:nvPr>
            <p:ph type="title" hasCustomPrompt="1"/>
          </p:nvPr>
        </p:nvSpPr>
        <p:spPr>
          <a:xfrm>
            <a:off x="533400" y="1295400"/>
            <a:ext cx="8229600" cy="1143000"/>
          </a:xfrm>
        </p:spPr>
        <p:txBody>
          <a:bodyPr/>
          <a:lstStyle>
            <a:lvl1pPr>
              <a:defRPr b="1"/>
            </a:lvl1pPr>
          </a:lstStyle>
          <a:p>
            <a:r>
              <a:rPr lang="en-US" dirty="0" smtClean="0"/>
              <a:t>Click to enter title</a:t>
            </a:r>
            <a:endParaRPr lang="en-US" dirty="0"/>
          </a:p>
        </p:txBody>
      </p:sp>
    </p:spTree>
    <p:extLst>
      <p:ext uri="{BB962C8B-B14F-4D97-AF65-F5344CB8AC3E}">
        <p14:creationId xmlns:p14="http://schemas.microsoft.com/office/powerpoint/2010/main" val="360057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22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938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28600" y="1143001"/>
            <a:ext cx="8610600" cy="990600"/>
          </a:xfrm>
          <a:prstGeom prst="rect">
            <a:avLst/>
          </a:prstGeom>
        </p:spPr>
        <p:txBody>
          <a:bodyPr anchor="t"/>
          <a:lstStyle>
            <a:lvl1pPr algn="l">
              <a:defRPr sz="4000" b="1" cap="all"/>
            </a:lvl1pPr>
          </a:lstStyle>
          <a:p>
            <a:r>
              <a:rPr lang="en-US" dirty="0" smtClean="0"/>
              <a:t>Click to Enter title</a:t>
            </a:r>
            <a:endParaRPr lang="en-US" dirty="0"/>
          </a:p>
        </p:txBody>
      </p:sp>
      <p:sp>
        <p:nvSpPr>
          <p:cNvPr id="5" name="Text Placeholder 4"/>
          <p:cNvSpPr>
            <a:spLocks noGrp="1"/>
          </p:cNvSpPr>
          <p:nvPr>
            <p:ph type="body" sz="quarter" idx="10"/>
          </p:nvPr>
        </p:nvSpPr>
        <p:spPr>
          <a:xfrm>
            <a:off x="228600" y="2209800"/>
            <a:ext cx="86106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680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1355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971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295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9305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78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342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488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3"/>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eveloper.mozilla.org/en-US/docs/Web/HTML/Inline_elemente" TargetMode="External"/><Relationship Id="rId2" Type="http://schemas.openxmlformats.org/officeDocument/2006/relationships/hyperlink" Target="https://developer.mozilla.org/en-US/docs/Web/HTML/Block-level_elements"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6.e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9.emf"/><Relationship Id="rId4" Type="http://schemas.openxmlformats.org/officeDocument/2006/relationships/oleObject" Target="../embeddings/oleObject8.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3.emf"/><Relationship Id="rId4" Type="http://schemas.openxmlformats.org/officeDocument/2006/relationships/oleObject" Target="../embeddings/oleObject9.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4.emf"/><Relationship Id="rId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40.emf"/><Relationship Id="rId4" Type="http://schemas.openxmlformats.org/officeDocument/2006/relationships/oleObject" Target="../embeddings/oleObject11.bin"/></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44.emf"/><Relationship Id="rId4" Type="http://schemas.openxmlformats.org/officeDocument/2006/relationships/oleObject" Target="../embeddings/oleObject12.bin"/></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w3schools.com/tags/tag_img.as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Ggh_y-33Eso"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w3.org/TR/2011/WD-html5-20110113/named-character-references.html" TargetMode="External"/><Relationship Id="rId2" Type="http://schemas.openxmlformats.org/officeDocument/2006/relationships/hyperlink" Target="http://www.chami.com/tips/internet/050798I.html"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50.emf"/><Relationship Id="rId4" Type="http://schemas.openxmlformats.org/officeDocument/2006/relationships/oleObject" Target="../embeddings/oleObject13.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validator.w3.org/" TargetMode="Externa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3.e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4.emf"/><Relationship Id="rId5" Type="http://schemas.openxmlformats.org/officeDocument/2006/relationships/package" Target="../embeddings/Microsoft_Word_Document3.docx"/><Relationship Id="rId4"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2438400"/>
          </a:xfrm>
        </p:spPr>
        <p:txBody>
          <a:bodyPr/>
          <a:lstStyle/>
          <a:p>
            <a:r>
              <a:rPr lang="en-US" sz="7200" dirty="0" smtClean="0"/>
              <a:t>Unit 2 </a:t>
            </a:r>
            <a:r>
              <a:rPr lang="en-US" sz="7200" smtClean="0"/>
              <a:t>– Creating Web Pages</a:t>
            </a:r>
            <a:endParaRPr lang="en-US" sz="7200" dirty="0"/>
          </a:p>
        </p:txBody>
      </p:sp>
      <p:sp>
        <p:nvSpPr>
          <p:cNvPr id="3" name="Text Placeholder 2"/>
          <p:cNvSpPr>
            <a:spLocks noGrp="1"/>
          </p:cNvSpPr>
          <p:nvPr>
            <p:ph type="body" idx="1"/>
          </p:nvPr>
        </p:nvSpPr>
        <p:spPr/>
        <p:txBody>
          <a:bodyPr/>
          <a:lstStyle/>
          <a:p>
            <a:r>
              <a:rPr lang="en-US" dirty="0" smtClean="0"/>
              <a:t>Instructor: Brent Presley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4294967295"/>
          </p:nvPr>
        </p:nvSpPr>
        <p:spPr>
          <a:xfrm>
            <a:off x="762000" y="6248400"/>
            <a:ext cx="1981200" cy="457200"/>
          </a:xfrm>
          <a:prstGeom prst="rect">
            <a:avLst/>
          </a:prstGeom>
        </p:spPr>
        <p:txBody>
          <a:bodyPr/>
          <a:lstStyle/>
          <a:p>
            <a:r>
              <a:rPr lang="en-US" altLang="en-US"/>
              <a:t>Murach’s JavaScript, C4</a:t>
            </a:r>
            <a:endParaRPr lang="en-US" altLang="en-US" sz="1200"/>
          </a:p>
        </p:txBody>
      </p:sp>
      <p:sp>
        <p:nvSpPr>
          <p:cNvPr id="4" name="Footer Placeholder 2"/>
          <p:cNvSpPr>
            <a:spLocks noGrp="1"/>
          </p:cNvSpPr>
          <p:nvPr>
            <p:ph type="ftr" sz="quarter" idx="4294967295"/>
          </p:nvPr>
        </p:nvSpPr>
        <p:spPr>
          <a:xfrm>
            <a:off x="2895600" y="6248400"/>
            <a:ext cx="3352800" cy="457200"/>
          </a:xfrm>
          <a:prstGeom prst="rect">
            <a:avLst/>
          </a:prstGeom>
        </p:spPr>
        <p:txBody>
          <a:bodyPr/>
          <a:lstStyle/>
          <a:p>
            <a:r>
              <a:rPr lang="en-US" altLang="en-US"/>
              <a:t>© 2009, Mike Murach &amp; Associates, Inc.</a:t>
            </a:r>
            <a:endParaRPr lang="en-US" altLang="en-US" sz="1400"/>
          </a:p>
        </p:txBody>
      </p:sp>
      <p:sp>
        <p:nvSpPr>
          <p:cNvPr id="5" name="Slide Number Placeholder 3"/>
          <p:cNvSpPr>
            <a:spLocks noGrp="1"/>
          </p:cNvSpPr>
          <p:nvPr>
            <p:ph type="sldNum" sz="quarter" idx="4294967295"/>
          </p:nvPr>
        </p:nvSpPr>
        <p:spPr>
          <a:xfrm>
            <a:off x="6553200" y="6248400"/>
            <a:ext cx="1905000" cy="457200"/>
          </a:xfrm>
          <a:prstGeom prst="rect">
            <a:avLst/>
          </a:prstGeom>
        </p:spPr>
        <p:txBody>
          <a:bodyPr/>
          <a:lstStyle/>
          <a:p>
            <a:endParaRPr lang="en-US" altLang="en-US"/>
          </a:p>
          <a:p>
            <a:pPr algn="r"/>
            <a:r>
              <a:rPr lang="en-US" altLang="en-US" sz="1000"/>
              <a:t>Slide </a:t>
            </a:r>
            <a:fld id="{9A5EE1CF-1A99-4C20-A0E7-215E3E30510D}" type="slidenum">
              <a:rPr lang="en-US" altLang="en-US" sz="1000"/>
              <a:pPr algn="r"/>
              <a:t>10</a:t>
            </a:fld>
            <a:endParaRPr lang="en-US" altLang="en-US" sz="1000"/>
          </a:p>
        </p:txBody>
      </p:sp>
      <p:graphicFrame>
        <p:nvGraphicFramePr>
          <p:cNvPr id="157700" name="Object 4"/>
          <p:cNvGraphicFramePr>
            <a:graphicFrameLocks noChangeAspect="1"/>
          </p:cNvGraphicFramePr>
          <p:nvPr>
            <p:extLst>
              <p:ext uri="{D42A27DB-BD31-4B8C-83A1-F6EECF244321}">
                <p14:modId xmlns:p14="http://schemas.microsoft.com/office/powerpoint/2010/main" val="2643726382"/>
              </p:ext>
            </p:extLst>
          </p:nvPr>
        </p:nvGraphicFramePr>
        <p:xfrm>
          <a:off x="609600" y="1676400"/>
          <a:ext cx="7321550" cy="1073150"/>
        </p:xfrm>
        <a:graphic>
          <a:graphicData uri="http://schemas.openxmlformats.org/presentationml/2006/ole">
            <mc:AlternateContent xmlns:mc="http://schemas.openxmlformats.org/markup-compatibility/2006">
              <mc:Choice xmlns:v="urn:schemas-microsoft-com:vml" Requires="v">
                <p:oleObj spid="_x0000_s29698" name="Document" r:id="rId4" imgW="7321366" imgH="1074685" progId="Word.Document.8">
                  <p:embed/>
                </p:oleObj>
              </mc:Choice>
              <mc:Fallback>
                <p:oleObj name="Document" r:id="rId4" imgW="7321366" imgH="1074685" progId="Word.Document.8">
                  <p:embed/>
                  <p:pic>
                    <p:nvPicPr>
                      <p:cNvPr id="15770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76400"/>
                        <a:ext cx="7321550" cy="1073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1066800" y="3220549"/>
            <a:ext cx="5334000" cy="2804474"/>
          </a:xfrm>
          <a:prstGeom prst="rect">
            <a:avLst/>
          </a:prstGeom>
        </p:spPr>
      </p:pic>
    </p:spTree>
    <p:extLst>
      <p:ext uri="{BB962C8B-B14F-4D97-AF65-F5344CB8AC3E}">
        <p14:creationId xmlns:p14="http://schemas.microsoft.com/office/powerpoint/2010/main" val="121568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1"/>
          <p:cNvSpPr>
            <a:spLocks noGrp="1"/>
          </p:cNvSpPr>
          <p:nvPr>
            <p:ph type="dt" sz="half" idx="4294967295"/>
          </p:nvPr>
        </p:nvSpPr>
        <p:spPr>
          <a:xfrm>
            <a:off x="762000" y="6248400"/>
            <a:ext cx="1981200" cy="457200"/>
          </a:xfrm>
          <a:prstGeom prst="rect">
            <a:avLst/>
          </a:prstGeom>
        </p:spPr>
        <p:txBody>
          <a:bodyPr/>
          <a:lstStyle/>
          <a:p>
            <a:r>
              <a:rPr lang="en-US" altLang="en-US"/>
              <a:t>Murach’s JavaScript, C4</a:t>
            </a:r>
            <a:endParaRPr lang="en-US" altLang="en-US" sz="1200"/>
          </a:p>
        </p:txBody>
      </p:sp>
      <p:sp>
        <p:nvSpPr>
          <p:cNvPr id="4" name="Footer Placeholder 2"/>
          <p:cNvSpPr>
            <a:spLocks noGrp="1"/>
          </p:cNvSpPr>
          <p:nvPr>
            <p:ph type="ftr" sz="quarter" idx="4294967295"/>
          </p:nvPr>
        </p:nvSpPr>
        <p:spPr>
          <a:xfrm>
            <a:off x="2895600" y="6248400"/>
            <a:ext cx="3352800" cy="457200"/>
          </a:xfrm>
          <a:prstGeom prst="rect">
            <a:avLst/>
          </a:prstGeom>
        </p:spPr>
        <p:txBody>
          <a:bodyPr/>
          <a:lstStyle/>
          <a:p>
            <a:r>
              <a:rPr lang="en-US" altLang="en-US"/>
              <a:t>© 2009, Mike Murach &amp; Associates, Inc.</a:t>
            </a:r>
            <a:endParaRPr lang="en-US" altLang="en-US" sz="1400"/>
          </a:p>
        </p:txBody>
      </p:sp>
      <p:sp>
        <p:nvSpPr>
          <p:cNvPr id="5" name="Slide Number Placeholder 3"/>
          <p:cNvSpPr>
            <a:spLocks noGrp="1"/>
          </p:cNvSpPr>
          <p:nvPr>
            <p:ph type="sldNum" sz="quarter" idx="4294967295"/>
          </p:nvPr>
        </p:nvSpPr>
        <p:spPr>
          <a:xfrm>
            <a:off x="6553200" y="6248400"/>
            <a:ext cx="1905000" cy="457200"/>
          </a:xfrm>
          <a:prstGeom prst="rect">
            <a:avLst/>
          </a:prstGeom>
        </p:spPr>
        <p:txBody>
          <a:bodyPr/>
          <a:lstStyle/>
          <a:p>
            <a:endParaRPr lang="en-US" altLang="en-US"/>
          </a:p>
          <a:p>
            <a:pPr algn="r"/>
            <a:r>
              <a:rPr lang="en-US" altLang="en-US" sz="1000"/>
              <a:t>Slide </a:t>
            </a:r>
            <a:fld id="{944B79B3-DAA1-4B2A-ADBD-A271D086EF07}" type="slidenum">
              <a:rPr lang="en-US" altLang="en-US" sz="1000"/>
              <a:pPr algn="r"/>
              <a:t>11</a:t>
            </a:fld>
            <a:endParaRPr lang="en-US" altLang="en-US" sz="1000"/>
          </a:p>
        </p:txBody>
      </p:sp>
      <p:graphicFrame>
        <p:nvGraphicFramePr>
          <p:cNvPr id="158724" name="Object 4"/>
          <p:cNvGraphicFramePr>
            <a:graphicFrameLocks/>
          </p:cNvGraphicFramePr>
          <p:nvPr>
            <p:extLst>
              <p:ext uri="{D42A27DB-BD31-4B8C-83A1-F6EECF244321}">
                <p14:modId xmlns:p14="http://schemas.microsoft.com/office/powerpoint/2010/main" val="1403690917"/>
              </p:ext>
            </p:extLst>
          </p:nvPr>
        </p:nvGraphicFramePr>
        <p:xfrm>
          <a:off x="990600" y="1524000"/>
          <a:ext cx="7321550" cy="3582988"/>
        </p:xfrm>
        <a:graphic>
          <a:graphicData uri="http://schemas.openxmlformats.org/presentationml/2006/ole">
            <mc:AlternateContent xmlns:mc="http://schemas.openxmlformats.org/markup-compatibility/2006">
              <mc:Choice xmlns:v="urn:schemas-microsoft-com:vml" Requires="v">
                <p:oleObj spid="_x0000_s31746" name="Document" r:id="rId4" imgW="7321366" imgH="3573265" progId="Word.Document.8">
                  <p:embed/>
                </p:oleObj>
              </mc:Choice>
              <mc:Fallback>
                <p:oleObj name="Document" r:id="rId4" imgW="7321366" imgH="3573265" progId="Word.Document.8">
                  <p:embed/>
                  <p:pic>
                    <p:nvPicPr>
                      <p:cNvPr id="158724"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524000"/>
                        <a:ext cx="7321550" cy="3582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7" name="Straight Arrow Connector 6"/>
          <p:cNvCxnSpPr/>
          <p:nvPr/>
        </p:nvCxnSpPr>
        <p:spPr>
          <a:xfrm flipV="1">
            <a:off x="1828800" y="2209800"/>
            <a:ext cx="1447800" cy="3352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95400" y="5562600"/>
            <a:ext cx="5181600" cy="369332"/>
          </a:xfrm>
          <a:prstGeom prst="rect">
            <a:avLst/>
          </a:prstGeom>
          <a:noFill/>
        </p:spPr>
        <p:txBody>
          <a:bodyPr wrap="square" rtlCol="0">
            <a:spAutoFit/>
          </a:bodyPr>
          <a:lstStyle/>
          <a:p>
            <a:r>
              <a:rPr lang="en-US" b="1" dirty="0" smtClean="0">
                <a:solidFill>
                  <a:srgbClr val="FF0000"/>
                </a:solidFill>
              </a:rPr>
              <a:t>Tag content.   </a:t>
            </a:r>
            <a:endParaRPr lang="en-US" b="1" dirty="0">
              <a:solidFill>
                <a:srgbClr val="FF0000"/>
              </a:solidFill>
            </a:endParaRPr>
          </a:p>
        </p:txBody>
      </p:sp>
    </p:spTree>
    <p:extLst>
      <p:ext uri="{BB962C8B-B14F-4D97-AF65-F5344CB8AC3E}">
        <p14:creationId xmlns:p14="http://schemas.microsoft.com/office/powerpoint/2010/main" val="1638076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an html tag</a:t>
            </a:r>
            <a:endParaRPr lang="en-US" dirty="0"/>
          </a:p>
        </p:txBody>
      </p:sp>
      <p:pic>
        <p:nvPicPr>
          <p:cNvPr id="4" name="Picture 3"/>
          <p:cNvPicPr>
            <a:picLocks noChangeAspect="1"/>
          </p:cNvPicPr>
          <p:nvPr/>
        </p:nvPicPr>
        <p:blipFill>
          <a:blip r:embed="rId2"/>
          <a:stretch>
            <a:fillRect/>
          </a:stretch>
        </p:blipFill>
        <p:spPr>
          <a:xfrm>
            <a:off x="3267075" y="2148674"/>
            <a:ext cx="5876925" cy="3657600"/>
          </a:xfrm>
          <a:prstGeom prst="rect">
            <a:avLst/>
          </a:prstGeom>
        </p:spPr>
      </p:pic>
      <p:sp>
        <p:nvSpPr>
          <p:cNvPr id="3" name="Text Placeholder 2"/>
          <p:cNvSpPr>
            <a:spLocks noGrp="1"/>
          </p:cNvSpPr>
          <p:nvPr>
            <p:ph type="body" sz="quarter" idx="10"/>
          </p:nvPr>
        </p:nvSpPr>
        <p:spPr>
          <a:xfrm>
            <a:off x="228600" y="2141137"/>
            <a:ext cx="2895600" cy="4419600"/>
          </a:xfrm>
        </p:spPr>
        <p:txBody>
          <a:bodyPr/>
          <a:lstStyle/>
          <a:p>
            <a:r>
              <a:rPr lang="en-US" dirty="0" smtClean="0"/>
              <a:t>Opening tag</a:t>
            </a:r>
          </a:p>
          <a:p>
            <a:r>
              <a:rPr lang="en-US" dirty="0" smtClean="0"/>
              <a:t>Content</a:t>
            </a:r>
          </a:p>
          <a:p>
            <a:r>
              <a:rPr lang="en-US" dirty="0" smtClean="0"/>
              <a:t>Closing tag</a:t>
            </a:r>
          </a:p>
          <a:p>
            <a:endParaRPr lang="en-US" dirty="0"/>
          </a:p>
          <a:p>
            <a:r>
              <a:rPr lang="en-US" dirty="0" smtClean="0"/>
              <a:t>Attribute</a:t>
            </a:r>
          </a:p>
          <a:p>
            <a:pPr lvl="1"/>
            <a:r>
              <a:rPr lang="en-US" dirty="0" smtClean="0"/>
              <a:t>Name</a:t>
            </a:r>
          </a:p>
          <a:p>
            <a:pPr lvl="1"/>
            <a:r>
              <a:rPr lang="en-US" dirty="0" smtClean="0"/>
              <a:t>Value</a:t>
            </a:r>
          </a:p>
          <a:p>
            <a:pPr lvl="1"/>
            <a:endParaRPr lang="en-US" dirty="0"/>
          </a:p>
        </p:txBody>
      </p:sp>
    </p:spTree>
    <p:extLst>
      <p:ext uri="{BB962C8B-B14F-4D97-AF65-F5344CB8AC3E}">
        <p14:creationId xmlns:p14="http://schemas.microsoft.com/office/powerpoint/2010/main" val="3761762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4294967295"/>
          </p:nvPr>
        </p:nvSpPr>
        <p:spPr>
          <a:xfrm>
            <a:off x="762000" y="6248400"/>
            <a:ext cx="1981200" cy="457200"/>
          </a:xfrm>
          <a:prstGeom prst="rect">
            <a:avLst/>
          </a:prstGeom>
        </p:spPr>
        <p:txBody>
          <a:bodyPr/>
          <a:lstStyle/>
          <a:p>
            <a:r>
              <a:rPr lang="en-US" altLang="en-US"/>
              <a:t>Murach’s JavaScript, C4</a:t>
            </a:r>
            <a:endParaRPr lang="en-US" altLang="en-US" sz="1200"/>
          </a:p>
        </p:txBody>
      </p:sp>
      <p:sp>
        <p:nvSpPr>
          <p:cNvPr id="4" name="Footer Placeholder 2"/>
          <p:cNvSpPr>
            <a:spLocks noGrp="1"/>
          </p:cNvSpPr>
          <p:nvPr>
            <p:ph type="ftr" sz="quarter" idx="4294967295"/>
          </p:nvPr>
        </p:nvSpPr>
        <p:spPr>
          <a:xfrm>
            <a:off x="2895600" y="6248400"/>
            <a:ext cx="3352800" cy="457200"/>
          </a:xfrm>
          <a:prstGeom prst="rect">
            <a:avLst/>
          </a:prstGeom>
        </p:spPr>
        <p:txBody>
          <a:bodyPr/>
          <a:lstStyle/>
          <a:p>
            <a:r>
              <a:rPr lang="en-US" altLang="en-US"/>
              <a:t>© 2009, Mike Murach &amp; Associates, Inc.</a:t>
            </a:r>
            <a:endParaRPr lang="en-US" altLang="en-US" sz="1400"/>
          </a:p>
        </p:txBody>
      </p:sp>
      <p:sp>
        <p:nvSpPr>
          <p:cNvPr id="5" name="Slide Number Placeholder 3"/>
          <p:cNvSpPr>
            <a:spLocks noGrp="1"/>
          </p:cNvSpPr>
          <p:nvPr>
            <p:ph type="sldNum" sz="quarter" idx="4294967295"/>
          </p:nvPr>
        </p:nvSpPr>
        <p:spPr>
          <a:xfrm>
            <a:off x="6553200" y="6248400"/>
            <a:ext cx="1905000" cy="457200"/>
          </a:xfrm>
          <a:prstGeom prst="rect">
            <a:avLst/>
          </a:prstGeom>
        </p:spPr>
        <p:txBody>
          <a:bodyPr/>
          <a:lstStyle/>
          <a:p>
            <a:endParaRPr lang="en-US" altLang="en-US"/>
          </a:p>
          <a:p>
            <a:pPr algn="r"/>
            <a:r>
              <a:rPr lang="en-US" altLang="en-US" sz="1000"/>
              <a:t>Slide </a:t>
            </a:r>
            <a:fld id="{47F77E30-52ED-49FA-8D10-9D8CA5576C48}" type="slidenum">
              <a:rPr lang="en-US" altLang="en-US" sz="1000"/>
              <a:pPr algn="r"/>
              <a:t>13</a:t>
            </a:fld>
            <a:endParaRPr lang="en-US" altLang="en-US" sz="1000"/>
          </a:p>
        </p:txBody>
      </p:sp>
      <p:graphicFrame>
        <p:nvGraphicFramePr>
          <p:cNvPr id="159748" name="Object 4"/>
          <p:cNvGraphicFramePr>
            <a:graphicFrameLocks noChangeAspect="1"/>
          </p:cNvGraphicFramePr>
          <p:nvPr>
            <p:extLst>
              <p:ext uri="{D42A27DB-BD31-4B8C-83A1-F6EECF244321}">
                <p14:modId xmlns:p14="http://schemas.microsoft.com/office/powerpoint/2010/main" val="1191734469"/>
              </p:ext>
            </p:extLst>
          </p:nvPr>
        </p:nvGraphicFramePr>
        <p:xfrm>
          <a:off x="911225" y="1447800"/>
          <a:ext cx="7321550" cy="2203450"/>
        </p:xfrm>
        <a:graphic>
          <a:graphicData uri="http://schemas.openxmlformats.org/presentationml/2006/ole">
            <mc:AlternateContent xmlns:mc="http://schemas.openxmlformats.org/markup-compatibility/2006">
              <mc:Choice xmlns:v="urn:schemas-microsoft-com:vml" Requires="v">
                <p:oleObj spid="_x0000_s34818" name="Document" r:id="rId4" imgW="7321366" imgH="2207812" progId="Word.Document.8">
                  <p:embed/>
                </p:oleObj>
              </mc:Choice>
              <mc:Fallback>
                <p:oleObj name="Document" r:id="rId4" imgW="7321366" imgH="2207812" progId="Word.Document.8">
                  <p:embed/>
                  <p:pic>
                    <p:nvPicPr>
                      <p:cNvPr id="15974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25" y="1447800"/>
                        <a:ext cx="7321550" cy="2203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37727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4294967295"/>
          </p:nvPr>
        </p:nvSpPr>
        <p:spPr>
          <a:xfrm>
            <a:off x="762000" y="6248400"/>
            <a:ext cx="1981200" cy="457200"/>
          </a:xfrm>
          <a:prstGeom prst="rect">
            <a:avLst/>
          </a:prstGeom>
        </p:spPr>
        <p:txBody>
          <a:bodyPr/>
          <a:lstStyle/>
          <a:p>
            <a:r>
              <a:rPr lang="en-US" altLang="en-US"/>
              <a:t>Murach’s JavaScript, C4</a:t>
            </a:r>
            <a:endParaRPr lang="en-US" altLang="en-US" sz="1200"/>
          </a:p>
        </p:txBody>
      </p:sp>
      <p:sp>
        <p:nvSpPr>
          <p:cNvPr id="4" name="Footer Placeholder 2"/>
          <p:cNvSpPr>
            <a:spLocks noGrp="1"/>
          </p:cNvSpPr>
          <p:nvPr>
            <p:ph type="ftr" sz="quarter" idx="4294967295"/>
          </p:nvPr>
        </p:nvSpPr>
        <p:spPr>
          <a:xfrm>
            <a:off x="2895600" y="6248400"/>
            <a:ext cx="3352800" cy="457200"/>
          </a:xfrm>
          <a:prstGeom prst="rect">
            <a:avLst/>
          </a:prstGeom>
        </p:spPr>
        <p:txBody>
          <a:bodyPr/>
          <a:lstStyle/>
          <a:p>
            <a:r>
              <a:rPr lang="en-US" altLang="en-US"/>
              <a:t>© 2009, Mike Murach &amp; Associates, Inc.</a:t>
            </a:r>
            <a:endParaRPr lang="en-US" altLang="en-US" sz="1400"/>
          </a:p>
        </p:txBody>
      </p:sp>
      <p:sp>
        <p:nvSpPr>
          <p:cNvPr id="5" name="Slide Number Placeholder 3"/>
          <p:cNvSpPr>
            <a:spLocks noGrp="1"/>
          </p:cNvSpPr>
          <p:nvPr>
            <p:ph type="sldNum" sz="quarter" idx="4294967295"/>
          </p:nvPr>
        </p:nvSpPr>
        <p:spPr>
          <a:xfrm>
            <a:off x="6553200" y="6248400"/>
            <a:ext cx="1905000" cy="457200"/>
          </a:xfrm>
          <a:prstGeom prst="rect">
            <a:avLst/>
          </a:prstGeom>
        </p:spPr>
        <p:txBody>
          <a:bodyPr/>
          <a:lstStyle/>
          <a:p>
            <a:endParaRPr lang="en-US" altLang="en-US"/>
          </a:p>
          <a:p>
            <a:pPr algn="r"/>
            <a:r>
              <a:rPr lang="en-US" altLang="en-US" sz="1000"/>
              <a:t>Slide </a:t>
            </a:r>
            <a:fld id="{1DD37502-545C-4179-BB19-369B60AEC9B8}" type="slidenum">
              <a:rPr lang="en-US" altLang="en-US" sz="1000"/>
              <a:pPr algn="r"/>
              <a:t>14</a:t>
            </a:fld>
            <a:endParaRPr lang="en-US" altLang="en-US" sz="1000"/>
          </a:p>
        </p:txBody>
      </p:sp>
      <p:graphicFrame>
        <p:nvGraphicFramePr>
          <p:cNvPr id="160772" name="Object 4"/>
          <p:cNvGraphicFramePr>
            <a:graphicFrameLocks/>
          </p:cNvGraphicFramePr>
          <p:nvPr>
            <p:extLst>
              <p:ext uri="{D42A27DB-BD31-4B8C-83A1-F6EECF244321}">
                <p14:modId xmlns:p14="http://schemas.microsoft.com/office/powerpoint/2010/main" val="3151175931"/>
              </p:ext>
            </p:extLst>
          </p:nvPr>
        </p:nvGraphicFramePr>
        <p:xfrm>
          <a:off x="533400" y="1371600"/>
          <a:ext cx="6096000" cy="4724400"/>
        </p:xfrm>
        <a:graphic>
          <a:graphicData uri="http://schemas.openxmlformats.org/presentationml/2006/ole">
            <mc:AlternateContent xmlns:mc="http://schemas.openxmlformats.org/markup-compatibility/2006">
              <mc:Choice xmlns:v="urn:schemas-microsoft-com:vml" Requires="v">
                <p:oleObj spid="_x0000_s36866" name="Document" r:id="rId4" imgW="7315200" imgH="3448170" progId="Word.Document.8">
                  <p:embed/>
                </p:oleObj>
              </mc:Choice>
              <mc:Fallback>
                <p:oleObj name="Document" r:id="rId4" imgW="7315200" imgH="3448170" progId="Word.Document.8">
                  <p:embed/>
                  <p:pic>
                    <p:nvPicPr>
                      <p:cNvPr id="160772" name="Object 4"/>
                      <p:cNvPicPr>
                        <a:picLocks noChangeArrowheads="1"/>
                      </p:cNvPicPr>
                      <p:nvPr/>
                    </p:nvPicPr>
                    <p:blipFill>
                      <a:blip r:embed="rId5"/>
                      <a:srcRect/>
                      <a:stretch>
                        <a:fillRect/>
                      </a:stretch>
                    </p:blipFill>
                    <p:spPr bwMode="auto">
                      <a:xfrm>
                        <a:off x="533400" y="1371600"/>
                        <a:ext cx="6096000" cy="4724400"/>
                      </a:xfrm>
                      <a:prstGeom prst="rect">
                        <a:avLst/>
                      </a:prstGeom>
                      <a:noFill/>
                      <a:ln>
                        <a:noFill/>
                      </a:ln>
                      <a:effectLst/>
                      <a:extLst/>
                    </p:spPr>
                  </p:pic>
                </p:oleObj>
              </mc:Fallback>
            </mc:AlternateContent>
          </a:graphicData>
        </a:graphic>
      </p:graphicFrame>
      <p:pic>
        <p:nvPicPr>
          <p:cNvPr id="2" name="Picture 1"/>
          <p:cNvPicPr>
            <a:picLocks noChangeAspect="1"/>
          </p:cNvPicPr>
          <p:nvPr/>
        </p:nvPicPr>
        <p:blipFill>
          <a:blip r:embed="rId6"/>
          <a:stretch>
            <a:fillRect/>
          </a:stretch>
        </p:blipFill>
        <p:spPr>
          <a:xfrm>
            <a:off x="4286548" y="2438400"/>
            <a:ext cx="4764505" cy="685800"/>
          </a:xfrm>
          <a:prstGeom prst="rect">
            <a:avLst/>
          </a:prstGeom>
        </p:spPr>
      </p:pic>
      <p:pic>
        <p:nvPicPr>
          <p:cNvPr id="6" name="Picture 5"/>
          <p:cNvPicPr>
            <a:picLocks noChangeAspect="1"/>
          </p:cNvPicPr>
          <p:nvPr/>
        </p:nvPicPr>
        <p:blipFill>
          <a:blip r:embed="rId7"/>
          <a:stretch>
            <a:fillRect/>
          </a:stretch>
        </p:blipFill>
        <p:spPr>
          <a:xfrm>
            <a:off x="6248400" y="4122597"/>
            <a:ext cx="2802653" cy="2101990"/>
          </a:xfrm>
          <a:prstGeom prst="rect">
            <a:avLst/>
          </a:prstGeom>
        </p:spPr>
      </p:pic>
    </p:spTree>
    <p:extLst>
      <p:ext uri="{BB962C8B-B14F-4D97-AF65-F5344CB8AC3E}">
        <p14:creationId xmlns:p14="http://schemas.microsoft.com/office/powerpoint/2010/main" val="2105310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my first web page</a:t>
            </a:r>
            <a:endParaRPr lang="en-US" dirty="0"/>
          </a:p>
        </p:txBody>
      </p:sp>
      <p:sp>
        <p:nvSpPr>
          <p:cNvPr id="3" name="Text Placeholder 2"/>
          <p:cNvSpPr>
            <a:spLocks noGrp="1"/>
          </p:cNvSpPr>
          <p:nvPr>
            <p:ph type="body" sz="quarter" idx="10"/>
          </p:nvPr>
        </p:nvSpPr>
        <p:spPr/>
        <p:txBody>
          <a:bodyPr/>
          <a:lstStyle/>
          <a:p>
            <a:r>
              <a:rPr lang="en-US" sz="2800" dirty="0" smtClean="0"/>
              <a:t>Open notepad++ portable app</a:t>
            </a:r>
          </a:p>
          <a:p>
            <a:r>
              <a:rPr lang="en-US" sz="2800" dirty="0" smtClean="0"/>
              <a:t>Start </a:t>
            </a:r>
            <a:r>
              <a:rPr lang="en-US" sz="2800" dirty="0" err="1" smtClean="0"/>
              <a:t>xampp</a:t>
            </a:r>
            <a:endParaRPr lang="en-US" sz="2800" dirty="0"/>
          </a:p>
          <a:p>
            <a:r>
              <a:rPr lang="en-US" sz="2800" dirty="0" smtClean="0"/>
              <a:t>Create new document, run macro to make new html document</a:t>
            </a:r>
          </a:p>
          <a:p>
            <a:pPr lvl="1"/>
            <a:r>
              <a:rPr lang="en-US" sz="2400" dirty="0"/>
              <a:t>Insert the following tag</a:t>
            </a:r>
          </a:p>
          <a:p>
            <a:pPr lvl="2"/>
            <a:r>
              <a:rPr lang="en-US" sz="2000" dirty="0"/>
              <a:t>&lt;p&gt; Web principles&lt;/p&gt;</a:t>
            </a:r>
          </a:p>
          <a:p>
            <a:r>
              <a:rPr lang="en-US" sz="2800" dirty="0" smtClean="0"/>
              <a:t>Run… in IE, or </a:t>
            </a:r>
            <a:r>
              <a:rPr lang="en-US" sz="2800" dirty="0" err="1" smtClean="0"/>
              <a:t>firefox</a:t>
            </a:r>
            <a:r>
              <a:rPr lang="en-US" sz="2800" dirty="0" smtClean="0"/>
              <a:t>, </a:t>
            </a:r>
            <a:r>
              <a:rPr lang="en-US" sz="2800" dirty="0" err="1" smtClean="0"/>
              <a:t>etc</a:t>
            </a:r>
            <a:r>
              <a:rPr lang="en-US" sz="2800" dirty="0" smtClean="0"/>
              <a:t> from the notepad++ menu, or double click document</a:t>
            </a:r>
          </a:p>
          <a:p>
            <a:pPr lvl="1"/>
            <a:r>
              <a:rPr lang="en-US" sz="2400" dirty="0" smtClean="0"/>
              <a:t>You must save the document prior to running the html document</a:t>
            </a:r>
          </a:p>
        </p:txBody>
      </p:sp>
    </p:spTree>
    <p:extLst>
      <p:ext uri="{BB962C8B-B14F-4D97-AF65-F5344CB8AC3E}">
        <p14:creationId xmlns:p14="http://schemas.microsoft.com/office/powerpoint/2010/main" val="1641640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One-sided tags</a:t>
            </a:r>
            <a:endParaRPr lang="en-US" dirty="0"/>
          </a:p>
        </p:txBody>
      </p:sp>
      <p:sp>
        <p:nvSpPr>
          <p:cNvPr id="3" name="Text Placeholder 2"/>
          <p:cNvSpPr>
            <a:spLocks noGrp="1"/>
          </p:cNvSpPr>
          <p:nvPr>
            <p:ph type="body" sz="quarter" idx="10"/>
          </p:nvPr>
        </p:nvSpPr>
        <p:spPr/>
        <p:txBody>
          <a:bodyPr/>
          <a:lstStyle/>
          <a:p>
            <a:r>
              <a:rPr lang="en-US" dirty="0" smtClean="0"/>
              <a:t>Used to insert elements that do not have content</a:t>
            </a:r>
          </a:p>
          <a:p>
            <a:pPr lvl="1"/>
            <a:r>
              <a:rPr lang="en-US" dirty="0" smtClean="0"/>
              <a:t>Horizontal lines &lt;</a:t>
            </a:r>
            <a:r>
              <a:rPr lang="en-US" dirty="0" err="1" smtClean="0"/>
              <a:t>hr</a:t>
            </a:r>
            <a:r>
              <a:rPr lang="en-US" dirty="0" smtClean="0"/>
              <a:t>&gt;</a:t>
            </a:r>
          </a:p>
          <a:p>
            <a:pPr lvl="1"/>
            <a:r>
              <a:rPr lang="en-US" dirty="0" smtClean="0"/>
              <a:t>Line breaks &lt;</a:t>
            </a:r>
            <a:r>
              <a:rPr lang="en-US" dirty="0" err="1" smtClean="0"/>
              <a:t>br</a:t>
            </a:r>
            <a:r>
              <a:rPr lang="en-US" dirty="0" smtClean="0"/>
              <a:t>&gt;</a:t>
            </a:r>
            <a:endParaRPr lang="en-US" dirty="0"/>
          </a:p>
        </p:txBody>
      </p:sp>
      <p:pic>
        <p:nvPicPr>
          <p:cNvPr id="4" name="Picture 3"/>
          <p:cNvPicPr>
            <a:picLocks noChangeAspect="1"/>
          </p:cNvPicPr>
          <p:nvPr/>
        </p:nvPicPr>
        <p:blipFill rotWithShape="1">
          <a:blip r:embed="rId2"/>
          <a:srcRect t="2334" b="84078"/>
          <a:stretch/>
        </p:blipFill>
        <p:spPr>
          <a:xfrm>
            <a:off x="609600" y="4724400"/>
            <a:ext cx="6934200" cy="1219200"/>
          </a:xfrm>
          <a:prstGeom prst="rect">
            <a:avLst/>
          </a:prstGeom>
        </p:spPr>
      </p:pic>
    </p:spTree>
    <p:extLst>
      <p:ext uri="{BB962C8B-B14F-4D97-AF65-F5344CB8AC3E}">
        <p14:creationId xmlns:p14="http://schemas.microsoft.com/office/powerpoint/2010/main" val="2642440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Spacing</a:t>
            </a:r>
            <a:endParaRPr lang="en-US" dirty="0"/>
          </a:p>
        </p:txBody>
      </p:sp>
      <p:sp>
        <p:nvSpPr>
          <p:cNvPr id="3" name="Text Placeholder 2"/>
          <p:cNvSpPr>
            <a:spLocks noGrp="1"/>
          </p:cNvSpPr>
          <p:nvPr>
            <p:ph type="body" sz="quarter" idx="10"/>
          </p:nvPr>
        </p:nvSpPr>
        <p:spPr>
          <a:xfrm>
            <a:off x="228600" y="2209800"/>
            <a:ext cx="8915400" cy="2286000"/>
          </a:xfrm>
        </p:spPr>
        <p:txBody>
          <a:bodyPr/>
          <a:lstStyle/>
          <a:p>
            <a:r>
              <a:rPr lang="en-US" sz="2400" dirty="0"/>
              <a:t>You </a:t>
            </a:r>
            <a:r>
              <a:rPr lang="en-US" sz="2400" u="sng" dirty="0"/>
              <a:t>can</a:t>
            </a:r>
            <a:r>
              <a:rPr lang="en-US" sz="2400" dirty="0"/>
              <a:t> add blank lines between tags to increase the readability of your HTML.</a:t>
            </a:r>
          </a:p>
          <a:p>
            <a:pPr lvl="1"/>
            <a:r>
              <a:rPr lang="en-US" sz="2000" dirty="0"/>
              <a:t>These blank lines have no effect on the appearance of the web page in the browser</a:t>
            </a:r>
          </a:p>
          <a:p>
            <a:pPr lvl="1"/>
            <a:r>
              <a:rPr lang="en-US" sz="2000" dirty="0"/>
              <a:t>Readability will be a factor in the grade you receive for your HTML.</a:t>
            </a:r>
          </a:p>
          <a:p>
            <a:pPr lvl="1"/>
            <a:r>
              <a:rPr lang="en-US" sz="2000" dirty="0"/>
              <a:t>Too much white space can also detract from HTML readability</a:t>
            </a:r>
          </a:p>
          <a:p>
            <a:r>
              <a:rPr lang="en-US" sz="2400" dirty="0"/>
              <a:t>Annoyingly (sometimes), HTML also removes extra spaces from the content in your tags.</a:t>
            </a:r>
          </a:p>
          <a:p>
            <a:pPr lvl="1"/>
            <a:r>
              <a:rPr lang="en-US" sz="2000" dirty="0"/>
              <a:t>All excess </a:t>
            </a:r>
            <a:r>
              <a:rPr lang="en-US" sz="2000" i="1" dirty="0"/>
              <a:t>white space</a:t>
            </a:r>
            <a:r>
              <a:rPr lang="en-US" sz="2000" dirty="0"/>
              <a:t> is removed by </a:t>
            </a:r>
            <a:r>
              <a:rPr lang="en-US" sz="2000" dirty="0" smtClean="0"/>
              <a:t>HTML</a:t>
            </a:r>
            <a:endParaRPr lang="en-US" sz="2000" dirty="0"/>
          </a:p>
        </p:txBody>
      </p:sp>
      <p:pic>
        <p:nvPicPr>
          <p:cNvPr id="4" name="Picture 3"/>
          <p:cNvPicPr>
            <a:picLocks noChangeAspect="1"/>
          </p:cNvPicPr>
          <p:nvPr/>
        </p:nvPicPr>
        <p:blipFill rotWithShape="1">
          <a:blip r:embed="rId2"/>
          <a:srcRect t="17477" b="40011"/>
          <a:stretch/>
        </p:blipFill>
        <p:spPr>
          <a:xfrm>
            <a:off x="1066800" y="5562600"/>
            <a:ext cx="6096000" cy="1295400"/>
          </a:xfrm>
          <a:prstGeom prst="rect">
            <a:avLst/>
          </a:prstGeom>
        </p:spPr>
      </p:pic>
    </p:spTree>
    <p:extLst>
      <p:ext uri="{BB962C8B-B14F-4D97-AF65-F5344CB8AC3E}">
        <p14:creationId xmlns:p14="http://schemas.microsoft.com/office/powerpoint/2010/main" val="124120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page skeleton</a:t>
            </a:r>
            <a:endParaRPr lang="en-US" dirty="0"/>
          </a:p>
        </p:txBody>
      </p:sp>
      <p:sp>
        <p:nvSpPr>
          <p:cNvPr id="3" name="Text Placeholder 2"/>
          <p:cNvSpPr>
            <a:spLocks noGrp="1"/>
          </p:cNvSpPr>
          <p:nvPr>
            <p:ph type="body" sz="quarter" idx="10"/>
          </p:nvPr>
        </p:nvSpPr>
        <p:spPr/>
        <p:txBody>
          <a:bodyPr/>
          <a:lstStyle/>
          <a:p>
            <a:r>
              <a:rPr lang="en-US" dirty="0" smtClean="0"/>
              <a:t>Notepad ++  </a:t>
            </a:r>
            <a:r>
              <a:rPr lang="en-US" dirty="0" err="1" smtClean="0"/>
              <a:t>NewHTMLPage</a:t>
            </a:r>
            <a:r>
              <a:rPr lang="en-US" dirty="0" smtClean="0"/>
              <a:t> macro</a:t>
            </a:r>
          </a:p>
          <a:p>
            <a:endParaRPr lang="en-US" dirty="0"/>
          </a:p>
        </p:txBody>
      </p:sp>
      <p:pic>
        <p:nvPicPr>
          <p:cNvPr id="5" name="Picture 4"/>
          <p:cNvPicPr>
            <a:picLocks noChangeAspect="1"/>
          </p:cNvPicPr>
          <p:nvPr/>
        </p:nvPicPr>
        <p:blipFill>
          <a:blip r:embed="rId2"/>
          <a:stretch>
            <a:fillRect/>
          </a:stretch>
        </p:blipFill>
        <p:spPr>
          <a:xfrm>
            <a:off x="914400" y="3276600"/>
            <a:ext cx="6248400" cy="3076623"/>
          </a:xfrm>
          <a:prstGeom prst="rect">
            <a:avLst/>
          </a:prstGeom>
        </p:spPr>
      </p:pic>
    </p:spTree>
    <p:extLst>
      <p:ext uri="{BB962C8B-B14F-4D97-AF65-F5344CB8AC3E}">
        <p14:creationId xmlns:p14="http://schemas.microsoft.com/office/powerpoint/2010/main" val="252697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Skeleton details</a:t>
            </a:r>
            <a:endParaRPr lang="en-US" dirty="0"/>
          </a:p>
        </p:txBody>
      </p:sp>
      <p:sp>
        <p:nvSpPr>
          <p:cNvPr id="3" name="Text Placeholder 2"/>
          <p:cNvSpPr>
            <a:spLocks noGrp="1"/>
          </p:cNvSpPr>
          <p:nvPr>
            <p:ph type="body" sz="quarter" idx="10"/>
          </p:nvPr>
        </p:nvSpPr>
        <p:spPr>
          <a:xfrm>
            <a:off x="228600" y="2209800"/>
            <a:ext cx="6934200" cy="4419600"/>
          </a:xfrm>
        </p:spPr>
        <p:txBody>
          <a:bodyPr/>
          <a:lstStyle/>
          <a:p>
            <a:r>
              <a:rPr lang="en-US" sz="2800" dirty="0"/>
              <a:t>The </a:t>
            </a:r>
            <a:r>
              <a:rPr lang="en-US" sz="2000" dirty="0"/>
              <a:t>DOCTYPE</a:t>
            </a:r>
            <a:r>
              <a:rPr lang="en-US" sz="2800" dirty="0"/>
              <a:t> tag tells the browser what type of HTML document this is. </a:t>
            </a:r>
          </a:p>
          <a:p>
            <a:pPr lvl="1"/>
            <a:r>
              <a:rPr lang="en-US" sz="2400" dirty="0"/>
              <a:t>XHMTL </a:t>
            </a:r>
            <a:r>
              <a:rPr lang="en-US" sz="1800" dirty="0"/>
              <a:t>DOCTYPE</a:t>
            </a:r>
            <a:r>
              <a:rPr lang="en-US" sz="2400" dirty="0"/>
              <a:t> is much more complex</a:t>
            </a:r>
          </a:p>
          <a:p>
            <a:pPr lvl="1"/>
            <a:r>
              <a:rPr lang="en-US" sz="2400" dirty="0"/>
              <a:t>HTML 5 only requires the </a:t>
            </a:r>
            <a:r>
              <a:rPr lang="en-US" sz="1800" dirty="0"/>
              <a:t>html</a:t>
            </a:r>
            <a:r>
              <a:rPr lang="en-US" sz="2400" dirty="0"/>
              <a:t> designation</a:t>
            </a:r>
          </a:p>
          <a:p>
            <a:r>
              <a:rPr lang="en-US" sz="2800" dirty="0"/>
              <a:t>The </a:t>
            </a:r>
            <a:r>
              <a:rPr lang="en-US" sz="2000" dirty="0"/>
              <a:t>&lt;html&gt;</a:t>
            </a:r>
            <a:r>
              <a:rPr lang="en-US" sz="2800" dirty="0"/>
              <a:t> opening and closing tags are required by the standard</a:t>
            </a:r>
          </a:p>
          <a:p>
            <a:pPr lvl="1"/>
            <a:r>
              <a:rPr lang="en-US" sz="2400" dirty="0"/>
              <a:t>ASP or PHP commands may exist outside of these tags</a:t>
            </a:r>
          </a:p>
          <a:p>
            <a:r>
              <a:rPr lang="en-US" sz="2800" dirty="0"/>
              <a:t>HTML and JavaScript must be inside the tags</a:t>
            </a:r>
          </a:p>
        </p:txBody>
      </p:sp>
      <p:pic>
        <p:nvPicPr>
          <p:cNvPr id="4" name="Picture 3"/>
          <p:cNvPicPr>
            <a:picLocks noChangeAspect="1"/>
          </p:cNvPicPr>
          <p:nvPr/>
        </p:nvPicPr>
        <p:blipFill>
          <a:blip r:embed="rId2"/>
          <a:stretch>
            <a:fillRect/>
          </a:stretch>
        </p:blipFill>
        <p:spPr>
          <a:xfrm>
            <a:off x="7239000" y="2314575"/>
            <a:ext cx="1905000" cy="4210050"/>
          </a:xfrm>
          <a:prstGeom prst="rect">
            <a:avLst/>
          </a:prstGeom>
        </p:spPr>
      </p:pic>
    </p:spTree>
    <p:extLst>
      <p:ext uri="{BB962C8B-B14F-4D97-AF65-F5344CB8AC3E}">
        <p14:creationId xmlns:p14="http://schemas.microsoft.com/office/powerpoint/2010/main" val="110878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907181020"/>
              </p:ext>
            </p:extLst>
          </p:nvPr>
        </p:nvGraphicFramePr>
        <p:xfrm>
          <a:off x="1295400" y="1066800"/>
          <a:ext cx="6083300" cy="5903912"/>
        </p:xfrm>
        <a:graphic>
          <a:graphicData uri="http://schemas.openxmlformats.org/presentationml/2006/ole">
            <mc:AlternateContent xmlns:mc="http://schemas.openxmlformats.org/markup-compatibility/2006">
              <mc:Choice xmlns:v="urn:schemas-microsoft-com:vml" Requires="v">
                <p:oleObj spid="_x0000_s17410" name="Document" r:id="rId5" imgW="6097016" imgH="5913186" progId="Word.Document.12">
                  <p:embed/>
                </p:oleObj>
              </mc:Choice>
              <mc:Fallback>
                <p:oleObj name="Document" r:id="rId5" imgW="6097016" imgH="5913186" progId="Word.Document.12">
                  <p:embed/>
                  <p:pic>
                    <p:nvPicPr>
                      <p:cNvPr id="4" name="Object 3"/>
                      <p:cNvPicPr/>
                      <p:nvPr/>
                    </p:nvPicPr>
                    <p:blipFill>
                      <a:blip r:embed="rId6"/>
                      <a:stretch>
                        <a:fillRect/>
                      </a:stretch>
                    </p:blipFill>
                    <p:spPr>
                      <a:xfrm>
                        <a:off x="1295400" y="1066800"/>
                        <a:ext cx="6083300" cy="5903912"/>
                      </a:xfrm>
                      <a:prstGeom prst="rect">
                        <a:avLst/>
                      </a:prstGeom>
                    </p:spPr>
                  </p:pic>
                </p:oleObj>
              </mc:Fallback>
            </mc:AlternateContent>
          </a:graphicData>
        </a:graphic>
      </p:graphicFrame>
    </p:spTree>
    <p:extLst>
      <p:ext uri="{BB962C8B-B14F-4D97-AF65-F5344CB8AC3E}">
        <p14:creationId xmlns:p14="http://schemas.microsoft.com/office/powerpoint/2010/main" val="476001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Skeleton details</a:t>
            </a:r>
            <a:endParaRPr lang="en-US" dirty="0"/>
          </a:p>
        </p:txBody>
      </p:sp>
      <p:sp>
        <p:nvSpPr>
          <p:cNvPr id="3" name="Text Placeholder 2"/>
          <p:cNvSpPr>
            <a:spLocks noGrp="1"/>
          </p:cNvSpPr>
          <p:nvPr>
            <p:ph type="body" sz="quarter" idx="10"/>
          </p:nvPr>
        </p:nvSpPr>
        <p:spPr>
          <a:xfrm>
            <a:off x="228600" y="2209800"/>
            <a:ext cx="5943600" cy="4419600"/>
          </a:xfrm>
        </p:spPr>
        <p:txBody>
          <a:bodyPr/>
          <a:lstStyle/>
          <a:p>
            <a:r>
              <a:rPr lang="en-US" sz="2400" dirty="0"/>
              <a:t>Each HTML page includes the </a:t>
            </a:r>
            <a:r>
              <a:rPr lang="en-US" sz="1800" dirty="0"/>
              <a:t>&lt;head&gt; </a:t>
            </a:r>
            <a:r>
              <a:rPr lang="en-US" sz="2400" dirty="0"/>
              <a:t>2-sided tag that contains information about the web page such as its title or the keywords it contains, among other things.</a:t>
            </a:r>
          </a:p>
          <a:p>
            <a:pPr lvl="1"/>
            <a:r>
              <a:rPr lang="en-US" sz="2000" dirty="0"/>
              <a:t>UTF-8 designates the character set used in the page</a:t>
            </a:r>
          </a:p>
          <a:p>
            <a:pPr lvl="1"/>
            <a:r>
              <a:rPr lang="en-US" sz="2000" dirty="0"/>
              <a:t>The content of </a:t>
            </a:r>
            <a:r>
              <a:rPr lang="en-US" sz="1600" dirty="0"/>
              <a:t>&lt;title&gt;</a:t>
            </a:r>
            <a:r>
              <a:rPr lang="en-US" sz="2000" dirty="0"/>
              <a:t> 2-sided tag is displayed in the browser’s title bar</a:t>
            </a:r>
          </a:p>
          <a:p>
            <a:r>
              <a:rPr lang="en-US" sz="2400" dirty="0"/>
              <a:t>Each HTML page includes the </a:t>
            </a:r>
            <a:r>
              <a:rPr lang="en-US" sz="1600" dirty="0"/>
              <a:t>&lt;body&gt;</a:t>
            </a:r>
            <a:r>
              <a:rPr lang="en-US" sz="2400" dirty="0"/>
              <a:t> 2-side tag that contains the content of the web page</a:t>
            </a:r>
            <a:endParaRPr lang="en-US" sz="4800" dirty="0"/>
          </a:p>
        </p:txBody>
      </p:sp>
      <p:pic>
        <p:nvPicPr>
          <p:cNvPr id="4" name="Picture 3"/>
          <p:cNvPicPr>
            <a:picLocks noChangeAspect="1"/>
          </p:cNvPicPr>
          <p:nvPr/>
        </p:nvPicPr>
        <p:blipFill>
          <a:blip r:embed="rId2"/>
          <a:stretch>
            <a:fillRect/>
          </a:stretch>
        </p:blipFill>
        <p:spPr>
          <a:xfrm>
            <a:off x="6258898" y="1882496"/>
            <a:ext cx="2868355" cy="5000625"/>
          </a:xfrm>
          <a:prstGeom prst="rect">
            <a:avLst/>
          </a:prstGeom>
        </p:spPr>
      </p:pic>
    </p:spTree>
    <p:extLst>
      <p:ext uri="{BB962C8B-B14F-4D97-AF65-F5344CB8AC3E}">
        <p14:creationId xmlns:p14="http://schemas.microsoft.com/office/powerpoint/2010/main" val="815061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comments</a:t>
            </a:r>
            <a:endParaRPr lang="en-US" dirty="0"/>
          </a:p>
        </p:txBody>
      </p:sp>
      <p:sp>
        <p:nvSpPr>
          <p:cNvPr id="3" name="Text Placeholder 2"/>
          <p:cNvSpPr>
            <a:spLocks noGrp="1"/>
          </p:cNvSpPr>
          <p:nvPr>
            <p:ph type="body" sz="quarter" idx="10"/>
          </p:nvPr>
        </p:nvSpPr>
        <p:spPr>
          <a:xfrm>
            <a:off x="228600" y="2209800"/>
            <a:ext cx="8915400" cy="2590800"/>
          </a:xfrm>
        </p:spPr>
        <p:txBody>
          <a:bodyPr/>
          <a:lstStyle/>
          <a:p>
            <a:r>
              <a:rPr lang="en-US" sz="2000" dirty="0"/>
              <a:t>To improve the readability of HTML, developers frequently add comments.</a:t>
            </a:r>
          </a:p>
          <a:p>
            <a:pPr lvl="1"/>
            <a:r>
              <a:rPr lang="en-US" sz="1800" dirty="0"/>
              <a:t>Used to document the HTML (who wrote it, why, </a:t>
            </a:r>
            <a:r>
              <a:rPr lang="en-US" sz="1800" dirty="0" err="1"/>
              <a:t>etc</a:t>
            </a:r>
            <a:r>
              <a:rPr lang="en-US" sz="1800" dirty="0"/>
              <a:t>).</a:t>
            </a:r>
          </a:p>
          <a:p>
            <a:pPr lvl="1"/>
            <a:r>
              <a:rPr lang="en-US" sz="1800" dirty="0"/>
              <a:t>Can also be used to explain the purpose of particularly complex or long sections of HTML</a:t>
            </a:r>
          </a:p>
          <a:p>
            <a:pPr lvl="1"/>
            <a:r>
              <a:rPr lang="en-US" sz="1800" dirty="0"/>
              <a:t>Are ignored by the browser (only visible to </a:t>
            </a:r>
            <a:r>
              <a:rPr lang="en-US" sz="1800" dirty="0" smtClean="0"/>
              <a:t>developers)</a:t>
            </a:r>
            <a:endParaRPr lang="en-US" sz="1800" dirty="0"/>
          </a:p>
          <a:p>
            <a:pPr lvl="1"/>
            <a:r>
              <a:rPr lang="en-US" sz="1800" dirty="0" smtClean="0"/>
              <a:t>Comments look </a:t>
            </a:r>
            <a:r>
              <a:rPr lang="en-US" sz="1800" dirty="0"/>
              <a:t>like a one-sided tag, but it breaks the rules by not having a slash before the closing bracket.</a:t>
            </a:r>
          </a:p>
          <a:p>
            <a:r>
              <a:rPr lang="en-US" sz="2000" dirty="0"/>
              <a:t>Comments can be split over multiple lines (HTML ignores white space and it's not displayed on the page)</a:t>
            </a:r>
            <a:br>
              <a:rPr lang="en-US" sz="2000" dirty="0"/>
            </a:br>
            <a:endParaRPr lang="en-US" sz="7200" dirty="0"/>
          </a:p>
        </p:txBody>
      </p:sp>
      <p:pic>
        <p:nvPicPr>
          <p:cNvPr id="4" name="Picture 3"/>
          <p:cNvPicPr>
            <a:picLocks noChangeAspect="1"/>
          </p:cNvPicPr>
          <p:nvPr/>
        </p:nvPicPr>
        <p:blipFill>
          <a:blip r:embed="rId2"/>
          <a:stretch>
            <a:fillRect/>
          </a:stretch>
        </p:blipFill>
        <p:spPr>
          <a:xfrm>
            <a:off x="4533900" y="4813160"/>
            <a:ext cx="4600575" cy="2057400"/>
          </a:xfrm>
          <a:prstGeom prst="rect">
            <a:avLst/>
          </a:prstGeom>
        </p:spPr>
      </p:pic>
      <p:sp>
        <p:nvSpPr>
          <p:cNvPr id="6" name="Rectangle 5"/>
          <p:cNvSpPr/>
          <p:nvPr/>
        </p:nvSpPr>
        <p:spPr>
          <a:xfrm rot="20618172">
            <a:off x="226925" y="5486400"/>
            <a:ext cx="4018922"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Disney.com</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Right Arrow 6"/>
          <p:cNvSpPr/>
          <p:nvPr/>
        </p:nvSpPr>
        <p:spPr>
          <a:xfrm>
            <a:off x="2667000" y="5948065"/>
            <a:ext cx="1752600" cy="30033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607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in your projects</a:t>
            </a:r>
            <a:endParaRPr lang="en-US" dirty="0"/>
          </a:p>
        </p:txBody>
      </p:sp>
      <p:sp>
        <p:nvSpPr>
          <p:cNvPr id="3" name="Text Placeholder 2"/>
          <p:cNvSpPr>
            <a:spLocks noGrp="1"/>
          </p:cNvSpPr>
          <p:nvPr>
            <p:ph type="body" sz="quarter" idx="10"/>
          </p:nvPr>
        </p:nvSpPr>
        <p:spPr>
          <a:xfrm>
            <a:off x="228600" y="2209800"/>
            <a:ext cx="6248400" cy="4419600"/>
          </a:xfrm>
        </p:spPr>
        <p:txBody>
          <a:bodyPr/>
          <a:lstStyle/>
          <a:p>
            <a:r>
              <a:rPr lang="en-US" sz="2400" dirty="0"/>
              <a:t>Our course standards will require that each page start with comments that designate:</a:t>
            </a:r>
          </a:p>
          <a:p>
            <a:pPr lvl="1"/>
            <a:r>
              <a:rPr lang="en-US" sz="2000" dirty="0"/>
              <a:t>Page purpose</a:t>
            </a:r>
          </a:p>
          <a:p>
            <a:pPr lvl="2"/>
            <a:r>
              <a:rPr lang="en-US" sz="1800" dirty="0"/>
              <a:t>Describe page purpose using complete, grammatically correct sentences.</a:t>
            </a:r>
          </a:p>
          <a:p>
            <a:pPr lvl="1"/>
            <a:r>
              <a:rPr lang="en-US" sz="2000" dirty="0"/>
              <a:t>Developer's Name</a:t>
            </a:r>
          </a:p>
          <a:p>
            <a:pPr lvl="1"/>
            <a:r>
              <a:rPr lang="en-US" sz="2000" dirty="0"/>
              <a:t>Course Name (might be Company name in the </a:t>
            </a:r>
            <a:r>
              <a:rPr lang="en-US" sz="2000" i="1" dirty="0"/>
              <a:t>real</a:t>
            </a:r>
            <a:r>
              <a:rPr lang="en-US" sz="2000" dirty="0"/>
              <a:t> world)</a:t>
            </a:r>
          </a:p>
          <a:p>
            <a:pPr lvl="1"/>
            <a:r>
              <a:rPr lang="en-US" sz="2000" dirty="0"/>
              <a:t>Creation Date</a:t>
            </a:r>
          </a:p>
          <a:p>
            <a:r>
              <a:rPr lang="en-US" sz="2400" dirty="0"/>
              <a:t>Some organizations require all changes to a page be documented as well (we won't)</a:t>
            </a:r>
            <a:br>
              <a:rPr lang="en-US" sz="2400" dirty="0"/>
            </a:br>
            <a:endParaRPr lang="en-US" sz="2400" dirty="0"/>
          </a:p>
        </p:txBody>
      </p:sp>
      <p:sp>
        <p:nvSpPr>
          <p:cNvPr id="4" name="TextBox 3"/>
          <p:cNvSpPr txBox="1"/>
          <p:nvPr/>
        </p:nvSpPr>
        <p:spPr>
          <a:xfrm>
            <a:off x="6705600" y="2514600"/>
            <a:ext cx="1981200" cy="1477328"/>
          </a:xfrm>
          <a:prstGeom prst="rect">
            <a:avLst/>
          </a:prstGeom>
          <a:noFill/>
        </p:spPr>
        <p:txBody>
          <a:bodyPr wrap="square" rtlCol="0">
            <a:spAutoFit/>
          </a:bodyPr>
          <a:lstStyle/>
          <a:p>
            <a:r>
              <a:rPr lang="en-US" dirty="0" smtClean="0">
                <a:solidFill>
                  <a:schemeClr val="accent6">
                    <a:lumMod val="60000"/>
                    <a:lumOff val="40000"/>
                  </a:schemeClr>
                </a:solidFill>
              </a:rPr>
              <a:t>Observe:  remove &lt;, remove </a:t>
            </a:r>
            <a:r>
              <a:rPr lang="en-US" dirty="0">
                <a:solidFill>
                  <a:schemeClr val="accent6">
                    <a:lumMod val="60000"/>
                    <a:lumOff val="40000"/>
                  </a:schemeClr>
                </a:solidFill>
              </a:rPr>
              <a:t>&gt;,</a:t>
            </a:r>
          </a:p>
          <a:p>
            <a:r>
              <a:rPr lang="en-US" dirty="0">
                <a:solidFill>
                  <a:schemeClr val="accent6">
                    <a:lumMod val="60000"/>
                    <a:lumOff val="40000"/>
                  </a:schemeClr>
                </a:solidFill>
              </a:rPr>
              <a:t>Use 1 comment vs 3 </a:t>
            </a:r>
            <a:r>
              <a:rPr lang="en-US" dirty="0" smtClean="0">
                <a:solidFill>
                  <a:schemeClr val="accent6">
                    <a:lumMod val="60000"/>
                    <a:lumOff val="40000"/>
                  </a:schemeClr>
                </a:solidFill>
              </a:rPr>
              <a:t>comments </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1021166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&lt;html&gt; tag</a:t>
            </a:r>
            <a:endParaRPr lang="en-US" dirty="0"/>
          </a:p>
        </p:txBody>
      </p:sp>
      <p:sp>
        <p:nvSpPr>
          <p:cNvPr id="3" name="Text Placeholder 2"/>
          <p:cNvSpPr>
            <a:spLocks noGrp="1"/>
          </p:cNvSpPr>
          <p:nvPr>
            <p:ph type="body" sz="quarter" idx="10"/>
          </p:nvPr>
        </p:nvSpPr>
        <p:spPr>
          <a:xfrm>
            <a:off x="228600" y="2209800"/>
            <a:ext cx="5715000" cy="4419600"/>
          </a:xfrm>
        </p:spPr>
        <p:txBody>
          <a:bodyPr/>
          <a:lstStyle/>
          <a:p>
            <a:r>
              <a:rPr lang="en-US" sz="2800" dirty="0"/>
              <a:t>Within the &lt;html&gt; tags, a web page is divided into two parts:</a:t>
            </a:r>
          </a:p>
          <a:p>
            <a:pPr lvl="1"/>
            <a:r>
              <a:rPr lang="en-US" sz="2400" dirty="0"/>
              <a:t>Page header </a:t>
            </a:r>
            <a:r>
              <a:rPr lang="en-US" sz="2400" dirty="0" smtClean="0"/>
              <a:t>element </a:t>
            </a:r>
            <a:endParaRPr lang="en-US" sz="2400" dirty="0"/>
          </a:p>
          <a:p>
            <a:pPr lvl="2"/>
            <a:r>
              <a:rPr lang="en-US" sz="2000" dirty="0"/>
              <a:t>Contains information about the web page such as its title or the keywords it contains, among other things.</a:t>
            </a:r>
          </a:p>
          <a:p>
            <a:pPr lvl="2"/>
            <a:r>
              <a:rPr lang="en-US" sz="2000" dirty="0"/>
              <a:t>&lt;head&gt;      &lt;/head</a:t>
            </a:r>
            <a:r>
              <a:rPr lang="en-US" sz="2000" dirty="0" smtClean="0"/>
              <a:t>&gt;</a:t>
            </a:r>
          </a:p>
          <a:p>
            <a:pPr lvl="2"/>
            <a:r>
              <a:rPr lang="en-US" sz="2000" dirty="0" smtClean="0"/>
              <a:t>Can be very large</a:t>
            </a:r>
            <a:endParaRPr lang="en-US" sz="3200" dirty="0"/>
          </a:p>
          <a:p>
            <a:pPr lvl="1"/>
            <a:r>
              <a:rPr lang="en-US" sz="2400" dirty="0"/>
              <a:t>Page body element</a:t>
            </a:r>
          </a:p>
          <a:p>
            <a:pPr lvl="2"/>
            <a:r>
              <a:rPr lang="en-US" sz="2000" dirty="0"/>
              <a:t>Contains the elements that define the content to be displayed</a:t>
            </a:r>
          </a:p>
          <a:p>
            <a:pPr lvl="2"/>
            <a:r>
              <a:rPr lang="en-US" sz="2000" dirty="0"/>
              <a:t>&lt;body&gt;     &lt;/body</a:t>
            </a:r>
            <a:r>
              <a:rPr lang="en-US" sz="2000" dirty="0" smtClean="0"/>
              <a:t>&gt;</a:t>
            </a:r>
          </a:p>
          <a:p>
            <a:endParaRPr lang="en-US" sz="4000" dirty="0"/>
          </a:p>
        </p:txBody>
      </p:sp>
      <p:pic>
        <p:nvPicPr>
          <p:cNvPr id="4" name="Picture 3"/>
          <p:cNvPicPr>
            <a:picLocks noChangeAspect="1"/>
          </p:cNvPicPr>
          <p:nvPr/>
        </p:nvPicPr>
        <p:blipFill>
          <a:blip r:embed="rId2"/>
          <a:stretch>
            <a:fillRect/>
          </a:stretch>
        </p:blipFill>
        <p:spPr>
          <a:xfrm>
            <a:off x="5969558" y="2571750"/>
            <a:ext cx="3181568" cy="3695700"/>
          </a:xfrm>
          <a:prstGeom prst="rect">
            <a:avLst/>
          </a:prstGeom>
        </p:spPr>
      </p:pic>
      <p:sp>
        <p:nvSpPr>
          <p:cNvPr id="5" name="Right Arrow 4"/>
          <p:cNvSpPr/>
          <p:nvPr/>
        </p:nvSpPr>
        <p:spPr>
          <a:xfrm>
            <a:off x="3733800" y="4648200"/>
            <a:ext cx="2133600" cy="4572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Disney.com</a:t>
            </a:r>
            <a:endParaRPr lang="en-US" dirty="0"/>
          </a:p>
        </p:txBody>
      </p:sp>
    </p:spTree>
    <p:extLst>
      <p:ext uri="{BB962C8B-B14F-4D97-AF65-F5344CB8AC3E}">
        <p14:creationId xmlns:p14="http://schemas.microsoft.com/office/powerpoint/2010/main" val="3263042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Header element</a:t>
            </a:r>
            <a:endParaRPr lang="en-US" dirty="0"/>
          </a:p>
        </p:txBody>
      </p:sp>
      <p:sp>
        <p:nvSpPr>
          <p:cNvPr id="3" name="Text Placeholder 2"/>
          <p:cNvSpPr>
            <a:spLocks noGrp="1"/>
          </p:cNvSpPr>
          <p:nvPr>
            <p:ph type="body" sz="quarter" idx="10"/>
          </p:nvPr>
        </p:nvSpPr>
        <p:spPr>
          <a:xfrm>
            <a:off x="228600" y="2209800"/>
            <a:ext cx="4724400" cy="4419600"/>
          </a:xfrm>
        </p:spPr>
        <p:txBody>
          <a:bodyPr/>
          <a:lstStyle/>
          <a:p>
            <a:r>
              <a:rPr lang="en-US" sz="2400" dirty="0"/>
              <a:t>The header element often starts out with the web page documentation</a:t>
            </a:r>
          </a:p>
          <a:p>
            <a:r>
              <a:rPr lang="en-US" sz="2400" dirty="0"/>
              <a:t>The next thing all headers should contain is the page title</a:t>
            </a:r>
          </a:p>
          <a:p>
            <a:pPr lvl="1"/>
            <a:r>
              <a:rPr lang="en-US" sz="2000" dirty="0"/>
              <a:t>This element determines what appears in the browser's title bar</a:t>
            </a:r>
          </a:p>
          <a:p>
            <a:r>
              <a:rPr lang="en-US" sz="2400" dirty="0"/>
              <a:t>Note the title of the current </a:t>
            </a:r>
            <a:r>
              <a:rPr lang="en-US" sz="2400" dirty="0" smtClean="0"/>
              <a:t>page</a:t>
            </a:r>
          </a:p>
          <a:p>
            <a:r>
              <a:rPr lang="en-US" sz="2000" dirty="0" smtClean="0"/>
              <a:t>&lt;</a:t>
            </a:r>
            <a:r>
              <a:rPr lang="en-US" sz="2000" dirty="0"/>
              <a:t>title&gt;My First Web Page&lt;/title&gt;</a:t>
            </a:r>
            <a:endParaRPr lang="en-US" sz="5400" dirty="0"/>
          </a:p>
        </p:txBody>
      </p:sp>
      <p:pic>
        <p:nvPicPr>
          <p:cNvPr id="5" name="Picture 4"/>
          <p:cNvPicPr>
            <a:picLocks noChangeAspect="1"/>
          </p:cNvPicPr>
          <p:nvPr/>
        </p:nvPicPr>
        <p:blipFill>
          <a:blip r:embed="rId2"/>
          <a:stretch>
            <a:fillRect/>
          </a:stretch>
        </p:blipFill>
        <p:spPr>
          <a:xfrm>
            <a:off x="4800600" y="2285999"/>
            <a:ext cx="4307393" cy="3581401"/>
          </a:xfrm>
          <a:prstGeom prst="rect">
            <a:avLst/>
          </a:prstGeom>
        </p:spPr>
      </p:pic>
    </p:spTree>
    <p:extLst>
      <p:ext uri="{BB962C8B-B14F-4D97-AF65-F5344CB8AC3E}">
        <p14:creationId xmlns:p14="http://schemas.microsoft.com/office/powerpoint/2010/main" val="957938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tags</a:t>
            </a:r>
            <a:endParaRPr lang="en-US" dirty="0"/>
          </a:p>
        </p:txBody>
      </p:sp>
      <p:sp>
        <p:nvSpPr>
          <p:cNvPr id="3" name="Text Placeholder 2"/>
          <p:cNvSpPr>
            <a:spLocks noGrp="1"/>
          </p:cNvSpPr>
          <p:nvPr>
            <p:ph type="body" sz="quarter" idx="10"/>
          </p:nvPr>
        </p:nvSpPr>
        <p:spPr>
          <a:xfrm>
            <a:off x="228600" y="2209800"/>
            <a:ext cx="5848350" cy="4419600"/>
          </a:xfrm>
        </p:spPr>
        <p:txBody>
          <a:bodyPr/>
          <a:lstStyle/>
          <a:p>
            <a:r>
              <a:rPr lang="en-US" sz="2400" dirty="0" smtClean="0"/>
              <a:t>Meta tags are used to document the contents of a web page in a manner that is readable to search engines</a:t>
            </a:r>
          </a:p>
          <a:p>
            <a:pPr lvl="1"/>
            <a:r>
              <a:rPr lang="en-US" sz="2000" dirty="0" smtClean="0"/>
              <a:t>Meta tags appear in the header element and do not impact page appearance</a:t>
            </a:r>
          </a:p>
          <a:p>
            <a:r>
              <a:rPr lang="en-US" sz="2400" dirty="0" smtClean="0"/>
              <a:t>Each meta tag includes a name attribute and a content attribute</a:t>
            </a:r>
          </a:p>
          <a:p>
            <a:pPr lvl="1"/>
            <a:r>
              <a:rPr lang="en-US" sz="2000" dirty="0" smtClean="0"/>
              <a:t>Name must be a word recognized by the search engines that designates what kind of meta tag this is</a:t>
            </a:r>
          </a:p>
          <a:p>
            <a:pPr lvl="1"/>
            <a:r>
              <a:rPr lang="en-US" sz="2000" dirty="0" smtClean="0"/>
              <a:t>Content is the information or data for this meta tag</a:t>
            </a:r>
          </a:p>
        </p:txBody>
      </p:sp>
      <p:pic>
        <p:nvPicPr>
          <p:cNvPr id="4" name="Picture 3"/>
          <p:cNvPicPr>
            <a:picLocks noChangeAspect="1"/>
          </p:cNvPicPr>
          <p:nvPr/>
        </p:nvPicPr>
        <p:blipFill>
          <a:blip r:embed="rId2"/>
          <a:stretch>
            <a:fillRect/>
          </a:stretch>
        </p:blipFill>
        <p:spPr>
          <a:xfrm>
            <a:off x="6076950" y="3505200"/>
            <a:ext cx="3067050" cy="1495425"/>
          </a:xfrm>
          <a:prstGeom prst="rect">
            <a:avLst/>
          </a:prstGeom>
        </p:spPr>
      </p:pic>
    </p:spTree>
    <p:extLst>
      <p:ext uri="{BB962C8B-B14F-4D97-AF65-F5344CB8AC3E}">
        <p14:creationId xmlns:p14="http://schemas.microsoft.com/office/powerpoint/2010/main" val="3854060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tags</a:t>
            </a:r>
            <a:endParaRPr lang="en-US" dirty="0"/>
          </a:p>
        </p:txBody>
      </p:sp>
      <p:sp>
        <p:nvSpPr>
          <p:cNvPr id="3" name="Text Placeholder 2"/>
          <p:cNvSpPr>
            <a:spLocks noGrp="1"/>
          </p:cNvSpPr>
          <p:nvPr>
            <p:ph type="body" sz="quarter" idx="10"/>
          </p:nvPr>
        </p:nvSpPr>
        <p:spPr>
          <a:xfrm>
            <a:off x="228600" y="2209800"/>
            <a:ext cx="8763000" cy="4419600"/>
          </a:xfrm>
        </p:spPr>
        <p:txBody>
          <a:bodyPr/>
          <a:lstStyle/>
          <a:p>
            <a:r>
              <a:rPr lang="en-US" sz="2800" dirty="0" smtClean="0"/>
              <a:t>These are the most likely meta tags, we require all 3 of them</a:t>
            </a:r>
          </a:p>
          <a:p>
            <a:endParaRPr lang="en-US" sz="2800" dirty="0" smtClean="0"/>
          </a:p>
          <a:p>
            <a:endParaRPr lang="en-US" sz="2800" dirty="0" smtClean="0"/>
          </a:p>
          <a:p>
            <a:endParaRPr lang="en-US" sz="2400" dirty="0" smtClean="0"/>
          </a:p>
          <a:p>
            <a:endParaRPr lang="en-US" sz="2400" dirty="0"/>
          </a:p>
          <a:p>
            <a:endParaRPr lang="en-US" sz="2400" dirty="0" smtClean="0"/>
          </a:p>
          <a:p>
            <a:r>
              <a:rPr lang="en-US" sz="2400" dirty="0" smtClean="0"/>
              <a:t>Look at Disney.com for meta tags</a:t>
            </a:r>
          </a:p>
        </p:txBody>
      </p:sp>
      <p:pic>
        <p:nvPicPr>
          <p:cNvPr id="5" name="Picture 4"/>
          <p:cNvPicPr>
            <a:picLocks noChangeAspect="1"/>
          </p:cNvPicPr>
          <p:nvPr/>
        </p:nvPicPr>
        <p:blipFill>
          <a:blip r:embed="rId2"/>
          <a:stretch>
            <a:fillRect/>
          </a:stretch>
        </p:blipFill>
        <p:spPr>
          <a:xfrm>
            <a:off x="62653" y="3810000"/>
            <a:ext cx="8751147" cy="1219200"/>
          </a:xfrm>
          <a:prstGeom prst="rect">
            <a:avLst/>
          </a:prstGeom>
        </p:spPr>
      </p:pic>
    </p:spTree>
    <p:extLst>
      <p:ext uri="{BB962C8B-B14F-4D97-AF65-F5344CB8AC3E}">
        <p14:creationId xmlns:p14="http://schemas.microsoft.com/office/powerpoint/2010/main" val="3322971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Heading element</a:t>
            </a:r>
            <a:endParaRPr lang="en-US" dirty="0"/>
          </a:p>
        </p:txBody>
      </p:sp>
      <p:sp>
        <p:nvSpPr>
          <p:cNvPr id="3" name="Text Placeholder 2"/>
          <p:cNvSpPr>
            <a:spLocks noGrp="1"/>
          </p:cNvSpPr>
          <p:nvPr>
            <p:ph type="body" sz="quarter" idx="10"/>
          </p:nvPr>
        </p:nvSpPr>
        <p:spPr>
          <a:xfrm>
            <a:off x="228600" y="2209800"/>
            <a:ext cx="6400800" cy="4419600"/>
          </a:xfrm>
        </p:spPr>
        <p:txBody>
          <a:bodyPr/>
          <a:lstStyle/>
          <a:p>
            <a:r>
              <a:rPr lang="en-US" sz="2400" dirty="0"/>
              <a:t>Headings allow you to put titles on your web page</a:t>
            </a:r>
          </a:p>
          <a:p>
            <a:r>
              <a:rPr lang="en-US" sz="2400" dirty="0"/>
              <a:t>&lt;h#&gt;content&lt;/h#&gt;</a:t>
            </a:r>
          </a:p>
          <a:p>
            <a:r>
              <a:rPr lang="en-US" sz="2400" dirty="0"/>
              <a:t>Six predefined heading sizes are available</a:t>
            </a:r>
          </a:p>
          <a:p>
            <a:pPr lvl="1"/>
            <a:r>
              <a:rPr lang="en-US" sz="2000" dirty="0" smtClean="0"/>
              <a:t>Smallest </a:t>
            </a:r>
            <a:r>
              <a:rPr lang="en-US" sz="2000" dirty="0"/>
              <a:t>numbers, create the largest font</a:t>
            </a:r>
          </a:p>
          <a:p>
            <a:pPr lvl="2"/>
            <a:r>
              <a:rPr lang="en-US" sz="1800" dirty="0"/>
              <a:t>Heading 1 	24pt</a:t>
            </a:r>
          </a:p>
          <a:p>
            <a:pPr lvl="2"/>
            <a:r>
              <a:rPr lang="en-US" sz="1800" dirty="0"/>
              <a:t>Heading 2	18pt</a:t>
            </a:r>
          </a:p>
          <a:p>
            <a:pPr lvl="2"/>
            <a:r>
              <a:rPr lang="en-US" sz="1800" dirty="0"/>
              <a:t>Heading 3 	14pt</a:t>
            </a:r>
          </a:p>
          <a:p>
            <a:pPr lvl="2"/>
            <a:r>
              <a:rPr lang="en-US" sz="1800" dirty="0"/>
              <a:t>Heading 4 	12pt</a:t>
            </a:r>
          </a:p>
          <a:p>
            <a:pPr lvl="2"/>
            <a:r>
              <a:rPr lang="en-US" sz="1800" dirty="0"/>
              <a:t>Heading 5 	10pt</a:t>
            </a:r>
          </a:p>
          <a:p>
            <a:pPr lvl="2"/>
            <a:r>
              <a:rPr lang="en-US" sz="1800" dirty="0"/>
              <a:t>Heading 6  	  8pt</a:t>
            </a:r>
          </a:p>
          <a:p>
            <a:r>
              <a:rPr lang="en-US" sz="2400" dirty="0"/>
              <a:t>All heading elements appear </a:t>
            </a:r>
            <a:r>
              <a:rPr lang="en-US" sz="2400" b="1" dirty="0"/>
              <a:t>boldfaced</a:t>
            </a:r>
            <a:r>
              <a:rPr lang="en-US" sz="2400" dirty="0"/>
              <a:t> </a:t>
            </a:r>
            <a:br>
              <a:rPr lang="en-US" sz="2400" dirty="0"/>
            </a:br>
            <a:endParaRPr lang="en-US" sz="2400" dirty="0"/>
          </a:p>
        </p:txBody>
      </p:sp>
      <p:pic>
        <p:nvPicPr>
          <p:cNvPr id="4" name="Picture 3"/>
          <p:cNvPicPr>
            <a:picLocks noChangeAspect="1"/>
          </p:cNvPicPr>
          <p:nvPr/>
        </p:nvPicPr>
        <p:blipFill>
          <a:blip r:embed="rId2"/>
          <a:stretch>
            <a:fillRect/>
          </a:stretch>
        </p:blipFill>
        <p:spPr>
          <a:xfrm>
            <a:off x="6389078" y="2209800"/>
            <a:ext cx="2743199" cy="2743199"/>
          </a:xfrm>
          <a:prstGeom prst="rect">
            <a:avLst/>
          </a:prstGeom>
        </p:spPr>
      </p:pic>
    </p:spTree>
    <p:extLst>
      <p:ext uri="{BB962C8B-B14F-4D97-AF65-F5344CB8AC3E}">
        <p14:creationId xmlns:p14="http://schemas.microsoft.com/office/powerpoint/2010/main" val="3646815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vs inline elements</a:t>
            </a:r>
            <a:endParaRPr lang="en-US" dirty="0"/>
          </a:p>
        </p:txBody>
      </p:sp>
      <p:sp>
        <p:nvSpPr>
          <p:cNvPr id="3" name="Text Placeholder 2"/>
          <p:cNvSpPr>
            <a:spLocks noGrp="1"/>
          </p:cNvSpPr>
          <p:nvPr>
            <p:ph type="body" sz="quarter" idx="10"/>
          </p:nvPr>
        </p:nvSpPr>
        <p:spPr>
          <a:xfrm>
            <a:off x="228600" y="2209800"/>
            <a:ext cx="5638800" cy="4419600"/>
          </a:xfrm>
        </p:spPr>
        <p:txBody>
          <a:bodyPr/>
          <a:lstStyle/>
          <a:p>
            <a:r>
              <a:rPr lang="en-US" sz="2400" dirty="0" smtClean="0"/>
              <a:t>Block level elements always start on a new line and takes up the full width available</a:t>
            </a:r>
          </a:p>
          <a:p>
            <a:pPr lvl="1"/>
            <a:r>
              <a:rPr lang="en-US" sz="2000" dirty="0">
                <a:hlinkClick r:id="rId2"/>
              </a:rPr>
              <a:t>https://</a:t>
            </a:r>
            <a:r>
              <a:rPr lang="en-US" sz="2000" dirty="0" smtClean="0">
                <a:hlinkClick r:id="rId2"/>
              </a:rPr>
              <a:t>developer.mozilla.org/en-US/docs/Web/HTML/Block-level_elements</a:t>
            </a:r>
            <a:endParaRPr lang="en-US" sz="2000" dirty="0" smtClean="0"/>
          </a:p>
          <a:p>
            <a:r>
              <a:rPr lang="en-US" sz="2400" dirty="0" smtClean="0"/>
              <a:t>An inline element does not start on a new line and only takes up as much width as necessary</a:t>
            </a:r>
          </a:p>
          <a:p>
            <a:pPr lvl="1"/>
            <a:r>
              <a:rPr lang="en-US" sz="2000" dirty="0">
                <a:hlinkClick r:id="rId3"/>
              </a:rPr>
              <a:t>https://</a:t>
            </a:r>
            <a:r>
              <a:rPr lang="en-US" sz="2000" dirty="0" smtClean="0">
                <a:hlinkClick r:id="rId3"/>
              </a:rPr>
              <a:t>developer.mozilla.org/en-US/docs/Web/HTML/Inline_elemente</a:t>
            </a:r>
            <a:endParaRPr lang="en-US" sz="2000" dirty="0" smtClean="0"/>
          </a:p>
          <a:p>
            <a:pPr lvl="1"/>
            <a:endParaRPr lang="en-US" sz="2000" dirty="0" smtClean="0"/>
          </a:p>
          <a:p>
            <a:endParaRPr lang="en-US" sz="2400" dirty="0"/>
          </a:p>
        </p:txBody>
      </p:sp>
      <p:pic>
        <p:nvPicPr>
          <p:cNvPr id="4" name="Picture 3"/>
          <p:cNvPicPr>
            <a:picLocks noChangeAspect="1"/>
          </p:cNvPicPr>
          <p:nvPr/>
        </p:nvPicPr>
        <p:blipFill rotWithShape="1">
          <a:blip r:embed="rId4"/>
          <a:srcRect r="50838"/>
          <a:stretch/>
        </p:blipFill>
        <p:spPr>
          <a:xfrm>
            <a:off x="6557229" y="1828800"/>
            <a:ext cx="2514600" cy="2590800"/>
          </a:xfrm>
          <a:prstGeom prst="rect">
            <a:avLst/>
          </a:prstGeom>
        </p:spPr>
      </p:pic>
      <p:pic>
        <p:nvPicPr>
          <p:cNvPr id="5" name="Picture 4"/>
          <p:cNvPicPr>
            <a:picLocks noChangeAspect="1"/>
          </p:cNvPicPr>
          <p:nvPr/>
        </p:nvPicPr>
        <p:blipFill rotWithShape="1">
          <a:blip r:embed="rId4"/>
          <a:srcRect l="51247"/>
          <a:stretch/>
        </p:blipFill>
        <p:spPr>
          <a:xfrm>
            <a:off x="6650334" y="4267200"/>
            <a:ext cx="2493666" cy="2590800"/>
          </a:xfrm>
          <a:prstGeom prst="rect">
            <a:avLst/>
          </a:prstGeom>
        </p:spPr>
      </p:pic>
    </p:spTree>
    <p:extLst>
      <p:ext uri="{BB962C8B-B14F-4D97-AF65-F5344CB8AC3E}">
        <p14:creationId xmlns:p14="http://schemas.microsoft.com/office/powerpoint/2010/main" val="703130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4294967295"/>
          </p:nvPr>
        </p:nvSpPr>
        <p:spPr>
          <a:xfrm>
            <a:off x="762000" y="6248400"/>
            <a:ext cx="1981200" cy="457200"/>
          </a:xfrm>
          <a:prstGeom prst="rect">
            <a:avLst/>
          </a:prstGeom>
        </p:spPr>
        <p:txBody>
          <a:bodyPr/>
          <a:lstStyle/>
          <a:p>
            <a:r>
              <a:rPr lang="en-US" altLang="en-US"/>
              <a:t>Murach’s JavaScript, C4</a:t>
            </a:r>
            <a:endParaRPr lang="en-US" altLang="en-US" sz="1200"/>
          </a:p>
        </p:txBody>
      </p:sp>
      <p:sp>
        <p:nvSpPr>
          <p:cNvPr id="4" name="Footer Placeholder 2"/>
          <p:cNvSpPr>
            <a:spLocks noGrp="1"/>
          </p:cNvSpPr>
          <p:nvPr>
            <p:ph type="ftr" sz="quarter" idx="4294967295"/>
          </p:nvPr>
        </p:nvSpPr>
        <p:spPr>
          <a:xfrm>
            <a:off x="2895600" y="6248400"/>
            <a:ext cx="3352800" cy="457200"/>
          </a:xfrm>
          <a:prstGeom prst="rect">
            <a:avLst/>
          </a:prstGeom>
        </p:spPr>
        <p:txBody>
          <a:bodyPr/>
          <a:lstStyle/>
          <a:p>
            <a:r>
              <a:rPr lang="en-US" altLang="en-US"/>
              <a:t>© 2009, Mike Murach &amp; Associates, Inc.</a:t>
            </a:r>
            <a:endParaRPr lang="en-US" altLang="en-US" sz="1400"/>
          </a:p>
        </p:txBody>
      </p:sp>
      <p:sp>
        <p:nvSpPr>
          <p:cNvPr id="5" name="Slide Number Placeholder 3"/>
          <p:cNvSpPr>
            <a:spLocks noGrp="1"/>
          </p:cNvSpPr>
          <p:nvPr>
            <p:ph type="sldNum" sz="quarter" idx="4294967295"/>
          </p:nvPr>
        </p:nvSpPr>
        <p:spPr>
          <a:xfrm>
            <a:off x="6553200" y="6248400"/>
            <a:ext cx="1905000" cy="457200"/>
          </a:xfrm>
          <a:prstGeom prst="rect">
            <a:avLst/>
          </a:prstGeom>
        </p:spPr>
        <p:txBody>
          <a:bodyPr/>
          <a:lstStyle/>
          <a:p>
            <a:endParaRPr lang="en-US" altLang="en-US"/>
          </a:p>
          <a:p>
            <a:pPr algn="r"/>
            <a:r>
              <a:rPr lang="en-US" altLang="en-US" sz="1000"/>
              <a:t>Slide </a:t>
            </a:r>
            <a:fld id="{9FFE4367-0695-40AB-A517-2CC02149CBBC}" type="slidenum">
              <a:rPr lang="en-US" altLang="en-US" sz="1000"/>
              <a:pPr algn="r"/>
              <a:t>29</a:t>
            </a:fld>
            <a:endParaRPr lang="en-US" altLang="en-US" sz="1000"/>
          </a:p>
        </p:txBody>
      </p:sp>
      <p:graphicFrame>
        <p:nvGraphicFramePr>
          <p:cNvPr id="186372" name="Object 4"/>
          <p:cNvGraphicFramePr>
            <a:graphicFrameLocks noChangeAspect="1"/>
          </p:cNvGraphicFramePr>
          <p:nvPr>
            <p:extLst>
              <p:ext uri="{D42A27DB-BD31-4B8C-83A1-F6EECF244321}">
                <p14:modId xmlns:p14="http://schemas.microsoft.com/office/powerpoint/2010/main" val="3580308592"/>
              </p:ext>
            </p:extLst>
          </p:nvPr>
        </p:nvGraphicFramePr>
        <p:xfrm>
          <a:off x="869950" y="1600200"/>
          <a:ext cx="7404100" cy="3592513"/>
        </p:xfrm>
        <a:graphic>
          <a:graphicData uri="http://schemas.openxmlformats.org/presentationml/2006/ole">
            <mc:AlternateContent xmlns:mc="http://schemas.openxmlformats.org/markup-compatibility/2006">
              <mc:Choice xmlns:v="urn:schemas-microsoft-com:vml" Requires="v">
                <p:oleObj spid="_x0000_s53250" name="Document" r:id="rId4" imgW="7415770" imgH="3610062" progId="Word.Document.8">
                  <p:embed/>
                </p:oleObj>
              </mc:Choice>
              <mc:Fallback>
                <p:oleObj name="Document" r:id="rId4" imgW="7415770" imgH="3610062" progId="Word.Document.8">
                  <p:embed/>
                  <p:pic>
                    <p:nvPicPr>
                      <p:cNvPr id="18637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950" y="1600200"/>
                        <a:ext cx="7404100" cy="3592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50859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Text Placeholder 2"/>
          <p:cNvSpPr>
            <a:spLocks noGrp="1"/>
          </p:cNvSpPr>
          <p:nvPr>
            <p:ph type="body" sz="quarter" idx="10"/>
          </p:nvPr>
        </p:nvSpPr>
        <p:spPr/>
        <p:txBody>
          <a:bodyPr/>
          <a:lstStyle/>
          <a:p>
            <a:r>
              <a:rPr lang="en-US" dirty="0" smtClean="0"/>
              <a:t>Read Chapter </a:t>
            </a:r>
            <a:r>
              <a:rPr lang="en-US" dirty="0"/>
              <a:t>4</a:t>
            </a:r>
            <a:r>
              <a:rPr lang="en-US" dirty="0" smtClean="0"/>
              <a:t> </a:t>
            </a:r>
            <a:endParaRPr lang="en-US" dirty="0"/>
          </a:p>
        </p:txBody>
      </p:sp>
    </p:spTree>
    <p:extLst>
      <p:ext uri="{BB962C8B-B14F-4D97-AF65-F5344CB8AC3E}">
        <p14:creationId xmlns:p14="http://schemas.microsoft.com/office/powerpoint/2010/main" val="3675347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4294967295"/>
          </p:nvPr>
        </p:nvSpPr>
        <p:spPr>
          <a:xfrm>
            <a:off x="762000" y="6248400"/>
            <a:ext cx="1981200" cy="457200"/>
          </a:xfrm>
          <a:prstGeom prst="rect">
            <a:avLst/>
          </a:prstGeom>
        </p:spPr>
        <p:txBody>
          <a:bodyPr/>
          <a:lstStyle/>
          <a:p>
            <a:r>
              <a:rPr lang="en-US" altLang="en-US"/>
              <a:t>Murach’s JavaScript, C4</a:t>
            </a:r>
            <a:endParaRPr lang="en-US" altLang="en-US" sz="1200"/>
          </a:p>
        </p:txBody>
      </p:sp>
      <p:sp>
        <p:nvSpPr>
          <p:cNvPr id="4" name="Footer Placeholder 2"/>
          <p:cNvSpPr>
            <a:spLocks noGrp="1"/>
          </p:cNvSpPr>
          <p:nvPr>
            <p:ph type="ftr" sz="quarter" idx="4294967295"/>
          </p:nvPr>
        </p:nvSpPr>
        <p:spPr>
          <a:xfrm>
            <a:off x="2895600" y="6248400"/>
            <a:ext cx="3352800" cy="457200"/>
          </a:xfrm>
          <a:prstGeom prst="rect">
            <a:avLst/>
          </a:prstGeom>
        </p:spPr>
        <p:txBody>
          <a:bodyPr/>
          <a:lstStyle/>
          <a:p>
            <a:r>
              <a:rPr lang="en-US" altLang="en-US"/>
              <a:t>© 2009, Mike Murach &amp; Associates, Inc.</a:t>
            </a:r>
            <a:endParaRPr lang="en-US" altLang="en-US" sz="1400"/>
          </a:p>
        </p:txBody>
      </p:sp>
      <p:sp>
        <p:nvSpPr>
          <p:cNvPr id="5" name="Slide Number Placeholder 3"/>
          <p:cNvSpPr>
            <a:spLocks noGrp="1"/>
          </p:cNvSpPr>
          <p:nvPr>
            <p:ph type="sldNum" sz="quarter" idx="4294967295"/>
          </p:nvPr>
        </p:nvSpPr>
        <p:spPr>
          <a:xfrm>
            <a:off x="6553200" y="6248400"/>
            <a:ext cx="1905000" cy="457200"/>
          </a:xfrm>
          <a:prstGeom prst="rect">
            <a:avLst/>
          </a:prstGeom>
        </p:spPr>
        <p:txBody>
          <a:bodyPr/>
          <a:lstStyle/>
          <a:p>
            <a:endParaRPr lang="en-US" altLang="en-US"/>
          </a:p>
          <a:p>
            <a:pPr algn="r"/>
            <a:r>
              <a:rPr lang="en-US" altLang="en-US" sz="1000"/>
              <a:t>Slide </a:t>
            </a:r>
            <a:fld id="{50CAC63E-4844-4F09-A611-D2C9F3CCA961}" type="slidenum">
              <a:rPr lang="en-US" altLang="en-US" sz="1000"/>
              <a:pPr algn="r"/>
              <a:t>30</a:t>
            </a:fld>
            <a:endParaRPr lang="en-US" altLang="en-US" sz="1000"/>
          </a:p>
        </p:txBody>
      </p:sp>
      <p:graphicFrame>
        <p:nvGraphicFramePr>
          <p:cNvPr id="187396" name="Object 4"/>
          <p:cNvGraphicFramePr>
            <a:graphicFrameLocks/>
          </p:cNvGraphicFramePr>
          <p:nvPr>
            <p:extLst>
              <p:ext uri="{D42A27DB-BD31-4B8C-83A1-F6EECF244321}">
                <p14:modId xmlns:p14="http://schemas.microsoft.com/office/powerpoint/2010/main" val="4248887902"/>
              </p:ext>
            </p:extLst>
          </p:nvPr>
        </p:nvGraphicFramePr>
        <p:xfrm>
          <a:off x="911225" y="1905000"/>
          <a:ext cx="7321550" cy="2517775"/>
        </p:xfrm>
        <a:graphic>
          <a:graphicData uri="http://schemas.openxmlformats.org/presentationml/2006/ole">
            <mc:AlternateContent xmlns:mc="http://schemas.openxmlformats.org/markup-compatibility/2006">
              <mc:Choice xmlns:v="urn:schemas-microsoft-com:vml" Requires="v">
                <p:oleObj spid="_x0000_s55298" name="Document" r:id="rId4" imgW="7321366" imgH="2522389" progId="Word.Document.8">
                  <p:embed/>
                </p:oleObj>
              </mc:Choice>
              <mc:Fallback>
                <p:oleObj name="Document" r:id="rId4" imgW="7321366" imgH="2522389" progId="Word.Document.8">
                  <p:embed/>
                  <p:pic>
                    <p:nvPicPr>
                      <p:cNvPr id="187396"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25" y="1905000"/>
                        <a:ext cx="7321550" cy="2517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
          <p:cNvPicPr>
            <a:picLocks noChangeAspect="1"/>
          </p:cNvPicPr>
          <p:nvPr/>
        </p:nvPicPr>
        <p:blipFill>
          <a:blip r:embed="rId6"/>
          <a:stretch>
            <a:fillRect/>
          </a:stretch>
        </p:blipFill>
        <p:spPr>
          <a:xfrm>
            <a:off x="5809515" y="1219200"/>
            <a:ext cx="3301828" cy="2464358"/>
          </a:xfrm>
          <a:prstGeom prst="rect">
            <a:avLst/>
          </a:prstGeom>
        </p:spPr>
      </p:pic>
    </p:spTree>
    <p:extLst>
      <p:ext uri="{BB962C8B-B14F-4D97-AF65-F5344CB8AC3E}">
        <p14:creationId xmlns:p14="http://schemas.microsoft.com/office/powerpoint/2010/main" val="3014325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Heading element styles</a:t>
            </a:r>
            <a:endParaRPr lang="en-US" dirty="0"/>
          </a:p>
        </p:txBody>
      </p:sp>
      <p:sp>
        <p:nvSpPr>
          <p:cNvPr id="3" name="Text Placeholder 2"/>
          <p:cNvSpPr>
            <a:spLocks noGrp="1"/>
          </p:cNvSpPr>
          <p:nvPr>
            <p:ph type="body" sz="quarter" idx="10"/>
          </p:nvPr>
        </p:nvSpPr>
        <p:spPr/>
        <p:txBody>
          <a:bodyPr/>
          <a:lstStyle/>
          <a:p>
            <a:r>
              <a:rPr lang="en-US" sz="2400" dirty="0"/>
              <a:t>Many (most) web page elements allow you to designate a style within the opening tag</a:t>
            </a:r>
          </a:p>
          <a:p>
            <a:pPr lvl="1"/>
            <a:r>
              <a:rPr lang="en-US" sz="2000" dirty="0"/>
              <a:t>Styles are similar to </a:t>
            </a:r>
            <a:r>
              <a:rPr lang="en-US" sz="2000" dirty="0" smtClean="0"/>
              <a:t>formatting</a:t>
            </a:r>
            <a:endParaRPr lang="en-US" sz="2000" dirty="0"/>
          </a:p>
          <a:p>
            <a:pPr lvl="1"/>
            <a:r>
              <a:rPr lang="en-US" sz="2000" dirty="0"/>
              <a:t>They control the appearance of the element</a:t>
            </a:r>
          </a:p>
          <a:p>
            <a:pPr lvl="1"/>
            <a:r>
              <a:rPr lang="en-US" sz="2000" dirty="0"/>
              <a:t>Styles always start with the keyword style (logically enough), followed by an equal sign ( = ) and then the style surrounded by quotes.</a:t>
            </a:r>
          </a:p>
          <a:p>
            <a:pPr lvl="1"/>
            <a:r>
              <a:rPr lang="en-US" sz="2000" dirty="0"/>
              <a:t>One element may incorporate many styles</a:t>
            </a:r>
          </a:p>
          <a:p>
            <a:pPr lvl="2"/>
            <a:r>
              <a:rPr lang="en-US" sz="1800" dirty="0"/>
              <a:t>Include all the styles in one set of quotation marks (after style = )</a:t>
            </a:r>
          </a:p>
          <a:p>
            <a:pPr lvl="2"/>
            <a:r>
              <a:rPr lang="en-US" sz="1800" dirty="0"/>
              <a:t>Separate each style with a semicolon ( ; )</a:t>
            </a:r>
          </a:p>
          <a:p>
            <a:r>
              <a:rPr lang="en-US" sz="2400" dirty="0" smtClean="0"/>
              <a:t>HTML </a:t>
            </a:r>
            <a:r>
              <a:rPr lang="en-US" sz="2400" dirty="0"/>
              <a:t>5 standards only allow one </a:t>
            </a:r>
            <a:r>
              <a:rPr lang="en-US" sz="1600" dirty="0"/>
              <a:t>style=</a:t>
            </a:r>
            <a:r>
              <a:rPr lang="en-US" sz="2400" dirty="0"/>
              <a:t> per tag. Include all the styles for that tag between the quotes, separated </a:t>
            </a:r>
            <a:r>
              <a:rPr lang="en-US" sz="2400" dirty="0" smtClean="0"/>
              <a:t>by (;)</a:t>
            </a:r>
            <a:endParaRPr lang="en-US" sz="2400" dirty="0"/>
          </a:p>
        </p:txBody>
      </p:sp>
    </p:spTree>
    <p:extLst>
      <p:ext uri="{BB962C8B-B14F-4D97-AF65-F5344CB8AC3E}">
        <p14:creationId xmlns:p14="http://schemas.microsoft.com/office/powerpoint/2010/main" val="2452371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4294967295"/>
          </p:nvPr>
        </p:nvSpPr>
        <p:spPr>
          <a:xfrm>
            <a:off x="762000" y="6248400"/>
            <a:ext cx="1981200" cy="457200"/>
          </a:xfrm>
          <a:prstGeom prst="rect">
            <a:avLst/>
          </a:prstGeom>
        </p:spPr>
        <p:txBody>
          <a:bodyPr/>
          <a:lstStyle/>
          <a:p>
            <a:r>
              <a:rPr lang="en-US" altLang="en-US"/>
              <a:t>Murach’s JavaScript, C4</a:t>
            </a:r>
            <a:endParaRPr lang="en-US" altLang="en-US" sz="1200"/>
          </a:p>
        </p:txBody>
      </p:sp>
      <p:sp>
        <p:nvSpPr>
          <p:cNvPr id="4" name="Footer Placeholder 2"/>
          <p:cNvSpPr>
            <a:spLocks noGrp="1"/>
          </p:cNvSpPr>
          <p:nvPr>
            <p:ph type="ftr" sz="quarter" idx="4294967295"/>
          </p:nvPr>
        </p:nvSpPr>
        <p:spPr>
          <a:xfrm>
            <a:off x="2895600" y="6248400"/>
            <a:ext cx="3352800" cy="457200"/>
          </a:xfrm>
          <a:prstGeom prst="rect">
            <a:avLst/>
          </a:prstGeom>
        </p:spPr>
        <p:txBody>
          <a:bodyPr/>
          <a:lstStyle/>
          <a:p>
            <a:r>
              <a:rPr lang="en-US" altLang="en-US"/>
              <a:t>© 2009, Mike Murach &amp; Associates, Inc.</a:t>
            </a:r>
            <a:endParaRPr lang="en-US" altLang="en-US" sz="1400"/>
          </a:p>
        </p:txBody>
      </p:sp>
      <p:sp>
        <p:nvSpPr>
          <p:cNvPr id="5" name="Slide Number Placeholder 3"/>
          <p:cNvSpPr>
            <a:spLocks noGrp="1"/>
          </p:cNvSpPr>
          <p:nvPr>
            <p:ph type="sldNum" sz="quarter" idx="4294967295"/>
          </p:nvPr>
        </p:nvSpPr>
        <p:spPr>
          <a:xfrm>
            <a:off x="6553200" y="6248400"/>
            <a:ext cx="1905000" cy="457200"/>
          </a:xfrm>
          <a:prstGeom prst="rect">
            <a:avLst/>
          </a:prstGeom>
        </p:spPr>
        <p:txBody>
          <a:bodyPr/>
          <a:lstStyle/>
          <a:p>
            <a:endParaRPr lang="en-US" altLang="en-US"/>
          </a:p>
          <a:p>
            <a:pPr algn="r"/>
            <a:r>
              <a:rPr lang="en-US" altLang="en-US" sz="1000"/>
              <a:t>Slide </a:t>
            </a:r>
            <a:fld id="{886AFAD1-17D3-41DF-A51E-FED7AE6D1D65}" type="slidenum">
              <a:rPr lang="en-US" altLang="en-US" sz="1000"/>
              <a:pPr algn="r"/>
              <a:t>32</a:t>
            </a:fld>
            <a:endParaRPr lang="en-US" altLang="en-US" sz="1000"/>
          </a:p>
        </p:txBody>
      </p:sp>
      <p:graphicFrame>
        <p:nvGraphicFramePr>
          <p:cNvPr id="190468" name="Object 4"/>
          <p:cNvGraphicFramePr>
            <a:graphicFrameLocks noChangeAspect="1"/>
          </p:cNvGraphicFramePr>
          <p:nvPr>
            <p:extLst>
              <p:ext uri="{D42A27DB-BD31-4B8C-83A1-F6EECF244321}">
                <p14:modId xmlns:p14="http://schemas.microsoft.com/office/powerpoint/2010/main" val="712306175"/>
              </p:ext>
            </p:extLst>
          </p:nvPr>
        </p:nvGraphicFramePr>
        <p:xfrm>
          <a:off x="911225" y="1143000"/>
          <a:ext cx="7321550" cy="4594225"/>
        </p:xfrm>
        <a:graphic>
          <a:graphicData uri="http://schemas.openxmlformats.org/presentationml/2006/ole">
            <mc:AlternateContent xmlns:mc="http://schemas.openxmlformats.org/markup-compatibility/2006">
              <mc:Choice xmlns:v="urn:schemas-microsoft-com:vml" Requires="v">
                <p:oleObj spid="_x0000_s58370" name="Document" r:id="rId4" imgW="7321366" imgH="4604298" progId="Word.Document.8">
                  <p:embed/>
                </p:oleObj>
              </mc:Choice>
              <mc:Fallback>
                <p:oleObj name="Document" r:id="rId4" imgW="7321366" imgH="4604298" progId="Word.Document.8">
                  <p:embed/>
                  <p:pic>
                    <p:nvPicPr>
                      <p:cNvPr id="19046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25" y="1143000"/>
                        <a:ext cx="7321550" cy="4594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89290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Heading element styles</a:t>
            </a:r>
            <a:endParaRPr lang="en-US" dirty="0"/>
          </a:p>
        </p:txBody>
      </p:sp>
      <p:sp>
        <p:nvSpPr>
          <p:cNvPr id="3" name="Text Placeholder 2"/>
          <p:cNvSpPr>
            <a:spLocks noGrp="1"/>
          </p:cNvSpPr>
          <p:nvPr>
            <p:ph type="body" sz="quarter" idx="10"/>
          </p:nvPr>
        </p:nvSpPr>
        <p:spPr/>
        <p:txBody>
          <a:bodyPr/>
          <a:lstStyle/>
          <a:p>
            <a:r>
              <a:rPr lang="en-US" sz="2400" dirty="0"/>
              <a:t>The most common style applied to heading elements is the alignment style</a:t>
            </a:r>
            <a:br>
              <a:rPr lang="en-US" sz="2400" dirty="0"/>
            </a:br>
            <a:r>
              <a:rPr lang="en-US" sz="2400" dirty="0"/>
              <a:t/>
            </a:r>
            <a:br>
              <a:rPr lang="en-US" sz="2400" dirty="0"/>
            </a:br>
            <a:r>
              <a:rPr lang="en-US" sz="2400" dirty="0"/>
              <a:t>&lt;h1 style="text-align: center;"&gt;</a:t>
            </a:r>
            <a:br>
              <a:rPr lang="en-US" sz="2400" dirty="0"/>
            </a:br>
            <a:endParaRPr lang="en-US" sz="2400" dirty="0"/>
          </a:p>
          <a:p>
            <a:pPr lvl="2"/>
            <a:r>
              <a:rPr lang="en-US" sz="1800" dirty="0"/>
              <a:t>Note the keyword style is separated from the element name with a space.</a:t>
            </a:r>
          </a:p>
          <a:p>
            <a:pPr lvl="2"/>
            <a:r>
              <a:rPr lang="en-US" sz="1800" dirty="0"/>
              <a:t>text-align is a style recognized by HTML</a:t>
            </a:r>
          </a:p>
          <a:p>
            <a:pPr lvl="2"/>
            <a:r>
              <a:rPr lang="en-US" sz="1800" dirty="0"/>
              <a:t>Note the colon and the space</a:t>
            </a:r>
          </a:p>
          <a:p>
            <a:pPr lvl="2"/>
            <a:r>
              <a:rPr lang="en-US" sz="1800" dirty="0"/>
              <a:t>Instead of center, you could also designate </a:t>
            </a:r>
            <a:r>
              <a:rPr lang="en-US" sz="1800" b="1" dirty="0"/>
              <a:t>right</a:t>
            </a:r>
            <a:r>
              <a:rPr lang="en-US" sz="1800" dirty="0"/>
              <a:t> or </a:t>
            </a:r>
            <a:r>
              <a:rPr lang="en-US" sz="1800" b="1" dirty="0"/>
              <a:t>left</a:t>
            </a:r>
            <a:r>
              <a:rPr lang="en-US" sz="1800" dirty="0"/>
              <a:t> (the default)</a:t>
            </a:r>
          </a:p>
          <a:p>
            <a:r>
              <a:rPr lang="en-US" sz="2400" dirty="0"/>
              <a:t>The default style is used if the style is not designated</a:t>
            </a:r>
            <a:br>
              <a:rPr lang="en-US" sz="2400" dirty="0"/>
            </a:br>
            <a:endParaRPr lang="en-US" sz="4400" dirty="0"/>
          </a:p>
        </p:txBody>
      </p:sp>
    </p:spTree>
    <p:extLst>
      <p:ext uri="{BB962C8B-B14F-4D97-AF65-F5344CB8AC3E}">
        <p14:creationId xmlns:p14="http://schemas.microsoft.com/office/powerpoint/2010/main" val="902928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paragraphs</a:t>
            </a:r>
            <a:endParaRPr lang="en-US" dirty="0"/>
          </a:p>
        </p:txBody>
      </p:sp>
      <p:sp>
        <p:nvSpPr>
          <p:cNvPr id="3" name="Text Placeholder 2"/>
          <p:cNvSpPr>
            <a:spLocks noGrp="1"/>
          </p:cNvSpPr>
          <p:nvPr>
            <p:ph type="body" sz="quarter" idx="10"/>
          </p:nvPr>
        </p:nvSpPr>
        <p:spPr/>
        <p:txBody>
          <a:bodyPr/>
          <a:lstStyle/>
          <a:p>
            <a:pPr lvl="1"/>
            <a:r>
              <a:rPr lang="en-US" sz="2000" dirty="0"/>
              <a:t>Paragraph elements are often the most common elements of a web page.</a:t>
            </a:r>
          </a:p>
          <a:p>
            <a:pPr lvl="1"/>
            <a:r>
              <a:rPr lang="en-US" sz="2000" dirty="0"/>
              <a:t>They surround the text that provides information on a page.</a:t>
            </a:r>
          </a:p>
          <a:p>
            <a:pPr lvl="1"/>
            <a:r>
              <a:rPr lang="en-US" sz="2000" dirty="0"/>
              <a:t>Features</a:t>
            </a:r>
          </a:p>
          <a:p>
            <a:pPr lvl="2"/>
            <a:r>
              <a:rPr lang="en-US" sz="1800" dirty="0"/>
              <a:t>Paragraph can be multiple lines long</a:t>
            </a:r>
          </a:p>
          <a:p>
            <a:pPr lvl="2"/>
            <a:r>
              <a:rPr lang="en-US" sz="1800" dirty="0"/>
              <a:t>Text automatically wraps when hits end of window</a:t>
            </a:r>
          </a:p>
          <a:p>
            <a:pPr lvl="2"/>
            <a:r>
              <a:rPr lang="en-US" sz="1800" dirty="0"/>
              <a:t>HTML automatically inserts a blank line before the paragraph to separate it from the previous element (paragraphs appear double spaced)</a:t>
            </a:r>
          </a:p>
          <a:p>
            <a:r>
              <a:rPr lang="en-US" sz="2400" dirty="0"/>
              <a:t>Example:</a:t>
            </a:r>
            <a:br>
              <a:rPr lang="en-US" sz="2400" dirty="0"/>
            </a:br>
            <a:r>
              <a:rPr lang="en-US" sz="2400" dirty="0" smtClean="0"/>
              <a:t>&lt;</a:t>
            </a:r>
            <a:r>
              <a:rPr lang="en-US" sz="2400" dirty="0"/>
              <a:t>p&gt;</a:t>
            </a:r>
            <a:r>
              <a:rPr lang="en-US" sz="2400" i="1" dirty="0"/>
              <a:t>paragraph text here</a:t>
            </a:r>
            <a:r>
              <a:rPr lang="en-US" sz="2400" dirty="0"/>
              <a:t>&lt;/p</a:t>
            </a:r>
            <a:r>
              <a:rPr lang="en-US" sz="2400" dirty="0" smtClean="0"/>
              <a:t>&gt;</a:t>
            </a:r>
          </a:p>
          <a:p>
            <a:r>
              <a:rPr lang="en-US" sz="2400" dirty="0" smtClean="0"/>
              <a:t>Create a paragraph with the course description</a:t>
            </a:r>
            <a:r>
              <a:rPr lang="en-US" sz="2400" dirty="0"/>
              <a:t/>
            </a:r>
            <a:br>
              <a:rPr lang="en-US" sz="2400" dirty="0"/>
            </a:br>
            <a:endParaRPr lang="en-US" sz="2400" dirty="0"/>
          </a:p>
        </p:txBody>
      </p:sp>
    </p:spTree>
    <p:extLst>
      <p:ext uri="{BB962C8B-B14F-4D97-AF65-F5344CB8AC3E}">
        <p14:creationId xmlns:p14="http://schemas.microsoft.com/office/powerpoint/2010/main" val="3104353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Text Placeholder 2"/>
          <p:cNvSpPr>
            <a:spLocks noGrp="1"/>
          </p:cNvSpPr>
          <p:nvPr>
            <p:ph type="body" sz="quarter" idx="10"/>
          </p:nvPr>
        </p:nvSpPr>
        <p:spPr/>
        <p:txBody>
          <a:bodyPr/>
          <a:lstStyle/>
          <a:p>
            <a:r>
              <a:rPr lang="en-US" dirty="0" smtClean="0">
                <a:solidFill>
                  <a:srgbClr val="FF0000"/>
                </a:solidFill>
              </a:rPr>
              <a:t>Unit 1-5 HTML and CSS</a:t>
            </a:r>
          </a:p>
          <a:p>
            <a:pPr lvl="1"/>
            <a:r>
              <a:rPr lang="en-US" dirty="0" smtClean="0">
                <a:solidFill>
                  <a:srgbClr val="FF0000"/>
                </a:solidFill>
              </a:rPr>
              <a:t>Due after unit 5</a:t>
            </a:r>
          </a:p>
          <a:p>
            <a:pPr lvl="1"/>
            <a:endParaRPr lang="en-US" dirty="0" smtClean="0">
              <a:solidFill>
                <a:srgbClr val="FF0000"/>
              </a:solidFill>
            </a:endParaRPr>
          </a:p>
          <a:p>
            <a:r>
              <a:rPr lang="en-US" dirty="0" smtClean="0">
                <a:solidFill>
                  <a:srgbClr val="FF0000"/>
                </a:solidFill>
              </a:rPr>
              <a:t>HTML Basics</a:t>
            </a:r>
          </a:p>
          <a:p>
            <a:pPr lvl="1"/>
            <a:r>
              <a:rPr lang="en-US" dirty="0" smtClean="0">
                <a:solidFill>
                  <a:srgbClr val="FF0000"/>
                </a:solidFill>
              </a:rPr>
              <a:t>Due at the end of unit 2</a:t>
            </a:r>
          </a:p>
        </p:txBody>
      </p:sp>
    </p:spTree>
    <p:extLst>
      <p:ext uri="{BB962C8B-B14F-4D97-AF65-F5344CB8AC3E}">
        <p14:creationId xmlns:p14="http://schemas.microsoft.com/office/powerpoint/2010/main" val="14968231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this web page, part 1</a:t>
            </a:r>
            <a:endParaRPr lang="en-US" dirty="0"/>
          </a:p>
        </p:txBody>
      </p:sp>
      <p:sp>
        <p:nvSpPr>
          <p:cNvPr id="3" name="Text Placeholder 2"/>
          <p:cNvSpPr>
            <a:spLocks noGrp="1"/>
          </p:cNvSpPr>
          <p:nvPr>
            <p:ph type="body" sz="quarter" idx="10"/>
          </p:nvPr>
        </p:nvSpPr>
        <p:spPr/>
        <p:txBody>
          <a:bodyPr/>
          <a:lstStyle/>
          <a:p>
            <a:r>
              <a:rPr lang="en-US" sz="1800" dirty="0" smtClean="0">
                <a:solidFill>
                  <a:schemeClr val="accent6">
                    <a:lumMod val="60000"/>
                    <a:lumOff val="40000"/>
                  </a:schemeClr>
                </a:solidFill>
              </a:rPr>
              <a:t>Create a new web page within notepad ++</a:t>
            </a:r>
          </a:p>
          <a:p>
            <a:r>
              <a:rPr lang="en-US" sz="1800" dirty="0" smtClean="0">
                <a:solidFill>
                  <a:schemeClr val="accent6">
                    <a:lumMod val="60000"/>
                    <a:lumOff val="40000"/>
                  </a:schemeClr>
                </a:solidFill>
              </a:rPr>
              <a:t>Insert </a:t>
            </a:r>
            <a:r>
              <a:rPr lang="en-US" sz="1800" dirty="0">
                <a:solidFill>
                  <a:schemeClr val="accent6">
                    <a:lumMod val="60000"/>
                    <a:lumOff val="40000"/>
                  </a:schemeClr>
                </a:solidFill>
              </a:rPr>
              <a:t>the </a:t>
            </a:r>
            <a:r>
              <a:rPr lang="en-US" sz="1800" dirty="0" smtClean="0">
                <a:solidFill>
                  <a:schemeClr val="accent6">
                    <a:lumMod val="60000"/>
                    <a:lumOff val="40000"/>
                  </a:schemeClr>
                </a:solidFill>
              </a:rPr>
              <a:t>tag &lt;</a:t>
            </a:r>
            <a:r>
              <a:rPr lang="en-US" sz="1800" dirty="0">
                <a:solidFill>
                  <a:schemeClr val="accent6">
                    <a:lumMod val="60000"/>
                    <a:lumOff val="40000"/>
                  </a:schemeClr>
                </a:solidFill>
              </a:rPr>
              <a:t>p&gt;Web Principles&lt;/</a:t>
            </a:r>
            <a:r>
              <a:rPr lang="en-US" sz="1800" dirty="0" smtClean="0">
                <a:solidFill>
                  <a:schemeClr val="accent6">
                    <a:lumMod val="60000"/>
                    <a:lumOff val="40000"/>
                  </a:schemeClr>
                </a:solidFill>
              </a:rPr>
              <a:t>p&gt;</a:t>
            </a:r>
          </a:p>
          <a:p>
            <a:r>
              <a:rPr lang="en-US" sz="1800" dirty="0" smtClean="0">
                <a:solidFill>
                  <a:schemeClr val="accent6">
                    <a:lumMod val="60000"/>
                    <a:lumOff val="40000"/>
                  </a:schemeClr>
                </a:solidFill>
              </a:rPr>
              <a:t>Save </a:t>
            </a:r>
            <a:r>
              <a:rPr lang="en-US" sz="1800" dirty="0">
                <a:solidFill>
                  <a:schemeClr val="accent6">
                    <a:lumMod val="60000"/>
                    <a:lumOff val="40000"/>
                  </a:schemeClr>
                </a:solidFill>
              </a:rPr>
              <a:t>the file as Sample.html in the My First Web Site folder</a:t>
            </a:r>
          </a:p>
          <a:p>
            <a:r>
              <a:rPr lang="en-US" sz="1800" dirty="0" smtClean="0">
                <a:solidFill>
                  <a:schemeClr val="accent6">
                    <a:lumMod val="60000"/>
                    <a:lumOff val="40000"/>
                  </a:schemeClr>
                </a:solidFill>
              </a:rPr>
              <a:t>After </a:t>
            </a:r>
            <a:r>
              <a:rPr lang="en-US" sz="1800" dirty="0">
                <a:solidFill>
                  <a:schemeClr val="accent6">
                    <a:lumMod val="60000"/>
                    <a:lumOff val="40000"/>
                  </a:schemeClr>
                </a:solidFill>
              </a:rPr>
              <a:t>the paragraph tag, </a:t>
            </a:r>
            <a:r>
              <a:rPr lang="en-US" sz="1800" dirty="0" smtClean="0">
                <a:solidFill>
                  <a:schemeClr val="accent6">
                    <a:lumMod val="60000"/>
                    <a:lumOff val="40000"/>
                  </a:schemeClr>
                </a:solidFill>
              </a:rPr>
              <a:t>add &lt;</a:t>
            </a:r>
            <a:r>
              <a:rPr lang="en-US" sz="1800" dirty="0" err="1" smtClean="0">
                <a:solidFill>
                  <a:schemeClr val="accent6">
                    <a:lumMod val="60000"/>
                    <a:lumOff val="40000"/>
                  </a:schemeClr>
                </a:solidFill>
              </a:rPr>
              <a:t>hr</a:t>
            </a:r>
            <a:r>
              <a:rPr lang="en-US" sz="1800" dirty="0" smtClean="0">
                <a:solidFill>
                  <a:schemeClr val="accent6">
                    <a:lumMod val="60000"/>
                    <a:lumOff val="40000"/>
                  </a:schemeClr>
                </a:solidFill>
              </a:rPr>
              <a:t>&gt;</a:t>
            </a:r>
          </a:p>
          <a:p>
            <a:r>
              <a:rPr lang="en-US" sz="1800" dirty="0" smtClean="0">
                <a:solidFill>
                  <a:schemeClr val="accent6">
                    <a:lumMod val="60000"/>
                    <a:lumOff val="40000"/>
                  </a:schemeClr>
                </a:solidFill>
              </a:rPr>
              <a:t>Add </a:t>
            </a:r>
            <a:r>
              <a:rPr lang="en-US" sz="1800" dirty="0">
                <a:solidFill>
                  <a:schemeClr val="accent6">
                    <a:lumMod val="60000"/>
                    <a:lumOff val="40000"/>
                  </a:schemeClr>
                </a:solidFill>
              </a:rPr>
              <a:t>extra spaces between Web and </a:t>
            </a:r>
            <a:r>
              <a:rPr lang="en-US" sz="1800" dirty="0" smtClean="0">
                <a:solidFill>
                  <a:schemeClr val="accent6">
                    <a:lumMod val="60000"/>
                    <a:lumOff val="40000"/>
                  </a:schemeClr>
                </a:solidFill>
              </a:rPr>
              <a:t>Principles, observe results</a:t>
            </a:r>
            <a:endParaRPr lang="en-US" sz="1800" dirty="0">
              <a:solidFill>
                <a:schemeClr val="accent6">
                  <a:lumMod val="60000"/>
                  <a:lumOff val="40000"/>
                </a:schemeClr>
              </a:solidFill>
            </a:endParaRPr>
          </a:p>
          <a:p>
            <a:r>
              <a:rPr lang="en-US" sz="1800" dirty="0" smtClean="0">
                <a:solidFill>
                  <a:schemeClr val="accent6">
                    <a:lumMod val="60000"/>
                    <a:lumOff val="40000"/>
                  </a:schemeClr>
                </a:solidFill>
              </a:rPr>
              <a:t>Add </a:t>
            </a:r>
            <a:r>
              <a:rPr lang="en-US" sz="1800" dirty="0">
                <a:solidFill>
                  <a:schemeClr val="accent6">
                    <a:lumMod val="60000"/>
                    <a:lumOff val="40000"/>
                  </a:schemeClr>
                </a:solidFill>
              </a:rPr>
              <a:t>six blank lines before the &lt;</a:t>
            </a:r>
            <a:r>
              <a:rPr lang="en-US" sz="1800" dirty="0" err="1">
                <a:solidFill>
                  <a:schemeClr val="accent6">
                    <a:lumMod val="60000"/>
                    <a:lumOff val="40000"/>
                  </a:schemeClr>
                </a:solidFill>
              </a:rPr>
              <a:t>hr</a:t>
            </a:r>
            <a:r>
              <a:rPr lang="en-US" sz="1800" dirty="0">
                <a:solidFill>
                  <a:schemeClr val="accent6">
                    <a:lumMod val="60000"/>
                    <a:lumOff val="40000"/>
                  </a:schemeClr>
                </a:solidFill>
              </a:rPr>
              <a:t>&gt; </a:t>
            </a:r>
            <a:r>
              <a:rPr lang="en-US" sz="1800" dirty="0" smtClean="0">
                <a:solidFill>
                  <a:schemeClr val="accent6">
                    <a:lumMod val="60000"/>
                    <a:lumOff val="40000"/>
                  </a:schemeClr>
                </a:solidFill>
              </a:rPr>
              <a:t>tag, view </a:t>
            </a:r>
            <a:r>
              <a:rPr lang="en-US" sz="1800" dirty="0">
                <a:solidFill>
                  <a:schemeClr val="accent6">
                    <a:lumMod val="60000"/>
                    <a:lumOff val="40000"/>
                  </a:schemeClr>
                </a:solidFill>
              </a:rPr>
              <a:t>the results.</a:t>
            </a:r>
          </a:p>
          <a:p>
            <a:r>
              <a:rPr lang="en-US" sz="1800" dirty="0">
                <a:solidFill>
                  <a:schemeClr val="accent6">
                    <a:lumMod val="60000"/>
                    <a:lumOff val="40000"/>
                  </a:schemeClr>
                </a:solidFill>
              </a:rPr>
              <a:t> </a:t>
            </a:r>
            <a:r>
              <a:rPr lang="en-US" sz="1800" dirty="0" smtClean="0">
                <a:solidFill>
                  <a:schemeClr val="accent6">
                    <a:lumMod val="60000"/>
                    <a:lumOff val="40000"/>
                  </a:schemeClr>
                </a:solidFill>
              </a:rPr>
              <a:t>Restore </a:t>
            </a:r>
            <a:r>
              <a:rPr lang="en-US" sz="1800" dirty="0">
                <a:solidFill>
                  <a:schemeClr val="accent6">
                    <a:lumMod val="60000"/>
                    <a:lumOff val="40000"/>
                  </a:schemeClr>
                </a:solidFill>
              </a:rPr>
              <a:t>the title, line one blank line before the &lt;</a:t>
            </a:r>
            <a:r>
              <a:rPr lang="en-US" sz="1800" dirty="0" err="1">
                <a:solidFill>
                  <a:schemeClr val="accent6">
                    <a:lumMod val="60000"/>
                    <a:lumOff val="40000"/>
                  </a:schemeClr>
                </a:solidFill>
              </a:rPr>
              <a:t>hr</a:t>
            </a:r>
            <a:r>
              <a:rPr lang="en-US" sz="1800" dirty="0">
                <a:solidFill>
                  <a:schemeClr val="accent6">
                    <a:lumMod val="60000"/>
                    <a:lumOff val="40000"/>
                  </a:schemeClr>
                </a:solidFill>
              </a:rPr>
              <a:t>&gt;</a:t>
            </a:r>
          </a:p>
          <a:p>
            <a:r>
              <a:rPr lang="en-US" sz="1800" dirty="0" smtClean="0">
                <a:solidFill>
                  <a:schemeClr val="accent6">
                    <a:lumMod val="60000"/>
                    <a:lumOff val="40000"/>
                  </a:schemeClr>
                </a:solidFill>
              </a:rPr>
              <a:t>Add </a:t>
            </a:r>
            <a:r>
              <a:rPr lang="en-US" sz="1800" dirty="0">
                <a:solidFill>
                  <a:schemeClr val="accent6">
                    <a:lumMod val="60000"/>
                    <a:lumOff val="40000"/>
                  </a:schemeClr>
                </a:solidFill>
              </a:rPr>
              <a:t>comments to the top of the HTML to document the student's name, course name and page </a:t>
            </a:r>
            <a:r>
              <a:rPr lang="en-US" sz="1800" dirty="0" smtClean="0">
                <a:solidFill>
                  <a:schemeClr val="accent6">
                    <a:lumMod val="60000"/>
                    <a:lumOff val="40000"/>
                  </a:schemeClr>
                </a:solidFill>
              </a:rPr>
              <a:t>purpose. (can </a:t>
            </a:r>
            <a:r>
              <a:rPr lang="en-US" sz="1800" dirty="0">
                <a:solidFill>
                  <a:schemeClr val="accent6">
                    <a:lumMod val="60000"/>
                    <a:lumOff val="40000"/>
                  </a:schemeClr>
                </a:solidFill>
              </a:rPr>
              <a:t>be done with one comment or three </a:t>
            </a:r>
            <a:r>
              <a:rPr lang="en-US" sz="1800" dirty="0" smtClean="0">
                <a:solidFill>
                  <a:schemeClr val="accent6">
                    <a:lumMod val="60000"/>
                    <a:lumOff val="40000"/>
                  </a:schemeClr>
                </a:solidFill>
              </a:rPr>
              <a:t>comments)</a:t>
            </a:r>
            <a:endParaRPr lang="en-US" sz="1800" dirty="0">
              <a:solidFill>
                <a:schemeClr val="accent6">
                  <a:lumMod val="60000"/>
                  <a:lumOff val="40000"/>
                </a:schemeClr>
              </a:solidFill>
            </a:endParaRPr>
          </a:p>
          <a:p>
            <a:r>
              <a:rPr lang="en-US" sz="1800" dirty="0">
                <a:solidFill>
                  <a:schemeClr val="accent6">
                    <a:lumMod val="60000"/>
                    <a:lumOff val="40000"/>
                  </a:schemeClr>
                </a:solidFill>
              </a:rPr>
              <a:t> </a:t>
            </a:r>
            <a:r>
              <a:rPr lang="en-US" sz="1800" dirty="0" smtClean="0">
                <a:solidFill>
                  <a:schemeClr val="accent6">
                    <a:lumMod val="60000"/>
                    <a:lumOff val="40000"/>
                  </a:schemeClr>
                </a:solidFill>
              </a:rPr>
              <a:t>Leave </a:t>
            </a:r>
            <a:r>
              <a:rPr lang="en-US" sz="1800" dirty="0">
                <a:solidFill>
                  <a:schemeClr val="accent6">
                    <a:lumMod val="60000"/>
                    <a:lumOff val="40000"/>
                  </a:schemeClr>
                </a:solidFill>
              </a:rPr>
              <a:t>the &lt; off: View </a:t>
            </a:r>
            <a:r>
              <a:rPr lang="en-US" sz="1800" dirty="0" smtClean="0">
                <a:solidFill>
                  <a:schemeClr val="accent6">
                    <a:lumMod val="60000"/>
                    <a:lumOff val="40000"/>
                  </a:schemeClr>
                </a:solidFill>
              </a:rPr>
              <a:t>results.  Leave </a:t>
            </a:r>
            <a:r>
              <a:rPr lang="en-US" sz="1800" dirty="0">
                <a:solidFill>
                  <a:schemeClr val="accent6">
                    <a:lumMod val="60000"/>
                    <a:lumOff val="40000"/>
                  </a:schemeClr>
                </a:solidFill>
              </a:rPr>
              <a:t>the &gt; off: View the results.  </a:t>
            </a:r>
            <a:endParaRPr lang="en-US" sz="1800" dirty="0" smtClean="0">
              <a:solidFill>
                <a:schemeClr val="accent6">
                  <a:lumMod val="60000"/>
                  <a:lumOff val="40000"/>
                </a:schemeClr>
              </a:solidFill>
            </a:endParaRPr>
          </a:p>
          <a:p>
            <a:pPr lvl="1"/>
            <a:r>
              <a:rPr lang="en-US" sz="1400" dirty="0" smtClean="0">
                <a:solidFill>
                  <a:schemeClr val="accent6">
                    <a:lumMod val="60000"/>
                    <a:lumOff val="40000"/>
                  </a:schemeClr>
                </a:solidFill>
              </a:rPr>
              <a:t>Good </a:t>
            </a:r>
            <a:r>
              <a:rPr lang="en-US" sz="1400" dirty="0">
                <a:solidFill>
                  <a:schemeClr val="accent6">
                    <a:lumMod val="60000"/>
                    <a:lumOff val="40000"/>
                  </a:schemeClr>
                </a:solidFill>
              </a:rPr>
              <a:t>HTML requires &gt; even though it works without</a:t>
            </a:r>
            <a:r>
              <a:rPr lang="en-US" sz="1400" dirty="0" smtClean="0">
                <a:solidFill>
                  <a:schemeClr val="accent6">
                    <a:lumMod val="60000"/>
                    <a:lumOff val="40000"/>
                  </a:schemeClr>
                </a:solidFill>
              </a:rPr>
              <a:t>.</a:t>
            </a:r>
          </a:p>
          <a:p>
            <a:r>
              <a:rPr lang="en-US" sz="1800" dirty="0">
                <a:solidFill>
                  <a:schemeClr val="accent6">
                    <a:lumMod val="60000"/>
                    <a:lumOff val="40000"/>
                  </a:schemeClr>
                </a:solidFill>
              </a:rPr>
              <a:t>Add a title to the </a:t>
            </a:r>
            <a:r>
              <a:rPr lang="en-US" sz="1800" dirty="0" smtClean="0">
                <a:solidFill>
                  <a:schemeClr val="accent6">
                    <a:lumMod val="60000"/>
                    <a:lumOff val="40000"/>
                  </a:schemeClr>
                </a:solidFill>
              </a:rPr>
              <a:t>header: My </a:t>
            </a:r>
            <a:r>
              <a:rPr lang="en-US" sz="1800" dirty="0">
                <a:solidFill>
                  <a:schemeClr val="accent6">
                    <a:lumMod val="60000"/>
                    <a:lumOff val="40000"/>
                  </a:schemeClr>
                </a:solidFill>
              </a:rPr>
              <a:t>First Web </a:t>
            </a:r>
            <a:r>
              <a:rPr lang="en-US" sz="1800" dirty="0" smtClean="0">
                <a:solidFill>
                  <a:schemeClr val="accent6">
                    <a:lumMod val="60000"/>
                    <a:lumOff val="40000"/>
                  </a:schemeClr>
                </a:solidFill>
              </a:rPr>
              <a:t>Page (note </a:t>
            </a:r>
            <a:r>
              <a:rPr lang="en-US" sz="1800" dirty="0">
                <a:solidFill>
                  <a:schemeClr val="accent6">
                    <a:lumMod val="60000"/>
                    <a:lumOff val="40000"/>
                  </a:schemeClr>
                </a:solidFill>
              </a:rPr>
              <a:t>title </a:t>
            </a:r>
            <a:r>
              <a:rPr lang="en-US" sz="1800" dirty="0" smtClean="0">
                <a:solidFill>
                  <a:schemeClr val="accent6">
                    <a:lumMod val="60000"/>
                    <a:lumOff val="40000"/>
                  </a:schemeClr>
                </a:solidFill>
              </a:rPr>
              <a:t>bar change)</a:t>
            </a:r>
          </a:p>
          <a:p>
            <a:r>
              <a:rPr lang="en-US" sz="1800" dirty="0">
                <a:solidFill>
                  <a:schemeClr val="accent6">
                    <a:lumMod val="60000"/>
                    <a:lumOff val="40000"/>
                  </a:schemeClr>
                </a:solidFill>
              </a:rPr>
              <a:t>Add 6 elements under Web Principles, each a different sized header.</a:t>
            </a:r>
          </a:p>
          <a:p>
            <a:endParaRPr lang="en-US" sz="1800" dirty="0"/>
          </a:p>
          <a:p>
            <a:endParaRPr lang="en-US" sz="1800" dirty="0"/>
          </a:p>
        </p:txBody>
      </p:sp>
    </p:spTree>
    <p:extLst>
      <p:ext uri="{BB962C8B-B14F-4D97-AF65-F5344CB8AC3E}">
        <p14:creationId xmlns:p14="http://schemas.microsoft.com/office/powerpoint/2010/main" val="3385921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this web page, part 2</a:t>
            </a:r>
            <a:endParaRPr lang="en-US" dirty="0"/>
          </a:p>
        </p:txBody>
      </p:sp>
      <p:sp>
        <p:nvSpPr>
          <p:cNvPr id="3" name="Text Placeholder 2"/>
          <p:cNvSpPr>
            <a:spLocks noGrp="1"/>
          </p:cNvSpPr>
          <p:nvPr>
            <p:ph type="body" sz="quarter" idx="10"/>
          </p:nvPr>
        </p:nvSpPr>
        <p:spPr/>
        <p:txBody>
          <a:bodyPr/>
          <a:lstStyle/>
          <a:p>
            <a:r>
              <a:rPr lang="en-US" sz="1800" dirty="0">
                <a:solidFill>
                  <a:schemeClr val="accent6">
                    <a:lumMod val="60000"/>
                    <a:lumOff val="40000"/>
                  </a:schemeClr>
                </a:solidFill>
              </a:rPr>
              <a:t>Center one of the </a:t>
            </a:r>
            <a:r>
              <a:rPr lang="en-US" sz="1800" dirty="0" smtClean="0">
                <a:solidFill>
                  <a:schemeClr val="accent6">
                    <a:lumMod val="60000"/>
                    <a:lumOff val="40000"/>
                  </a:schemeClr>
                </a:solidFill>
              </a:rPr>
              <a:t>headings and Right-align </a:t>
            </a:r>
            <a:r>
              <a:rPr lang="en-US" sz="1800" dirty="0">
                <a:solidFill>
                  <a:schemeClr val="accent6">
                    <a:lumMod val="60000"/>
                    <a:lumOff val="40000"/>
                  </a:schemeClr>
                </a:solidFill>
              </a:rPr>
              <a:t>one of the other headings</a:t>
            </a:r>
            <a:r>
              <a:rPr lang="en-US" sz="1800" dirty="0" smtClean="0">
                <a:solidFill>
                  <a:schemeClr val="accent6">
                    <a:lumMod val="60000"/>
                    <a:lumOff val="40000"/>
                  </a:schemeClr>
                </a:solidFill>
              </a:rPr>
              <a:t>. View</a:t>
            </a:r>
            <a:endParaRPr lang="en-US" sz="1800" dirty="0">
              <a:solidFill>
                <a:schemeClr val="accent6">
                  <a:lumMod val="60000"/>
                  <a:lumOff val="40000"/>
                </a:schemeClr>
              </a:solidFill>
            </a:endParaRPr>
          </a:p>
          <a:p>
            <a:r>
              <a:rPr lang="en-US" sz="1800" dirty="0">
                <a:solidFill>
                  <a:schemeClr val="accent6">
                    <a:lumMod val="60000"/>
                    <a:lumOff val="40000"/>
                  </a:schemeClr>
                </a:solidFill>
              </a:rPr>
              <a:t> </a:t>
            </a:r>
            <a:r>
              <a:rPr lang="en-US" sz="1800" dirty="0" smtClean="0">
                <a:solidFill>
                  <a:schemeClr val="accent6">
                    <a:lumMod val="60000"/>
                    <a:lumOff val="40000"/>
                  </a:schemeClr>
                </a:solidFill>
              </a:rPr>
              <a:t>Resize </a:t>
            </a:r>
            <a:r>
              <a:rPr lang="en-US" sz="1800" dirty="0">
                <a:solidFill>
                  <a:schemeClr val="accent6">
                    <a:lumMod val="60000"/>
                    <a:lumOff val="40000"/>
                  </a:schemeClr>
                </a:solidFill>
              </a:rPr>
              <a:t>the window, note how the elements adjust</a:t>
            </a:r>
          </a:p>
          <a:p>
            <a:r>
              <a:rPr lang="en-US" sz="1800" dirty="0">
                <a:solidFill>
                  <a:schemeClr val="accent6">
                    <a:lumMod val="60000"/>
                    <a:lumOff val="40000"/>
                  </a:schemeClr>
                </a:solidFill>
              </a:rPr>
              <a:t> Remove the heading elements. Convert Web Principles to &lt;h1&gt; (centered)</a:t>
            </a:r>
          </a:p>
          <a:p>
            <a:r>
              <a:rPr lang="en-US" sz="1800" dirty="0">
                <a:solidFill>
                  <a:schemeClr val="accent6">
                    <a:lumMod val="60000"/>
                    <a:lumOff val="40000"/>
                  </a:schemeClr>
                </a:solidFill>
              </a:rPr>
              <a:t>Access </a:t>
            </a:r>
            <a:r>
              <a:rPr lang="en-US" sz="1800" dirty="0" smtClean="0">
                <a:solidFill>
                  <a:schemeClr val="accent6">
                    <a:lumMod val="60000"/>
                    <a:lumOff val="40000"/>
                  </a:schemeClr>
                </a:solidFill>
              </a:rPr>
              <a:t>syllabus </a:t>
            </a:r>
            <a:r>
              <a:rPr lang="en-US" sz="1800" dirty="0">
                <a:solidFill>
                  <a:schemeClr val="accent6">
                    <a:lumMod val="60000"/>
                    <a:lumOff val="40000"/>
                  </a:schemeClr>
                </a:solidFill>
              </a:rPr>
              <a:t>for this course. Copy the course description to the clipboard</a:t>
            </a:r>
            <a:r>
              <a:rPr lang="en-US" sz="1800" dirty="0" smtClean="0">
                <a:solidFill>
                  <a:schemeClr val="accent6">
                    <a:lumMod val="60000"/>
                    <a:lumOff val="40000"/>
                  </a:schemeClr>
                </a:solidFill>
              </a:rPr>
              <a:t>. Create </a:t>
            </a:r>
            <a:r>
              <a:rPr lang="en-US" sz="1800" dirty="0">
                <a:solidFill>
                  <a:schemeClr val="accent6">
                    <a:lumMod val="60000"/>
                    <a:lumOff val="40000"/>
                  </a:schemeClr>
                </a:solidFill>
              </a:rPr>
              <a:t>a paragraph tag and paste the course description </a:t>
            </a:r>
            <a:r>
              <a:rPr lang="en-US" sz="1800" dirty="0" smtClean="0">
                <a:solidFill>
                  <a:schemeClr val="accent6">
                    <a:lumMod val="60000"/>
                    <a:lumOff val="40000"/>
                  </a:schemeClr>
                </a:solidFill>
              </a:rPr>
              <a:t>between tags</a:t>
            </a:r>
            <a:endParaRPr lang="en-US" sz="1800" dirty="0">
              <a:solidFill>
                <a:schemeClr val="accent6">
                  <a:lumMod val="60000"/>
                  <a:lumOff val="40000"/>
                </a:schemeClr>
              </a:solidFill>
            </a:endParaRPr>
          </a:p>
          <a:p>
            <a:endParaRPr lang="en-US" sz="1800" dirty="0"/>
          </a:p>
        </p:txBody>
      </p:sp>
    </p:spTree>
    <p:extLst>
      <p:ext uri="{BB962C8B-B14F-4D97-AF65-F5344CB8AC3E}">
        <p14:creationId xmlns:p14="http://schemas.microsoft.com/office/powerpoint/2010/main" val="2278081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lists</a:t>
            </a:r>
            <a:endParaRPr lang="en-US" dirty="0"/>
          </a:p>
        </p:txBody>
      </p:sp>
      <p:sp>
        <p:nvSpPr>
          <p:cNvPr id="3" name="Text Placeholder 2"/>
          <p:cNvSpPr>
            <a:spLocks noGrp="1"/>
          </p:cNvSpPr>
          <p:nvPr>
            <p:ph type="body" sz="quarter" idx="10"/>
          </p:nvPr>
        </p:nvSpPr>
        <p:spPr>
          <a:xfrm>
            <a:off x="228600" y="1905000"/>
            <a:ext cx="8523288" cy="3276019"/>
          </a:xfrm>
        </p:spPr>
        <p:txBody>
          <a:bodyPr anchor="t"/>
          <a:lstStyle/>
          <a:p>
            <a:r>
              <a:rPr lang="en-US" sz="1800" dirty="0"/>
              <a:t>List elements contain a list of information</a:t>
            </a:r>
          </a:p>
          <a:p>
            <a:pPr lvl="1"/>
            <a:r>
              <a:rPr lang="en-US" sz="1600" dirty="0"/>
              <a:t>Unordered lists precede each list item with a bullet</a:t>
            </a:r>
          </a:p>
          <a:p>
            <a:pPr lvl="1"/>
            <a:r>
              <a:rPr lang="en-US" sz="1600" dirty="0"/>
              <a:t>Ordered lists precede each list item with a number or letter</a:t>
            </a:r>
          </a:p>
          <a:p>
            <a:pPr lvl="1"/>
            <a:r>
              <a:rPr lang="en-US" sz="1600" dirty="0"/>
              <a:t>Definition lists handle lists of terms and their definitions</a:t>
            </a:r>
          </a:p>
          <a:p>
            <a:r>
              <a:rPr lang="en-US" sz="1800" dirty="0"/>
              <a:t>In unordered and ordered lists, list items are surround by the &lt;li&gt; tag</a:t>
            </a:r>
          </a:p>
          <a:p>
            <a:r>
              <a:rPr lang="en-US" sz="1800" dirty="0"/>
              <a:t>Ordered list</a:t>
            </a:r>
          </a:p>
          <a:p>
            <a:pPr lvl="1"/>
            <a:r>
              <a:rPr lang="en-US" sz="1600" dirty="0"/>
              <a:t>Ordered list tag  &lt;</a:t>
            </a:r>
            <a:r>
              <a:rPr lang="en-US" sz="1600" dirty="0" err="1"/>
              <a:t>ol</a:t>
            </a:r>
            <a:r>
              <a:rPr lang="en-US" sz="1600" dirty="0"/>
              <a:t>&gt;  contains multiple &lt;li&gt; tags</a:t>
            </a:r>
          </a:p>
          <a:p>
            <a:pPr lvl="1"/>
            <a:r>
              <a:rPr lang="en-US" sz="1600" dirty="0"/>
              <a:t>&lt;</a:t>
            </a:r>
            <a:r>
              <a:rPr lang="en-US" sz="1600" dirty="0" err="1"/>
              <a:t>ol</a:t>
            </a:r>
            <a:r>
              <a:rPr lang="en-US" sz="1600" dirty="0"/>
              <a:t>&gt; tells HTML to automatically insert a number before each item</a:t>
            </a:r>
          </a:p>
          <a:p>
            <a:r>
              <a:rPr lang="en-US" sz="1800" dirty="0"/>
              <a:t>Unordered list</a:t>
            </a:r>
          </a:p>
          <a:p>
            <a:pPr lvl="1"/>
            <a:r>
              <a:rPr lang="en-US" sz="1600" dirty="0"/>
              <a:t>Unordered list tag  &lt;</a:t>
            </a:r>
            <a:r>
              <a:rPr lang="en-US" sz="1600" dirty="0" err="1"/>
              <a:t>ul</a:t>
            </a:r>
            <a:r>
              <a:rPr lang="en-US" sz="1600" dirty="0"/>
              <a:t>&gt;  contains multiple &lt;li&gt; tags</a:t>
            </a:r>
          </a:p>
          <a:p>
            <a:r>
              <a:rPr lang="en-US" sz="1800" dirty="0"/>
              <a:t>&lt;</a:t>
            </a:r>
            <a:r>
              <a:rPr lang="en-US" sz="1800" dirty="0" err="1"/>
              <a:t>ul</a:t>
            </a:r>
            <a:r>
              <a:rPr lang="en-US" sz="1800" dirty="0"/>
              <a:t>&gt; tells HTML</a:t>
            </a:r>
            <a:r>
              <a:rPr lang="en-US" sz="2400" dirty="0"/>
              <a:t> </a:t>
            </a:r>
          </a:p>
        </p:txBody>
      </p:sp>
      <p:pic>
        <p:nvPicPr>
          <p:cNvPr id="4" name="Picture 3"/>
          <p:cNvPicPr>
            <a:picLocks noChangeAspect="1"/>
          </p:cNvPicPr>
          <p:nvPr/>
        </p:nvPicPr>
        <p:blipFill>
          <a:blip r:embed="rId3"/>
          <a:stretch>
            <a:fillRect/>
          </a:stretch>
        </p:blipFill>
        <p:spPr>
          <a:xfrm>
            <a:off x="2434159" y="5072063"/>
            <a:ext cx="6371704" cy="1657350"/>
          </a:xfrm>
          <a:prstGeom prst="rect">
            <a:avLst/>
          </a:prstGeom>
        </p:spPr>
      </p:pic>
    </p:spTree>
    <p:extLst>
      <p:ext uri="{BB962C8B-B14F-4D97-AF65-F5344CB8AC3E}">
        <p14:creationId xmlns:p14="http://schemas.microsoft.com/office/powerpoint/2010/main" val="18960485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lists</a:t>
            </a:r>
            <a:endParaRPr lang="en-US" dirty="0"/>
          </a:p>
        </p:txBody>
      </p:sp>
      <p:sp>
        <p:nvSpPr>
          <p:cNvPr id="3" name="Text Placeholder 2"/>
          <p:cNvSpPr>
            <a:spLocks noGrp="1"/>
          </p:cNvSpPr>
          <p:nvPr>
            <p:ph type="body" sz="quarter" idx="10"/>
          </p:nvPr>
        </p:nvSpPr>
        <p:spPr>
          <a:xfrm>
            <a:off x="228600" y="1905000"/>
            <a:ext cx="3828118" cy="4724400"/>
          </a:xfrm>
        </p:spPr>
        <p:txBody>
          <a:bodyPr anchor="t"/>
          <a:lstStyle/>
          <a:p>
            <a:r>
              <a:rPr lang="en-US" sz="2800" dirty="0"/>
              <a:t>Definition list</a:t>
            </a:r>
          </a:p>
          <a:p>
            <a:endParaRPr lang="en-US" sz="2800" dirty="0"/>
          </a:p>
          <a:p>
            <a:r>
              <a:rPr lang="en-US" sz="2800" dirty="0"/>
              <a:t>Definitions appear below the terms, indented slightly</a:t>
            </a:r>
          </a:p>
        </p:txBody>
      </p:sp>
      <p:pic>
        <p:nvPicPr>
          <p:cNvPr id="4" name="Picture 3"/>
          <p:cNvPicPr>
            <a:picLocks noChangeAspect="1"/>
          </p:cNvPicPr>
          <p:nvPr/>
        </p:nvPicPr>
        <p:blipFill>
          <a:blip r:embed="rId3"/>
          <a:stretch>
            <a:fillRect/>
          </a:stretch>
        </p:blipFill>
        <p:spPr>
          <a:xfrm>
            <a:off x="196087" y="4532119"/>
            <a:ext cx="4068132" cy="2290762"/>
          </a:xfrm>
          <a:prstGeom prst="rect">
            <a:avLst/>
          </a:prstGeom>
        </p:spPr>
      </p:pic>
      <p:pic>
        <p:nvPicPr>
          <p:cNvPr id="5" name="Picture 4"/>
          <p:cNvPicPr>
            <a:picLocks noChangeAspect="1"/>
          </p:cNvPicPr>
          <p:nvPr/>
        </p:nvPicPr>
        <p:blipFill>
          <a:blip r:embed="rId4"/>
          <a:stretch>
            <a:fillRect/>
          </a:stretch>
        </p:blipFill>
        <p:spPr>
          <a:xfrm>
            <a:off x="4077090" y="1533525"/>
            <a:ext cx="4982773" cy="3580733"/>
          </a:xfrm>
          <a:prstGeom prst="rect">
            <a:avLst/>
          </a:prstGeom>
        </p:spPr>
      </p:pic>
    </p:spTree>
    <p:extLst>
      <p:ext uri="{BB962C8B-B14F-4D97-AF65-F5344CB8AC3E}">
        <p14:creationId xmlns:p14="http://schemas.microsoft.com/office/powerpoint/2010/main" val="1509992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Portable apps flash drive</a:t>
            </a:r>
            <a:endParaRPr lang="en-US" dirty="0"/>
          </a:p>
        </p:txBody>
      </p:sp>
      <p:sp>
        <p:nvSpPr>
          <p:cNvPr id="3" name="Text Placeholder 2"/>
          <p:cNvSpPr>
            <a:spLocks noGrp="1"/>
          </p:cNvSpPr>
          <p:nvPr>
            <p:ph type="body" sz="quarter" idx="10"/>
          </p:nvPr>
        </p:nvSpPr>
        <p:spPr/>
        <p:txBody>
          <a:bodyPr/>
          <a:lstStyle/>
          <a:p>
            <a:r>
              <a:rPr lang="en-US" dirty="0" smtClean="0"/>
              <a:t>What should it look like? </a:t>
            </a:r>
            <a:endParaRPr lang="en-US" dirty="0"/>
          </a:p>
        </p:txBody>
      </p:sp>
      <p:pic>
        <p:nvPicPr>
          <p:cNvPr id="4" name="Picture 3"/>
          <p:cNvPicPr>
            <a:picLocks noChangeAspect="1"/>
          </p:cNvPicPr>
          <p:nvPr/>
        </p:nvPicPr>
        <p:blipFill>
          <a:blip r:embed="rId3"/>
          <a:stretch>
            <a:fillRect/>
          </a:stretch>
        </p:blipFill>
        <p:spPr>
          <a:xfrm>
            <a:off x="3733800" y="3200400"/>
            <a:ext cx="4752975" cy="3429000"/>
          </a:xfrm>
          <a:prstGeom prst="rect">
            <a:avLst/>
          </a:prstGeom>
        </p:spPr>
      </p:pic>
    </p:spTree>
    <p:extLst>
      <p:ext uri="{BB962C8B-B14F-4D97-AF65-F5344CB8AC3E}">
        <p14:creationId xmlns:p14="http://schemas.microsoft.com/office/powerpoint/2010/main" val="3518522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4294967295"/>
          </p:nvPr>
        </p:nvSpPr>
        <p:spPr>
          <a:xfrm>
            <a:off x="762000" y="6248400"/>
            <a:ext cx="1981200" cy="457200"/>
          </a:xfrm>
          <a:prstGeom prst="rect">
            <a:avLst/>
          </a:prstGeom>
        </p:spPr>
        <p:txBody>
          <a:bodyPr/>
          <a:lstStyle/>
          <a:p>
            <a:r>
              <a:rPr lang="en-US" altLang="en-US"/>
              <a:t>Murach’s JavaScript, C4</a:t>
            </a:r>
            <a:endParaRPr lang="en-US" altLang="en-US" sz="1200"/>
          </a:p>
        </p:txBody>
      </p:sp>
      <p:sp>
        <p:nvSpPr>
          <p:cNvPr id="4" name="Footer Placeholder 2"/>
          <p:cNvSpPr>
            <a:spLocks noGrp="1"/>
          </p:cNvSpPr>
          <p:nvPr>
            <p:ph type="ftr" sz="quarter" idx="4294967295"/>
          </p:nvPr>
        </p:nvSpPr>
        <p:spPr>
          <a:xfrm>
            <a:off x="2895600" y="6248400"/>
            <a:ext cx="3352800" cy="457200"/>
          </a:xfrm>
          <a:prstGeom prst="rect">
            <a:avLst/>
          </a:prstGeom>
        </p:spPr>
        <p:txBody>
          <a:bodyPr/>
          <a:lstStyle/>
          <a:p>
            <a:r>
              <a:rPr lang="en-US" altLang="en-US"/>
              <a:t>© 2009, Mike Murach &amp; Associates, Inc.</a:t>
            </a:r>
            <a:endParaRPr lang="en-US" altLang="en-US" sz="1400"/>
          </a:p>
        </p:txBody>
      </p:sp>
      <p:sp>
        <p:nvSpPr>
          <p:cNvPr id="5" name="Slide Number Placeholder 3"/>
          <p:cNvSpPr>
            <a:spLocks noGrp="1"/>
          </p:cNvSpPr>
          <p:nvPr>
            <p:ph type="sldNum" sz="quarter" idx="4294967295"/>
          </p:nvPr>
        </p:nvSpPr>
        <p:spPr>
          <a:xfrm>
            <a:off x="6553200" y="6248400"/>
            <a:ext cx="1905000" cy="457200"/>
          </a:xfrm>
          <a:prstGeom prst="rect">
            <a:avLst/>
          </a:prstGeom>
        </p:spPr>
        <p:txBody>
          <a:bodyPr/>
          <a:lstStyle/>
          <a:p>
            <a:endParaRPr lang="en-US" altLang="en-US"/>
          </a:p>
          <a:p>
            <a:pPr algn="r"/>
            <a:r>
              <a:rPr lang="en-US" altLang="en-US" sz="1000"/>
              <a:t>Slide </a:t>
            </a:r>
            <a:fld id="{BB6A531B-09DE-415D-ABEE-E86FFE153069}" type="slidenum">
              <a:rPr lang="en-US" altLang="en-US" sz="1000"/>
              <a:pPr algn="r"/>
              <a:t>40</a:t>
            </a:fld>
            <a:endParaRPr lang="en-US" altLang="en-US" sz="1000"/>
          </a:p>
        </p:txBody>
      </p:sp>
      <p:graphicFrame>
        <p:nvGraphicFramePr>
          <p:cNvPr id="193540" name="Object 4"/>
          <p:cNvGraphicFramePr>
            <a:graphicFrameLocks noChangeAspect="1"/>
          </p:cNvGraphicFramePr>
          <p:nvPr>
            <p:extLst>
              <p:ext uri="{D42A27DB-BD31-4B8C-83A1-F6EECF244321}">
                <p14:modId xmlns:p14="http://schemas.microsoft.com/office/powerpoint/2010/main" val="2614786662"/>
              </p:ext>
            </p:extLst>
          </p:nvPr>
        </p:nvGraphicFramePr>
        <p:xfrm>
          <a:off x="1054100" y="1524000"/>
          <a:ext cx="7404100" cy="4040188"/>
        </p:xfrm>
        <a:graphic>
          <a:graphicData uri="http://schemas.openxmlformats.org/presentationml/2006/ole">
            <mc:AlternateContent xmlns:mc="http://schemas.openxmlformats.org/markup-compatibility/2006">
              <mc:Choice xmlns:v="urn:schemas-microsoft-com:vml" Requires="v">
                <p:oleObj spid="_x0000_s70658" name="Document" r:id="rId4" imgW="7415770" imgH="4060282" progId="Word.Document.8">
                  <p:embed/>
                </p:oleObj>
              </mc:Choice>
              <mc:Fallback>
                <p:oleObj name="Document" r:id="rId4" imgW="7415770" imgH="4060282" progId="Word.Document.8">
                  <p:embed/>
                  <p:pic>
                    <p:nvPicPr>
                      <p:cNvPr id="19354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1524000"/>
                        <a:ext cx="7404100" cy="4040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824114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4294967295"/>
          </p:nvPr>
        </p:nvSpPr>
        <p:spPr>
          <a:xfrm>
            <a:off x="762000" y="6248400"/>
            <a:ext cx="1981200" cy="457200"/>
          </a:xfrm>
          <a:prstGeom prst="rect">
            <a:avLst/>
          </a:prstGeom>
        </p:spPr>
        <p:txBody>
          <a:bodyPr/>
          <a:lstStyle/>
          <a:p>
            <a:r>
              <a:rPr lang="en-US" altLang="en-US"/>
              <a:t>Murach’s JavaScript, C4</a:t>
            </a:r>
            <a:endParaRPr lang="en-US" altLang="en-US" sz="1200"/>
          </a:p>
        </p:txBody>
      </p:sp>
      <p:sp>
        <p:nvSpPr>
          <p:cNvPr id="4" name="Footer Placeholder 2"/>
          <p:cNvSpPr>
            <a:spLocks noGrp="1"/>
          </p:cNvSpPr>
          <p:nvPr>
            <p:ph type="ftr" sz="quarter" idx="4294967295"/>
          </p:nvPr>
        </p:nvSpPr>
        <p:spPr>
          <a:xfrm>
            <a:off x="2895600" y="6248400"/>
            <a:ext cx="3352800" cy="457200"/>
          </a:xfrm>
          <a:prstGeom prst="rect">
            <a:avLst/>
          </a:prstGeom>
        </p:spPr>
        <p:txBody>
          <a:bodyPr/>
          <a:lstStyle/>
          <a:p>
            <a:r>
              <a:rPr lang="en-US" altLang="en-US"/>
              <a:t>© 2009, Mike Murach &amp; Associates, Inc.</a:t>
            </a:r>
            <a:endParaRPr lang="en-US" altLang="en-US" sz="1400"/>
          </a:p>
        </p:txBody>
      </p:sp>
      <p:sp>
        <p:nvSpPr>
          <p:cNvPr id="5" name="Slide Number Placeholder 3"/>
          <p:cNvSpPr>
            <a:spLocks noGrp="1"/>
          </p:cNvSpPr>
          <p:nvPr>
            <p:ph type="sldNum" sz="quarter" idx="4294967295"/>
          </p:nvPr>
        </p:nvSpPr>
        <p:spPr>
          <a:xfrm>
            <a:off x="6553200" y="6248400"/>
            <a:ext cx="1905000" cy="457200"/>
          </a:xfrm>
          <a:prstGeom prst="rect">
            <a:avLst/>
          </a:prstGeom>
        </p:spPr>
        <p:txBody>
          <a:bodyPr/>
          <a:lstStyle/>
          <a:p>
            <a:endParaRPr lang="en-US" altLang="en-US"/>
          </a:p>
          <a:p>
            <a:pPr algn="r"/>
            <a:r>
              <a:rPr lang="en-US" altLang="en-US" sz="1000"/>
              <a:t>Slide </a:t>
            </a:r>
            <a:fld id="{A70A3286-1C7A-49EF-B4F0-2FDAD36B69A0}" type="slidenum">
              <a:rPr lang="en-US" altLang="en-US" sz="1000"/>
              <a:pPr algn="r"/>
              <a:t>41</a:t>
            </a:fld>
            <a:endParaRPr lang="en-US" altLang="en-US" sz="1000"/>
          </a:p>
        </p:txBody>
      </p:sp>
      <p:graphicFrame>
        <p:nvGraphicFramePr>
          <p:cNvPr id="194564" name="Object 4"/>
          <p:cNvGraphicFramePr>
            <a:graphicFrameLocks noChangeAspect="1"/>
          </p:cNvGraphicFramePr>
          <p:nvPr>
            <p:extLst>
              <p:ext uri="{D42A27DB-BD31-4B8C-83A1-F6EECF244321}">
                <p14:modId xmlns:p14="http://schemas.microsoft.com/office/powerpoint/2010/main" val="1869257873"/>
              </p:ext>
            </p:extLst>
          </p:nvPr>
        </p:nvGraphicFramePr>
        <p:xfrm>
          <a:off x="911225" y="1143000"/>
          <a:ext cx="7321550" cy="4824413"/>
        </p:xfrm>
        <a:graphic>
          <a:graphicData uri="http://schemas.openxmlformats.org/presentationml/2006/ole">
            <mc:AlternateContent xmlns:mc="http://schemas.openxmlformats.org/markup-compatibility/2006">
              <mc:Choice xmlns:v="urn:schemas-microsoft-com:vml" Requires="v">
                <p:oleObj spid="_x0000_s72706" name="Document" r:id="rId4" imgW="7321366" imgH="4834820" progId="Word.Document.8">
                  <p:embed/>
                </p:oleObj>
              </mc:Choice>
              <mc:Fallback>
                <p:oleObj name="Document" r:id="rId4" imgW="7321366" imgH="4834820" progId="Word.Document.8">
                  <p:embed/>
                  <p:pic>
                    <p:nvPicPr>
                      <p:cNvPr id="1945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25" y="1143000"/>
                        <a:ext cx="7321550" cy="48244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691714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how the lists look in browser</a:t>
            </a:r>
            <a:endParaRPr lang="en-US" sz="3600" dirty="0"/>
          </a:p>
        </p:txBody>
      </p:sp>
      <p:pic>
        <p:nvPicPr>
          <p:cNvPr id="5" name="Picture 5" descr="4-06"/>
          <p:cNvPicPr>
            <a:picLocks noChangeAspect="1" noChangeArrowheads="1"/>
          </p:cNvPicPr>
          <p:nvPr/>
        </p:nvPicPr>
        <p:blipFill>
          <a:blip r:embed="rId3">
            <a:extLst>
              <a:ext uri="{28A0092B-C50C-407E-A947-70E740481C1C}">
                <a14:useLocalDpi xmlns:a14="http://schemas.microsoft.com/office/drawing/2010/main" val="0"/>
              </a:ext>
            </a:extLst>
          </a:blip>
          <a:srcRect l="-52" t="158" r="31570" b="-158"/>
          <a:stretch>
            <a:fillRect/>
          </a:stretch>
        </p:blipFill>
        <p:spPr bwMode="auto">
          <a:xfrm>
            <a:off x="103188" y="2155825"/>
            <a:ext cx="6109792"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184415" y="2924475"/>
            <a:ext cx="2743200" cy="1323439"/>
          </a:xfrm>
          <a:prstGeom prst="rect">
            <a:avLst/>
          </a:prstGeom>
        </p:spPr>
        <p:txBody>
          <a:bodyPr rtlCol="0">
            <a:spAutoFit/>
          </a:bodyPr>
          <a:lstStyle/>
          <a:p>
            <a:pPr algn="ctr"/>
            <a:r>
              <a:rPr lang="en-US" sz="2000" b="1">
                <a:solidFill>
                  <a:srgbClr val="6B6BCE"/>
                </a:solidFill>
              </a:rPr>
              <a:t>Add a list of each type to your page and note the appearance.</a:t>
            </a:r>
            <a:endParaRPr lang="en-US" sz="2000" b="1" dirty="0">
              <a:solidFill>
                <a:srgbClr val="6B6BCE"/>
              </a:solidFill>
            </a:endParaRPr>
          </a:p>
        </p:txBody>
      </p:sp>
    </p:spTree>
    <p:extLst>
      <p:ext uri="{BB962C8B-B14F-4D97-AF65-F5344CB8AC3E}">
        <p14:creationId xmlns:p14="http://schemas.microsoft.com/office/powerpoint/2010/main" val="1070247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lists</a:t>
            </a:r>
            <a:endParaRPr lang="en-US" dirty="0"/>
          </a:p>
        </p:txBody>
      </p:sp>
      <p:sp>
        <p:nvSpPr>
          <p:cNvPr id="3" name="Text Placeholder 2"/>
          <p:cNvSpPr>
            <a:spLocks noGrp="1"/>
          </p:cNvSpPr>
          <p:nvPr>
            <p:ph type="body" sz="quarter" idx="10"/>
          </p:nvPr>
        </p:nvSpPr>
        <p:spPr>
          <a:xfrm>
            <a:off x="228600" y="2097088"/>
            <a:ext cx="5521883" cy="4724400"/>
          </a:xfrm>
        </p:spPr>
        <p:txBody>
          <a:bodyPr/>
          <a:lstStyle/>
          <a:p>
            <a:r>
              <a:rPr lang="en-US" sz="2600" dirty="0"/>
              <a:t>One list can be included inside another</a:t>
            </a:r>
          </a:p>
          <a:p>
            <a:r>
              <a:rPr lang="en-US" sz="2600" dirty="0"/>
              <a:t>Create a complete &lt;</a:t>
            </a:r>
            <a:r>
              <a:rPr lang="en-US" sz="2600" dirty="0" err="1"/>
              <a:t>ul</a:t>
            </a:r>
            <a:r>
              <a:rPr lang="en-US" sz="2600" dirty="0"/>
              <a:t>&gt; or &lt;</a:t>
            </a:r>
            <a:r>
              <a:rPr lang="en-US" sz="2600" dirty="0" err="1"/>
              <a:t>ol</a:t>
            </a:r>
            <a:r>
              <a:rPr lang="en-US" sz="2600" dirty="0"/>
              <a:t>&gt; inside the &lt;li&gt; tag of the outside list.</a:t>
            </a:r>
          </a:p>
          <a:p>
            <a:endParaRPr lang="en-US" sz="2400" dirty="0"/>
          </a:p>
        </p:txBody>
      </p:sp>
      <p:pic>
        <p:nvPicPr>
          <p:cNvPr id="4" name="Picture 3"/>
          <p:cNvPicPr>
            <a:picLocks noChangeAspect="1"/>
          </p:cNvPicPr>
          <p:nvPr/>
        </p:nvPicPr>
        <p:blipFill>
          <a:blip r:embed="rId3"/>
          <a:stretch>
            <a:fillRect/>
          </a:stretch>
        </p:blipFill>
        <p:spPr>
          <a:xfrm>
            <a:off x="1365783" y="3925754"/>
            <a:ext cx="4429125" cy="2803090"/>
          </a:xfrm>
          <a:prstGeom prst="rect">
            <a:avLst/>
          </a:prstGeom>
        </p:spPr>
      </p:pic>
      <p:pic>
        <p:nvPicPr>
          <p:cNvPr id="6" name="Picture 5"/>
          <p:cNvPicPr>
            <a:picLocks noChangeAspect="1"/>
          </p:cNvPicPr>
          <p:nvPr/>
        </p:nvPicPr>
        <p:blipFill>
          <a:blip r:embed="rId4"/>
          <a:srcRect l="-64" t="-68" r="43911" b="68"/>
          <a:stretch>
            <a:fillRect/>
          </a:stretch>
        </p:blipFill>
        <p:spPr>
          <a:xfrm>
            <a:off x="5713413" y="3025775"/>
            <a:ext cx="3302363" cy="2845735"/>
          </a:xfrm>
          <a:prstGeom prst="rect">
            <a:avLst/>
          </a:prstGeom>
        </p:spPr>
      </p:pic>
    </p:spTree>
    <p:extLst>
      <p:ext uri="{BB962C8B-B14F-4D97-AF65-F5344CB8AC3E}">
        <p14:creationId xmlns:p14="http://schemas.microsoft.com/office/powerpoint/2010/main" val="25474387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your web page</a:t>
            </a:r>
            <a:endParaRPr lang="en-US" dirty="0"/>
          </a:p>
        </p:txBody>
      </p:sp>
      <p:sp>
        <p:nvSpPr>
          <p:cNvPr id="3" name="Text Placeholder 2"/>
          <p:cNvSpPr>
            <a:spLocks noGrp="1"/>
          </p:cNvSpPr>
          <p:nvPr>
            <p:ph type="body" sz="quarter" idx="10"/>
          </p:nvPr>
        </p:nvSpPr>
        <p:spPr>
          <a:xfrm>
            <a:off x="228600" y="2209800"/>
            <a:ext cx="6167547" cy="4419600"/>
          </a:xfrm>
        </p:spPr>
        <p:txBody>
          <a:bodyPr/>
          <a:lstStyle/>
          <a:p>
            <a:r>
              <a:rPr lang="en-US" sz="2000" dirty="0">
                <a:solidFill>
                  <a:schemeClr val="accent6">
                    <a:lumMod val="60000"/>
                    <a:lumOff val="40000"/>
                  </a:schemeClr>
                </a:solidFill>
              </a:rPr>
              <a:t>After the paragraph, add an ordered list of </a:t>
            </a:r>
            <a:r>
              <a:rPr lang="en-US" sz="2000" dirty="0" smtClean="0">
                <a:solidFill>
                  <a:schemeClr val="accent6">
                    <a:lumMod val="60000"/>
                    <a:lumOff val="40000"/>
                  </a:schemeClr>
                </a:solidFill>
              </a:rPr>
              <a:t>topics</a:t>
            </a:r>
          </a:p>
          <a:p>
            <a:pPr lvl="1"/>
            <a:r>
              <a:rPr lang="en-US" sz="1600" dirty="0" smtClean="0">
                <a:solidFill>
                  <a:schemeClr val="accent6">
                    <a:lumMod val="60000"/>
                    <a:lumOff val="40000"/>
                  </a:schemeClr>
                </a:solidFill>
              </a:rPr>
              <a:t>Terminology</a:t>
            </a:r>
            <a:endParaRPr lang="en-US" sz="1600" dirty="0">
              <a:solidFill>
                <a:schemeClr val="accent6">
                  <a:lumMod val="60000"/>
                  <a:lumOff val="40000"/>
                </a:schemeClr>
              </a:solidFill>
            </a:endParaRPr>
          </a:p>
          <a:p>
            <a:pPr lvl="1"/>
            <a:r>
              <a:rPr lang="en-US" sz="1600" dirty="0">
                <a:solidFill>
                  <a:schemeClr val="accent6">
                    <a:lumMod val="60000"/>
                    <a:lumOff val="40000"/>
                  </a:schemeClr>
                </a:solidFill>
              </a:rPr>
              <a:t>Web </a:t>
            </a:r>
            <a:r>
              <a:rPr lang="en-US" sz="1600" dirty="0" smtClean="0">
                <a:solidFill>
                  <a:schemeClr val="accent6">
                    <a:lumMod val="60000"/>
                    <a:lumOff val="40000"/>
                  </a:schemeClr>
                </a:solidFill>
              </a:rPr>
              <a:t>Concepts</a:t>
            </a:r>
          </a:p>
          <a:p>
            <a:pPr lvl="1"/>
            <a:r>
              <a:rPr lang="en-US" sz="1600" dirty="0" smtClean="0">
                <a:solidFill>
                  <a:schemeClr val="accent6">
                    <a:lumMod val="60000"/>
                    <a:lumOff val="40000"/>
                  </a:schemeClr>
                </a:solidFill>
              </a:rPr>
              <a:t>Web Pages</a:t>
            </a:r>
          </a:p>
          <a:p>
            <a:pPr lvl="1"/>
            <a:r>
              <a:rPr lang="en-US" sz="1600" dirty="0" smtClean="0">
                <a:solidFill>
                  <a:schemeClr val="accent6">
                    <a:lumMod val="60000"/>
                    <a:lumOff val="40000"/>
                  </a:schemeClr>
                </a:solidFill>
              </a:rPr>
              <a:t>Web </a:t>
            </a:r>
            <a:r>
              <a:rPr lang="en-US" sz="1600" dirty="0">
                <a:solidFill>
                  <a:schemeClr val="accent6">
                    <a:lumMod val="60000"/>
                    <a:lumOff val="40000"/>
                  </a:schemeClr>
                </a:solidFill>
              </a:rPr>
              <a:t>Sites</a:t>
            </a:r>
          </a:p>
          <a:p>
            <a:r>
              <a:rPr lang="en-US" sz="2000" dirty="0">
                <a:solidFill>
                  <a:schemeClr val="accent6">
                    <a:lumMod val="60000"/>
                    <a:lumOff val="40000"/>
                  </a:schemeClr>
                </a:solidFill>
              </a:rPr>
              <a:t> </a:t>
            </a:r>
            <a:r>
              <a:rPr lang="en-US" sz="2000" dirty="0" smtClean="0">
                <a:solidFill>
                  <a:schemeClr val="accent6">
                    <a:lumMod val="60000"/>
                    <a:lumOff val="40000"/>
                  </a:schemeClr>
                </a:solidFill>
              </a:rPr>
              <a:t>After </a:t>
            </a:r>
            <a:r>
              <a:rPr lang="en-US" sz="2000" dirty="0">
                <a:solidFill>
                  <a:schemeClr val="accent6">
                    <a:lumMod val="60000"/>
                    <a:lumOff val="40000"/>
                  </a:schemeClr>
                </a:solidFill>
              </a:rPr>
              <a:t>the ordered list, create an unordered list of </a:t>
            </a:r>
            <a:r>
              <a:rPr lang="en-US" sz="2000" dirty="0" smtClean="0">
                <a:solidFill>
                  <a:schemeClr val="accent6">
                    <a:lumMod val="60000"/>
                    <a:lumOff val="40000"/>
                  </a:schemeClr>
                </a:solidFill>
              </a:rPr>
              <a:t>standards</a:t>
            </a:r>
          </a:p>
          <a:p>
            <a:pPr lvl="1"/>
            <a:r>
              <a:rPr lang="en-US" sz="1600" dirty="0" smtClean="0">
                <a:solidFill>
                  <a:schemeClr val="accent6">
                    <a:lumMod val="60000"/>
                    <a:lumOff val="40000"/>
                  </a:schemeClr>
                </a:solidFill>
              </a:rPr>
              <a:t>&lt;html</a:t>
            </a:r>
            <a:r>
              <a:rPr lang="en-US" sz="1600" dirty="0">
                <a:solidFill>
                  <a:schemeClr val="accent6">
                    <a:lumMod val="60000"/>
                    <a:lumOff val="40000"/>
                  </a:schemeClr>
                </a:solidFill>
              </a:rPr>
              <a:t>&gt; </a:t>
            </a:r>
            <a:r>
              <a:rPr lang="en-US" sz="1600" dirty="0" smtClean="0">
                <a:solidFill>
                  <a:schemeClr val="accent6">
                    <a:lumMod val="60000"/>
                    <a:lumOff val="40000"/>
                  </a:schemeClr>
                </a:solidFill>
              </a:rPr>
              <a:t>required</a:t>
            </a:r>
          </a:p>
          <a:p>
            <a:pPr lvl="1"/>
            <a:r>
              <a:rPr lang="en-US" sz="1600" dirty="0" smtClean="0">
                <a:solidFill>
                  <a:schemeClr val="accent6">
                    <a:lumMod val="60000"/>
                    <a:lumOff val="40000"/>
                  </a:schemeClr>
                </a:solidFill>
              </a:rPr>
              <a:t>&lt;body</a:t>
            </a:r>
            <a:r>
              <a:rPr lang="en-US" sz="1600" dirty="0">
                <a:solidFill>
                  <a:schemeClr val="accent6">
                    <a:lumMod val="60000"/>
                    <a:lumOff val="40000"/>
                  </a:schemeClr>
                </a:solidFill>
              </a:rPr>
              <a:t>&gt; required</a:t>
            </a:r>
          </a:p>
          <a:p>
            <a:pPr lvl="1"/>
            <a:r>
              <a:rPr lang="en-US" sz="1600" dirty="0">
                <a:solidFill>
                  <a:schemeClr val="accent6">
                    <a:lumMod val="60000"/>
                    <a:lumOff val="40000"/>
                  </a:schemeClr>
                </a:solidFill>
              </a:rPr>
              <a:t>Documentation</a:t>
            </a:r>
          </a:p>
          <a:p>
            <a:r>
              <a:rPr lang="en-US" sz="2000" dirty="0">
                <a:solidFill>
                  <a:schemeClr val="accent6">
                    <a:lumMod val="60000"/>
                    <a:lumOff val="40000"/>
                  </a:schemeClr>
                </a:solidFill>
              </a:rPr>
              <a:t> </a:t>
            </a:r>
            <a:r>
              <a:rPr lang="en-US" sz="2000" dirty="0" smtClean="0">
                <a:solidFill>
                  <a:schemeClr val="accent6">
                    <a:lumMod val="60000"/>
                    <a:lumOff val="40000"/>
                  </a:schemeClr>
                </a:solidFill>
              </a:rPr>
              <a:t>Add </a:t>
            </a:r>
            <a:r>
              <a:rPr lang="en-US" sz="2000" dirty="0">
                <a:solidFill>
                  <a:schemeClr val="accent6">
                    <a:lumMod val="60000"/>
                    <a:lumOff val="40000"/>
                  </a:schemeClr>
                </a:solidFill>
              </a:rPr>
              <a:t>sub items under Web Concepts:</a:t>
            </a:r>
          </a:p>
          <a:p>
            <a:pPr lvl="1"/>
            <a:r>
              <a:rPr lang="en-US" sz="1600" dirty="0">
                <a:solidFill>
                  <a:schemeClr val="accent6">
                    <a:lumMod val="60000"/>
                    <a:lumOff val="40000"/>
                  </a:schemeClr>
                </a:solidFill>
              </a:rPr>
              <a:t>Web Server</a:t>
            </a:r>
          </a:p>
          <a:p>
            <a:pPr lvl="1"/>
            <a:r>
              <a:rPr lang="en-US" sz="1600" dirty="0">
                <a:solidFill>
                  <a:schemeClr val="accent6">
                    <a:lumMod val="60000"/>
                    <a:lumOff val="40000"/>
                  </a:schemeClr>
                </a:solidFill>
              </a:rPr>
              <a:t>Browser</a:t>
            </a:r>
          </a:p>
          <a:p>
            <a:pPr lvl="1"/>
            <a:r>
              <a:rPr lang="en-US" sz="1600" dirty="0">
                <a:solidFill>
                  <a:schemeClr val="accent6">
                    <a:lumMod val="60000"/>
                    <a:lumOff val="40000"/>
                  </a:schemeClr>
                </a:solidFill>
              </a:rPr>
              <a:t>Web User</a:t>
            </a:r>
          </a:p>
        </p:txBody>
      </p:sp>
    </p:spTree>
    <p:extLst>
      <p:ext uri="{BB962C8B-B14F-4D97-AF65-F5344CB8AC3E}">
        <p14:creationId xmlns:p14="http://schemas.microsoft.com/office/powerpoint/2010/main" val="14021959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List-style-type</a:t>
            </a:r>
            <a:endParaRPr lang="en-US" dirty="0"/>
          </a:p>
        </p:txBody>
      </p:sp>
      <p:sp>
        <p:nvSpPr>
          <p:cNvPr id="3" name="Text Placeholder 2"/>
          <p:cNvSpPr>
            <a:spLocks noGrp="1"/>
          </p:cNvSpPr>
          <p:nvPr>
            <p:ph type="body" sz="quarter" idx="10"/>
          </p:nvPr>
        </p:nvSpPr>
        <p:spPr/>
        <p:txBody>
          <a:bodyPr/>
          <a:lstStyle/>
          <a:p>
            <a:pPr lvl="1"/>
            <a:r>
              <a:rPr lang="en-US" sz="2000" dirty="0"/>
              <a:t>Styles can be applied to lists to change their appearance.</a:t>
            </a:r>
          </a:p>
          <a:p>
            <a:pPr lvl="1"/>
            <a:r>
              <a:rPr lang="en-US" sz="2000" dirty="0" smtClean="0"/>
              <a:t>List-style-type </a:t>
            </a:r>
            <a:endParaRPr lang="en-US" sz="2000" dirty="0"/>
          </a:p>
          <a:p>
            <a:pPr lvl="2"/>
            <a:r>
              <a:rPr lang="en-US" sz="1800" dirty="0"/>
              <a:t>Designates what precedes the list item in this list</a:t>
            </a:r>
          </a:p>
          <a:p>
            <a:pPr lvl="2"/>
            <a:r>
              <a:rPr lang="en-US" sz="1800" dirty="0" smtClean="0"/>
              <a:t>list-style-type</a:t>
            </a:r>
            <a:r>
              <a:rPr lang="en-US" sz="1800" dirty="0"/>
              <a:t>: </a:t>
            </a:r>
            <a:r>
              <a:rPr lang="en-US" sz="1800" i="1" dirty="0" err="1"/>
              <a:t>typehere</a:t>
            </a:r>
            <a:endParaRPr lang="en-US" sz="1800" dirty="0"/>
          </a:p>
          <a:p>
            <a:pPr lvl="3"/>
            <a:r>
              <a:rPr lang="en-US" sz="1600" dirty="0"/>
              <a:t>disc (</a:t>
            </a:r>
            <a:r>
              <a:rPr lang="en-US" sz="1600" dirty="0">
                <a:sym typeface="Symbol" panose="05050102010706020507" pitchFamily="18" charset="2"/>
              </a:rPr>
              <a:t></a:t>
            </a:r>
            <a:r>
              <a:rPr lang="en-US" sz="1600" dirty="0" smtClean="0"/>
              <a:t>), circle </a:t>
            </a:r>
            <a:r>
              <a:rPr lang="en-US" sz="1600" dirty="0"/>
              <a:t>(</a:t>
            </a:r>
            <a:r>
              <a:rPr lang="en-US" sz="1600" dirty="0">
                <a:sym typeface="Wingdings 2" panose="05020102010507070707" pitchFamily="18" charset="2"/>
              </a:rPr>
              <a:t></a:t>
            </a:r>
            <a:r>
              <a:rPr lang="en-US" sz="1600" dirty="0" smtClean="0"/>
              <a:t>), square </a:t>
            </a:r>
            <a:r>
              <a:rPr lang="en-US" sz="1600" dirty="0"/>
              <a:t>(</a:t>
            </a:r>
            <a:r>
              <a:rPr lang="en-US" sz="1600" dirty="0">
                <a:sym typeface="Wingdings 2" panose="05020102010507070707" pitchFamily="18" charset="2"/>
              </a:rPr>
              <a:t></a:t>
            </a:r>
            <a:r>
              <a:rPr lang="en-US" sz="1600" dirty="0"/>
              <a:t>)</a:t>
            </a:r>
          </a:p>
          <a:p>
            <a:pPr lvl="3"/>
            <a:r>
              <a:rPr lang="en-US" sz="1600" dirty="0"/>
              <a:t>decimal (1,2,3)</a:t>
            </a:r>
          </a:p>
          <a:p>
            <a:pPr lvl="3"/>
            <a:r>
              <a:rPr lang="en-US" sz="1600" dirty="0"/>
              <a:t>decimal-leading-zero (01,02,03)</a:t>
            </a:r>
          </a:p>
          <a:p>
            <a:pPr lvl="3"/>
            <a:r>
              <a:rPr lang="en-US" sz="1600" dirty="0"/>
              <a:t>lower-roman (</a:t>
            </a:r>
            <a:r>
              <a:rPr lang="en-US" sz="1600" dirty="0" err="1"/>
              <a:t>i</a:t>
            </a:r>
            <a:r>
              <a:rPr lang="en-US" sz="1600" dirty="0"/>
              <a:t>, ii, iii, iv)</a:t>
            </a:r>
          </a:p>
          <a:p>
            <a:pPr lvl="3"/>
            <a:r>
              <a:rPr lang="en-US" sz="1600" dirty="0"/>
              <a:t>upper-roman (I, II, III, IV)</a:t>
            </a:r>
          </a:p>
          <a:p>
            <a:pPr lvl="3"/>
            <a:r>
              <a:rPr lang="en-US" sz="1600" dirty="0"/>
              <a:t>lower-alpha (</a:t>
            </a:r>
            <a:r>
              <a:rPr lang="en-US" sz="1600" dirty="0" err="1"/>
              <a:t>a,b,c</a:t>
            </a:r>
            <a:r>
              <a:rPr lang="en-US" sz="1600" dirty="0"/>
              <a:t>)</a:t>
            </a:r>
          </a:p>
          <a:p>
            <a:pPr lvl="3"/>
            <a:r>
              <a:rPr lang="en-US" sz="1600" dirty="0"/>
              <a:t>upper-alpha (A,B, C)</a:t>
            </a:r>
          </a:p>
          <a:p>
            <a:pPr lvl="3"/>
            <a:r>
              <a:rPr lang="en-US" sz="1600" dirty="0"/>
              <a:t>none (no marker, just a list</a:t>
            </a:r>
            <a:r>
              <a:rPr lang="en-US" sz="1600" dirty="0" smtClean="0"/>
              <a:t>)</a:t>
            </a:r>
          </a:p>
          <a:p>
            <a:r>
              <a:rPr lang="en-US" dirty="0"/>
              <a:t>&lt;</a:t>
            </a:r>
            <a:r>
              <a:rPr lang="en-US" dirty="0" err="1"/>
              <a:t>ol</a:t>
            </a:r>
            <a:r>
              <a:rPr lang="en-US" dirty="0"/>
              <a:t> style="list-style-type: lower-roman;"&gt;</a:t>
            </a:r>
          </a:p>
          <a:p>
            <a:pPr lvl="3"/>
            <a:endParaRPr lang="en-US" sz="1600" dirty="0"/>
          </a:p>
          <a:p>
            <a:endParaRPr lang="en-US" sz="2400" dirty="0"/>
          </a:p>
        </p:txBody>
      </p:sp>
      <p:sp>
        <p:nvSpPr>
          <p:cNvPr id="4" name="TextBox 3"/>
          <p:cNvSpPr txBox="1"/>
          <p:nvPr/>
        </p:nvSpPr>
        <p:spPr>
          <a:xfrm>
            <a:off x="5562600" y="3657600"/>
            <a:ext cx="2971800" cy="1477328"/>
          </a:xfrm>
          <a:prstGeom prst="rect">
            <a:avLst/>
          </a:prstGeom>
          <a:noFill/>
        </p:spPr>
        <p:txBody>
          <a:bodyPr wrap="square" rtlCol="0">
            <a:spAutoFit/>
          </a:bodyPr>
          <a:lstStyle/>
          <a:p>
            <a:pPr marL="0" marR="0">
              <a:spcBef>
                <a:spcPts val="0"/>
              </a:spcBef>
              <a:spcAft>
                <a:spcPts val="0"/>
              </a:spcAft>
              <a:tabLst>
                <a:tab pos="2743200" algn="ctr"/>
                <a:tab pos="5486400" algn="r"/>
                <a:tab pos="457200" algn="l"/>
              </a:tabLst>
            </a:pPr>
            <a:r>
              <a:rPr lang="en-US" dirty="0">
                <a:solidFill>
                  <a:schemeClr val="accent6">
                    <a:lumMod val="60000"/>
                    <a:lumOff val="40000"/>
                  </a:schemeClr>
                </a:solidFill>
                <a:latin typeface="Times New Roman" panose="02020603050405020304" pitchFamily="18" charset="0"/>
                <a:ea typeface="Times New Roman" panose="02020603050405020304" pitchFamily="18" charset="0"/>
              </a:rPr>
              <a:t>Change first </a:t>
            </a:r>
            <a:r>
              <a:rPr lang="en-US" b="1" dirty="0">
                <a:solidFill>
                  <a:schemeClr val="accent6">
                    <a:lumMod val="60000"/>
                    <a:lumOff val="40000"/>
                  </a:schemeClr>
                </a:solidFill>
                <a:latin typeface="Times New Roman" panose="02020603050405020304" pitchFamily="18" charset="0"/>
                <a:ea typeface="Times New Roman" panose="02020603050405020304" pitchFamily="18" charset="0"/>
              </a:rPr>
              <a:t>list item</a:t>
            </a:r>
            <a:r>
              <a:rPr lang="en-US" dirty="0">
                <a:solidFill>
                  <a:schemeClr val="accent6">
                    <a:lumMod val="60000"/>
                    <a:lumOff val="40000"/>
                  </a:schemeClr>
                </a:solidFill>
                <a:latin typeface="Times New Roman" panose="02020603050405020304" pitchFamily="18" charset="0"/>
                <a:ea typeface="Times New Roman" panose="02020603050405020304" pitchFamily="18" charset="0"/>
              </a:rPr>
              <a:t> in the </a:t>
            </a:r>
            <a:r>
              <a:rPr lang="en-US" dirty="0" err="1">
                <a:solidFill>
                  <a:schemeClr val="accent6">
                    <a:lumMod val="60000"/>
                    <a:lumOff val="40000"/>
                  </a:schemeClr>
                </a:solidFill>
                <a:latin typeface="Times New Roman" panose="02020603050405020304" pitchFamily="18" charset="0"/>
                <a:ea typeface="Times New Roman" panose="02020603050405020304" pitchFamily="18" charset="0"/>
              </a:rPr>
              <a:t>sublist</a:t>
            </a:r>
            <a:r>
              <a:rPr lang="en-US" dirty="0">
                <a:solidFill>
                  <a:schemeClr val="accent6">
                    <a:lumMod val="60000"/>
                    <a:lumOff val="40000"/>
                  </a:schemeClr>
                </a:solidFill>
                <a:latin typeface="Times New Roman" panose="02020603050405020304" pitchFamily="18" charset="0"/>
                <a:ea typeface="Times New Roman" panose="02020603050405020304" pitchFamily="18" charset="0"/>
              </a:rPr>
              <a:t> to square</a:t>
            </a:r>
          </a:p>
          <a:p>
            <a:pPr marL="0" marR="0">
              <a:spcBef>
                <a:spcPts val="0"/>
              </a:spcBef>
              <a:spcAft>
                <a:spcPts val="0"/>
              </a:spcAft>
              <a:tabLst>
                <a:tab pos="2743200" algn="ctr"/>
                <a:tab pos="5486400" algn="r"/>
                <a:tab pos="457200" algn="l"/>
              </a:tabLst>
            </a:pPr>
            <a:r>
              <a:rPr lang="en-US" dirty="0">
                <a:solidFill>
                  <a:schemeClr val="accent6">
                    <a:lumMod val="60000"/>
                    <a:lumOff val="40000"/>
                  </a:schemeClr>
                </a:solidFill>
                <a:latin typeface="Times New Roman" panose="02020603050405020304" pitchFamily="18" charset="0"/>
                <a:ea typeface="Times New Roman" panose="02020603050405020304" pitchFamily="18" charset="0"/>
              </a:rPr>
              <a:t> </a:t>
            </a:r>
          </a:p>
          <a:p>
            <a:r>
              <a:rPr lang="en-US" dirty="0">
                <a:solidFill>
                  <a:schemeClr val="accent6">
                    <a:lumMod val="60000"/>
                    <a:lumOff val="40000"/>
                  </a:schemeClr>
                </a:solidFill>
                <a:latin typeface="Times New Roman" panose="02020603050405020304" pitchFamily="18" charset="0"/>
                <a:ea typeface="Times New Roman" panose="02020603050405020304" pitchFamily="18" charset="0"/>
              </a:rPr>
              <a:t>Change entire list to lower-roman</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34796878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Update page:  List-style-image</a:t>
            </a:r>
            <a:endParaRPr lang="en-US" sz="3600" dirty="0"/>
          </a:p>
        </p:txBody>
      </p:sp>
      <p:sp>
        <p:nvSpPr>
          <p:cNvPr id="3" name="Text Placeholder 2"/>
          <p:cNvSpPr>
            <a:spLocks noGrp="1"/>
          </p:cNvSpPr>
          <p:nvPr>
            <p:ph type="body" sz="quarter" idx="10"/>
          </p:nvPr>
        </p:nvSpPr>
        <p:spPr>
          <a:xfrm>
            <a:off x="228600" y="2209800"/>
            <a:ext cx="6096000" cy="4419600"/>
          </a:xfrm>
        </p:spPr>
        <p:txBody>
          <a:bodyPr/>
          <a:lstStyle/>
          <a:p>
            <a:r>
              <a:rPr lang="en-US" sz="2400" dirty="0">
                <a:solidFill>
                  <a:schemeClr val="accent6">
                    <a:lumMod val="60000"/>
                    <a:lumOff val="40000"/>
                  </a:schemeClr>
                </a:solidFill>
              </a:rPr>
              <a:t>After the colon, designate </a:t>
            </a:r>
            <a:r>
              <a:rPr lang="en-US" sz="2400" b="1" dirty="0" err="1">
                <a:solidFill>
                  <a:schemeClr val="accent6">
                    <a:lumMod val="60000"/>
                    <a:lumOff val="40000"/>
                  </a:schemeClr>
                </a:solidFill>
              </a:rPr>
              <a:t>url</a:t>
            </a:r>
            <a:r>
              <a:rPr lang="en-US" sz="2400" b="1" dirty="0">
                <a:solidFill>
                  <a:schemeClr val="accent6">
                    <a:lumMod val="60000"/>
                    <a:lumOff val="40000"/>
                  </a:schemeClr>
                </a:solidFill>
              </a:rPr>
              <a:t>('filename')</a:t>
            </a:r>
            <a:endParaRPr lang="en-US" sz="2400" dirty="0">
              <a:solidFill>
                <a:schemeClr val="accent6">
                  <a:lumMod val="60000"/>
                  <a:lumOff val="40000"/>
                </a:schemeClr>
              </a:solidFill>
            </a:endParaRPr>
          </a:p>
          <a:p>
            <a:pPr lvl="1"/>
            <a:r>
              <a:rPr lang="en-US" sz="2000" dirty="0">
                <a:solidFill>
                  <a:schemeClr val="accent6">
                    <a:lumMod val="60000"/>
                    <a:lumOff val="40000"/>
                  </a:schemeClr>
                </a:solidFill>
              </a:rPr>
              <a:t>HTML 5 standards require that all file names be surrounded by apostrophes (</a:t>
            </a:r>
            <a:r>
              <a:rPr lang="en-US" sz="1600" dirty="0">
                <a:solidFill>
                  <a:schemeClr val="accent6">
                    <a:lumMod val="60000"/>
                    <a:lumOff val="40000"/>
                  </a:schemeClr>
                </a:solidFill>
              </a:rPr>
              <a:t>'filename’</a:t>
            </a:r>
            <a:r>
              <a:rPr lang="en-US" sz="2000" dirty="0">
                <a:solidFill>
                  <a:schemeClr val="accent6">
                    <a:lumMod val="60000"/>
                    <a:lumOff val="40000"/>
                  </a:schemeClr>
                </a:solidFill>
              </a:rPr>
              <a:t>)</a:t>
            </a:r>
          </a:p>
          <a:p>
            <a:r>
              <a:rPr lang="en-US" sz="2400" dirty="0">
                <a:solidFill>
                  <a:schemeClr val="accent6">
                    <a:lumMod val="60000"/>
                    <a:lumOff val="40000"/>
                  </a:schemeClr>
                </a:solidFill>
              </a:rPr>
              <a:t>For now, put the file containing the image in the same folder as the web page file.</a:t>
            </a:r>
          </a:p>
          <a:p>
            <a:r>
              <a:rPr lang="en-US" sz="2400" dirty="0">
                <a:solidFill>
                  <a:schemeClr val="accent6">
                    <a:lumMod val="60000"/>
                    <a:lumOff val="40000"/>
                  </a:schemeClr>
                </a:solidFill>
              </a:rPr>
              <a:t>Example:</a:t>
            </a:r>
            <a:br>
              <a:rPr lang="en-US" sz="2400" dirty="0">
                <a:solidFill>
                  <a:schemeClr val="accent6">
                    <a:lumMod val="60000"/>
                    <a:lumOff val="40000"/>
                  </a:schemeClr>
                </a:solidFill>
              </a:rPr>
            </a:br>
            <a:endParaRPr lang="en-US" sz="2400" dirty="0">
              <a:solidFill>
                <a:schemeClr val="accent6">
                  <a:lumMod val="60000"/>
                  <a:lumOff val="40000"/>
                </a:schemeClr>
              </a:solidFill>
            </a:endParaRPr>
          </a:p>
          <a:p>
            <a:r>
              <a:rPr lang="en-US" sz="2400" dirty="0">
                <a:solidFill>
                  <a:schemeClr val="accent6">
                    <a:lumMod val="60000"/>
                    <a:lumOff val="40000"/>
                  </a:schemeClr>
                </a:solidFill>
              </a:rPr>
              <a:t>&lt;</a:t>
            </a:r>
            <a:r>
              <a:rPr lang="en-US" sz="2400" dirty="0" err="1">
                <a:solidFill>
                  <a:schemeClr val="accent6">
                    <a:lumMod val="60000"/>
                    <a:lumOff val="40000"/>
                  </a:schemeClr>
                </a:solidFill>
              </a:rPr>
              <a:t>ul</a:t>
            </a:r>
            <a:r>
              <a:rPr lang="en-US" sz="2400" dirty="0">
                <a:solidFill>
                  <a:schemeClr val="accent6">
                    <a:lumMod val="60000"/>
                    <a:lumOff val="40000"/>
                  </a:schemeClr>
                </a:solidFill>
              </a:rPr>
              <a:t> style=</a:t>
            </a:r>
            <a:r>
              <a:rPr lang="en-US" dirty="0">
                <a:solidFill>
                  <a:schemeClr val="accent6">
                    <a:lumMod val="60000"/>
                    <a:lumOff val="40000"/>
                  </a:schemeClr>
                </a:solidFill>
              </a:rPr>
              <a:t>"</a:t>
            </a:r>
            <a:r>
              <a:rPr lang="en-US" sz="2400" dirty="0">
                <a:solidFill>
                  <a:schemeClr val="accent6">
                    <a:lumMod val="60000"/>
                    <a:lumOff val="40000"/>
                  </a:schemeClr>
                </a:solidFill>
              </a:rPr>
              <a:t>list-style-image: </a:t>
            </a:r>
            <a:r>
              <a:rPr lang="en-US" sz="2400" dirty="0" err="1">
                <a:solidFill>
                  <a:schemeClr val="accent6">
                    <a:lumMod val="60000"/>
                    <a:lumOff val="40000"/>
                  </a:schemeClr>
                </a:solidFill>
              </a:rPr>
              <a:t>url</a:t>
            </a:r>
            <a:r>
              <a:rPr lang="en-US" sz="2400" dirty="0" smtClean="0">
                <a:solidFill>
                  <a:schemeClr val="accent6">
                    <a:lumMod val="60000"/>
                    <a:lumOff val="40000"/>
                  </a:schemeClr>
                </a:solidFill>
              </a:rPr>
              <a:t>(‘DiamBull.gif</a:t>
            </a:r>
            <a:r>
              <a:rPr lang="en-US" sz="2400" dirty="0">
                <a:solidFill>
                  <a:schemeClr val="accent6">
                    <a:lumMod val="60000"/>
                    <a:lumOff val="40000"/>
                  </a:schemeClr>
                </a:solidFill>
              </a:rPr>
              <a:t>');</a:t>
            </a:r>
            <a:r>
              <a:rPr lang="en-US" dirty="0">
                <a:solidFill>
                  <a:schemeClr val="accent6">
                    <a:lumMod val="60000"/>
                    <a:lumOff val="40000"/>
                  </a:schemeClr>
                </a:solidFill>
              </a:rPr>
              <a:t>"</a:t>
            </a:r>
            <a:r>
              <a:rPr lang="en-US" sz="2400" dirty="0">
                <a:solidFill>
                  <a:schemeClr val="accent6">
                    <a:lumMod val="60000"/>
                    <a:lumOff val="40000"/>
                  </a:schemeClr>
                </a:solidFill>
              </a:rPr>
              <a:t>&gt;</a:t>
            </a:r>
            <a:endParaRPr lang="en-US" sz="3600" dirty="0">
              <a:solidFill>
                <a:schemeClr val="accent6">
                  <a:lumMod val="60000"/>
                  <a:lumOff val="40000"/>
                </a:schemeClr>
              </a:solidFill>
            </a:endParaRPr>
          </a:p>
          <a:p>
            <a:endParaRPr lang="en-US" sz="2400" dirty="0"/>
          </a:p>
        </p:txBody>
      </p:sp>
    </p:spTree>
    <p:extLst>
      <p:ext uri="{BB962C8B-B14F-4D97-AF65-F5344CB8AC3E}">
        <p14:creationId xmlns:p14="http://schemas.microsoft.com/office/powerpoint/2010/main" val="37643305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Update page: List-style-position</a:t>
            </a:r>
            <a:endParaRPr lang="en-US" sz="3200" dirty="0"/>
          </a:p>
        </p:txBody>
      </p:sp>
      <p:sp>
        <p:nvSpPr>
          <p:cNvPr id="3" name="Text Placeholder 2"/>
          <p:cNvSpPr>
            <a:spLocks noGrp="1"/>
          </p:cNvSpPr>
          <p:nvPr>
            <p:ph type="body" sz="quarter" idx="10"/>
          </p:nvPr>
        </p:nvSpPr>
        <p:spPr/>
        <p:txBody>
          <a:bodyPr/>
          <a:lstStyle/>
          <a:p>
            <a:r>
              <a:rPr lang="en-US" dirty="0">
                <a:solidFill>
                  <a:schemeClr val="accent6">
                    <a:lumMod val="60000"/>
                    <a:lumOff val="40000"/>
                  </a:schemeClr>
                </a:solidFill>
              </a:rPr>
              <a:t>Choose from </a:t>
            </a:r>
            <a:r>
              <a:rPr lang="en-US" b="1" dirty="0">
                <a:solidFill>
                  <a:schemeClr val="accent6">
                    <a:lumMod val="60000"/>
                    <a:lumOff val="40000"/>
                  </a:schemeClr>
                </a:solidFill>
              </a:rPr>
              <a:t>outside </a:t>
            </a:r>
            <a:r>
              <a:rPr lang="en-US" dirty="0">
                <a:solidFill>
                  <a:schemeClr val="accent6">
                    <a:lumMod val="60000"/>
                    <a:lumOff val="40000"/>
                  </a:schemeClr>
                </a:solidFill>
              </a:rPr>
              <a:t>(default) or </a:t>
            </a:r>
            <a:r>
              <a:rPr lang="en-US" b="1" dirty="0">
                <a:solidFill>
                  <a:schemeClr val="accent6">
                    <a:lumMod val="60000"/>
                    <a:lumOff val="40000"/>
                  </a:schemeClr>
                </a:solidFill>
              </a:rPr>
              <a:t>inside</a:t>
            </a:r>
            <a:endParaRPr lang="en-US" dirty="0">
              <a:solidFill>
                <a:schemeClr val="accent6">
                  <a:lumMod val="60000"/>
                  <a:lumOff val="40000"/>
                </a:schemeClr>
              </a:solidFill>
            </a:endParaRPr>
          </a:p>
          <a:p>
            <a:r>
              <a:rPr lang="en-US" dirty="0">
                <a:solidFill>
                  <a:schemeClr val="accent6">
                    <a:lumMod val="60000"/>
                    <a:lumOff val="40000"/>
                  </a:schemeClr>
                </a:solidFill>
              </a:rPr>
              <a:t>Outside creates a </a:t>
            </a:r>
            <a:r>
              <a:rPr lang="en-US" i="1" dirty="0">
                <a:solidFill>
                  <a:schemeClr val="accent6">
                    <a:lumMod val="60000"/>
                    <a:lumOff val="40000"/>
                  </a:schemeClr>
                </a:solidFill>
              </a:rPr>
              <a:t>hanging indent</a:t>
            </a:r>
            <a:r>
              <a:rPr lang="en-US" dirty="0">
                <a:solidFill>
                  <a:schemeClr val="accent6">
                    <a:lumMod val="60000"/>
                    <a:lumOff val="40000"/>
                  </a:schemeClr>
                </a:solidFill>
              </a:rPr>
              <a:t>. If the text is longer than one line, subsequent lines </a:t>
            </a:r>
            <a:r>
              <a:rPr lang="en-US" dirty="0" smtClean="0">
                <a:solidFill>
                  <a:schemeClr val="accent6">
                    <a:lumMod val="60000"/>
                    <a:lumOff val="40000"/>
                  </a:schemeClr>
                </a:solidFill>
              </a:rPr>
              <a:t>indent.</a:t>
            </a:r>
            <a:endParaRPr lang="en-US" dirty="0">
              <a:solidFill>
                <a:schemeClr val="accent6">
                  <a:lumMod val="60000"/>
                  <a:lumOff val="40000"/>
                </a:schemeClr>
              </a:solidFill>
            </a:endParaRPr>
          </a:p>
          <a:p>
            <a:r>
              <a:rPr lang="en-US" dirty="0">
                <a:solidFill>
                  <a:schemeClr val="accent6">
                    <a:lumMod val="60000"/>
                    <a:lumOff val="40000"/>
                  </a:schemeClr>
                </a:solidFill>
              </a:rPr>
              <a:t>Inside doesn't indent subsequent lines of </a:t>
            </a:r>
            <a:r>
              <a:rPr lang="en-US" dirty="0" smtClean="0">
                <a:solidFill>
                  <a:schemeClr val="accent6">
                    <a:lumMod val="60000"/>
                    <a:lumOff val="40000"/>
                  </a:schemeClr>
                </a:solidFill>
              </a:rPr>
              <a:t>text</a:t>
            </a:r>
            <a:endParaRPr lang="en-US" dirty="0">
              <a:solidFill>
                <a:schemeClr val="accent6">
                  <a:lumMod val="60000"/>
                  <a:lumOff val="40000"/>
                </a:schemeClr>
              </a:solidFill>
            </a:endParaRPr>
          </a:p>
          <a:p>
            <a:r>
              <a:rPr lang="en-US" dirty="0">
                <a:solidFill>
                  <a:schemeClr val="accent6">
                    <a:lumMod val="60000"/>
                    <a:lumOff val="40000"/>
                  </a:schemeClr>
                </a:solidFill>
              </a:rPr>
              <a:t>Example</a:t>
            </a:r>
            <a:r>
              <a:rPr lang="en-US" dirty="0" smtClean="0">
                <a:solidFill>
                  <a:schemeClr val="accent6">
                    <a:lumMod val="60000"/>
                    <a:lumOff val="40000"/>
                  </a:schemeClr>
                </a:solidFill>
              </a:rPr>
              <a:t>:</a:t>
            </a:r>
            <a:endParaRPr lang="en-US" dirty="0">
              <a:solidFill>
                <a:schemeClr val="accent6">
                  <a:lumMod val="60000"/>
                  <a:lumOff val="40000"/>
                </a:schemeClr>
              </a:solidFill>
            </a:endParaRPr>
          </a:p>
          <a:p>
            <a:r>
              <a:rPr lang="en-US" dirty="0">
                <a:solidFill>
                  <a:schemeClr val="accent6">
                    <a:lumMod val="60000"/>
                    <a:lumOff val="40000"/>
                  </a:schemeClr>
                </a:solidFill>
              </a:rPr>
              <a:t>&lt;</a:t>
            </a:r>
            <a:r>
              <a:rPr lang="en-US" dirty="0" err="1">
                <a:solidFill>
                  <a:schemeClr val="accent6">
                    <a:lumMod val="60000"/>
                    <a:lumOff val="40000"/>
                  </a:schemeClr>
                </a:solidFill>
              </a:rPr>
              <a:t>ul</a:t>
            </a:r>
            <a:r>
              <a:rPr lang="en-US" dirty="0">
                <a:solidFill>
                  <a:schemeClr val="accent6">
                    <a:lumMod val="60000"/>
                    <a:lumOff val="40000"/>
                  </a:schemeClr>
                </a:solidFill>
              </a:rPr>
              <a:t> style=</a:t>
            </a:r>
            <a:r>
              <a:rPr lang="en-US" sz="4000" dirty="0">
                <a:solidFill>
                  <a:schemeClr val="accent6">
                    <a:lumMod val="60000"/>
                    <a:lumOff val="40000"/>
                  </a:schemeClr>
                </a:solidFill>
              </a:rPr>
              <a:t>"</a:t>
            </a:r>
            <a:r>
              <a:rPr lang="en-US" dirty="0">
                <a:solidFill>
                  <a:schemeClr val="accent6">
                    <a:lumMod val="60000"/>
                    <a:lumOff val="40000"/>
                  </a:schemeClr>
                </a:solidFill>
              </a:rPr>
              <a:t>list-style-position: inside</a:t>
            </a:r>
            <a:r>
              <a:rPr lang="en-US" sz="4000" dirty="0">
                <a:solidFill>
                  <a:schemeClr val="accent6">
                    <a:lumMod val="60000"/>
                    <a:lumOff val="40000"/>
                  </a:schemeClr>
                </a:solidFill>
              </a:rPr>
              <a:t>"</a:t>
            </a:r>
            <a:r>
              <a:rPr lang="en-US" dirty="0">
                <a:solidFill>
                  <a:schemeClr val="accent6">
                    <a:lumMod val="60000"/>
                    <a:lumOff val="40000"/>
                  </a:schemeClr>
                </a:solidFill>
              </a:rPr>
              <a:t>&gt;</a:t>
            </a:r>
            <a:r>
              <a:rPr lang="en-US" sz="4400" dirty="0"/>
              <a:t/>
            </a:r>
            <a:br>
              <a:rPr lang="en-US" sz="4400" dirty="0"/>
            </a:br>
            <a:endParaRPr lang="en-US" sz="7200" dirty="0"/>
          </a:p>
        </p:txBody>
      </p:sp>
    </p:spTree>
    <p:extLst>
      <p:ext uri="{BB962C8B-B14F-4D97-AF65-F5344CB8AC3E}">
        <p14:creationId xmlns:p14="http://schemas.microsoft.com/office/powerpoint/2010/main" val="13552800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styles</a:t>
            </a:r>
            <a:endParaRPr lang="en-US" dirty="0"/>
          </a:p>
        </p:txBody>
      </p:sp>
      <p:sp>
        <p:nvSpPr>
          <p:cNvPr id="3" name="Text Placeholder 2"/>
          <p:cNvSpPr>
            <a:spLocks noGrp="1"/>
          </p:cNvSpPr>
          <p:nvPr>
            <p:ph type="body" sz="quarter" idx="10"/>
          </p:nvPr>
        </p:nvSpPr>
        <p:spPr>
          <a:xfrm>
            <a:off x="228600" y="2209800"/>
            <a:ext cx="5718536" cy="4419600"/>
          </a:xfrm>
        </p:spPr>
        <p:txBody>
          <a:bodyPr anchor="t"/>
          <a:lstStyle/>
          <a:p>
            <a:r>
              <a:rPr lang="en-US" sz="2400" dirty="0"/>
              <a:t>Just use </a:t>
            </a:r>
            <a:r>
              <a:rPr lang="en-US" sz="2400" b="1" dirty="0"/>
              <a:t>list-style</a:t>
            </a:r>
            <a:r>
              <a:rPr lang="en-US" sz="2400" dirty="0"/>
              <a:t> after the =, then list all styles in this order:</a:t>
            </a:r>
          </a:p>
          <a:p>
            <a:pPr lvl="1"/>
            <a:r>
              <a:rPr lang="en-US" sz="2000" dirty="0"/>
              <a:t>Type, Image, URL</a:t>
            </a:r>
          </a:p>
          <a:p>
            <a:r>
              <a:rPr lang="en-US" sz="2400" dirty="0"/>
              <a:t>&lt;</a:t>
            </a:r>
            <a:r>
              <a:rPr lang="en-US" sz="2400" dirty="0" err="1"/>
              <a:t>ul</a:t>
            </a:r>
            <a:r>
              <a:rPr lang="en-US" sz="2400" dirty="0"/>
              <a:t> style="list-style: square </a:t>
            </a:r>
            <a:r>
              <a:rPr lang="en-US" sz="2400" dirty="0" err="1"/>
              <a:t>url</a:t>
            </a:r>
            <a:r>
              <a:rPr lang="en-US" sz="2400" dirty="0"/>
              <a:t>('daimbull.gif') inside;"&gt;</a:t>
            </a:r>
          </a:p>
          <a:p>
            <a:pPr lvl="1"/>
            <a:r>
              <a:rPr lang="en-US" sz="2000" dirty="0"/>
              <a:t>This handles the case where the user's browser is text-only (rare). </a:t>
            </a:r>
          </a:p>
          <a:p>
            <a:pPr lvl="1"/>
            <a:r>
              <a:rPr lang="en-US" sz="2000" dirty="0"/>
              <a:t>The square bullet would also appear if the image file is not found.</a:t>
            </a:r>
          </a:p>
          <a:p>
            <a:pPr lvl="1"/>
            <a:r>
              <a:rPr lang="en-US" sz="2000" dirty="0"/>
              <a:t>Those browsers will display the square. Graphics browsers display the image.</a:t>
            </a:r>
            <a:endParaRPr lang="en-US" sz="17500" dirty="0"/>
          </a:p>
        </p:txBody>
      </p:sp>
      <p:pic>
        <p:nvPicPr>
          <p:cNvPr id="4" name="Picture 3"/>
          <p:cNvPicPr>
            <a:picLocks noChangeAspect="1"/>
          </p:cNvPicPr>
          <p:nvPr/>
        </p:nvPicPr>
        <p:blipFill>
          <a:blip r:embed="rId3"/>
          <a:stretch>
            <a:fillRect/>
          </a:stretch>
        </p:blipFill>
        <p:spPr>
          <a:xfrm rot="3984165">
            <a:off x="5019592" y="3557587"/>
            <a:ext cx="4762500" cy="1724025"/>
          </a:xfrm>
          <a:prstGeom prst="rect">
            <a:avLst/>
          </a:prstGeom>
        </p:spPr>
      </p:pic>
      <p:sp>
        <p:nvSpPr>
          <p:cNvPr id="5" name="TextBox 4"/>
          <p:cNvSpPr txBox="1"/>
          <p:nvPr/>
        </p:nvSpPr>
        <p:spPr>
          <a:xfrm>
            <a:off x="6493688" y="1349935"/>
            <a:ext cx="2743200" cy="369332"/>
          </a:xfrm>
          <a:prstGeom prst="rect">
            <a:avLst/>
          </a:prstGeom>
        </p:spPr>
        <p:txBody>
          <a:bodyPr rtlCol="0">
            <a:spAutoFit/>
          </a:bodyPr>
          <a:lstStyle/>
          <a:p>
            <a:pPr algn="ctr"/>
            <a:r>
              <a:rPr lang="en-US"/>
              <a:t>list-style-types </a:t>
            </a:r>
            <a:endParaRPr lang="en-US" dirty="0"/>
          </a:p>
        </p:txBody>
      </p:sp>
      <p:sp>
        <p:nvSpPr>
          <p:cNvPr id="6" name="Down Arrow 5"/>
          <p:cNvSpPr/>
          <p:nvPr/>
        </p:nvSpPr>
        <p:spPr>
          <a:xfrm>
            <a:off x="7729538" y="1827213"/>
            <a:ext cx="485775" cy="1394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820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Inline elements</a:t>
            </a:r>
            <a:endParaRPr lang="en-US" dirty="0"/>
          </a:p>
        </p:txBody>
      </p:sp>
      <p:sp>
        <p:nvSpPr>
          <p:cNvPr id="3" name="Text Placeholder 2"/>
          <p:cNvSpPr>
            <a:spLocks noGrp="1"/>
          </p:cNvSpPr>
          <p:nvPr>
            <p:ph type="body" sz="quarter" idx="10"/>
          </p:nvPr>
        </p:nvSpPr>
        <p:spPr>
          <a:xfrm>
            <a:off x="228600" y="2209800"/>
            <a:ext cx="5105400" cy="4572000"/>
          </a:xfrm>
        </p:spPr>
        <p:txBody>
          <a:bodyPr/>
          <a:lstStyle/>
          <a:p>
            <a:r>
              <a:rPr lang="en-US" sz="1800" dirty="0"/>
              <a:t>Also known as </a:t>
            </a:r>
            <a:r>
              <a:rPr lang="en-US" sz="1800" i="1" dirty="0"/>
              <a:t>character formatting elements.</a:t>
            </a:r>
            <a:endParaRPr lang="en-US" sz="1800" dirty="0"/>
          </a:p>
          <a:p>
            <a:r>
              <a:rPr lang="en-US" sz="1800" dirty="0"/>
              <a:t>Some formatting should not be applied to an entire element, only certain text within the element</a:t>
            </a:r>
          </a:p>
          <a:p>
            <a:pPr lvl="1"/>
            <a:r>
              <a:rPr lang="en-US" sz="1800" dirty="0"/>
              <a:t>E.g. </a:t>
            </a:r>
            <a:r>
              <a:rPr lang="en-US" sz="1800" b="1" dirty="0"/>
              <a:t>Boldface</a:t>
            </a:r>
            <a:r>
              <a:rPr lang="en-US" sz="1800" dirty="0"/>
              <a:t> or </a:t>
            </a:r>
            <a:r>
              <a:rPr lang="en-US" sz="1800" i="1" dirty="0"/>
              <a:t>italics</a:t>
            </a:r>
            <a:r>
              <a:rPr lang="en-US" sz="1800" dirty="0"/>
              <a:t> text in a paragraph element.</a:t>
            </a:r>
          </a:p>
          <a:p>
            <a:r>
              <a:rPr lang="en-US" sz="1800" dirty="0"/>
              <a:t>&lt;b&gt;This is bold.&lt;/b&gt;</a:t>
            </a:r>
            <a:br>
              <a:rPr lang="en-US" sz="1800" dirty="0"/>
            </a:br>
            <a:r>
              <a:rPr lang="en-US" sz="1800" dirty="0"/>
              <a:t>&lt;</a:t>
            </a:r>
            <a:r>
              <a:rPr lang="en-US" sz="1800" dirty="0" err="1"/>
              <a:t>i</a:t>
            </a:r>
            <a:r>
              <a:rPr lang="en-US" sz="1800" dirty="0"/>
              <a:t>&gt;This is italics.&lt;/</a:t>
            </a:r>
            <a:r>
              <a:rPr lang="en-US" sz="1800" dirty="0" err="1"/>
              <a:t>i</a:t>
            </a:r>
            <a:r>
              <a:rPr lang="en-US" sz="1800" dirty="0"/>
              <a:t>&gt;</a:t>
            </a:r>
            <a:br>
              <a:rPr lang="en-US" sz="1800" dirty="0"/>
            </a:br>
            <a:r>
              <a:rPr lang="en-US" sz="1800" dirty="0"/>
              <a:t>&lt;b&gt;&lt;</a:t>
            </a:r>
            <a:r>
              <a:rPr lang="en-US" sz="1800" dirty="0" err="1"/>
              <a:t>i</a:t>
            </a:r>
            <a:r>
              <a:rPr lang="en-US" sz="1800" dirty="0"/>
              <a:t>&gt;This covers both.&lt;/</a:t>
            </a:r>
            <a:r>
              <a:rPr lang="en-US" sz="1800" dirty="0" err="1"/>
              <a:t>i</a:t>
            </a:r>
            <a:r>
              <a:rPr lang="en-US" sz="1800" dirty="0"/>
              <a:t>&gt;&lt;/b&gt;</a:t>
            </a:r>
            <a:endParaRPr lang="en-US" sz="2800" dirty="0"/>
          </a:p>
          <a:p>
            <a:pPr lvl="1"/>
            <a:r>
              <a:rPr lang="en-US" sz="1800" dirty="0"/>
              <a:t>Note the order of the closing tags. HTML standards require in-line elements be turned off in the opposite order they were turned on.</a:t>
            </a:r>
          </a:p>
          <a:p>
            <a:r>
              <a:rPr lang="en-US" sz="1400" dirty="0" smtClean="0"/>
              <a:t>&lt;</a:t>
            </a:r>
            <a:r>
              <a:rPr lang="en-US" sz="1400" dirty="0"/>
              <a:t>strong&gt; </a:t>
            </a:r>
            <a:r>
              <a:rPr lang="en-US" sz="1400" dirty="0" smtClean="0"/>
              <a:t>vs &lt;</a:t>
            </a:r>
            <a:r>
              <a:rPr lang="en-US" sz="1400" dirty="0"/>
              <a:t>b&gt;</a:t>
            </a:r>
            <a:r>
              <a:rPr lang="en-US" sz="1800" dirty="0"/>
              <a:t> and </a:t>
            </a:r>
            <a:r>
              <a:rPr lang="en-US" sz="1400" dirty="0"/>
              <a:t>&lt;</a:t>
            </a:r>
            <a:r>
              <a:rPr lang="en-US" sz="1400" dirty="0" err="1"/>
              <a:t>em</a:t>
            </a:r>
            <a:r>
              <a:rPr lang="en-US" sz="1400" dirty="0"/>
              <a:t>&gt; </a:t>
            </a:r>
            <a:r>
              <a:rPr lang="en-US" sz="1400" dirty="0" smtClean="0"/>
              <a:t>vs &lt;</a:t>
            </a:r>
            <a:r>
              <a:rPr lang="en-US" sz="1400" dirty="0" err="1"/>
              <a:t>i</a:t>
            </a:r>
            <a:r>
              <a:rPr lang="en-US" sz="1400" dirty="0" smtClean="0"/>
              <a:t>&gt; (type of content instead of formatting)</a:t>
            </a:r>
            <a:endParaRPr lang="en-US" sz="4400" dirty="0"/>
          </a:p>
        </p:txBody>
      </p:sp>
      <p:pic>
        <p:nvPicPr>
          <p:cNvPr id="4" name="Picture 3"/>
          <p:cNvPicPr>
            <a:picLocks noChangeAspect="1"/>
          </p:cNvPicPr>
          <p:nvPr/>
        </p:nvPicPr>
        <p:blipFill rotWithShape="1">
          <a:blip r:embed="rId3"/>
          <a:srcRect l="50000" b="14658"/>
          <a:stretch/>
        </p:blipFill>
        <p:spPr>
          <a:xfrm>
            <a:off x="6215063" y="1208085"/>
            <a:ext cx="2928937" cy="2024063"/>
          </a:xfrm>
          <a:prstGeom prst="rect">
            <a:avLst/>
          </a:prstGeom>
        </p:spPr>
      </p:pic>
      <p:sp>
        <p:nvSpPr>
          <p:cNvPr id="7" name="Rectangle 6"/>
          <p:cNvSpPr/>
          <p:nvPr/>
        </p:nvSpPr>
        <p:spPr>
          <a:xfrm>
            <a:off x="5334000" y="3429000"/>
            <a:ext cx="3810000" cy="2585323"/>
          </a:xfrm>
          <a:prstGeom prst="rect">
            <a:avLst/>
          </a:prstGeom>
          <a:noFill/>
        </p:spPr>
        <p:txBody>
          <a:bodyPr wrap="squar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Semantics, not formatting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000692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notepadd ++ &amp; xampp</a:t>
            </a:r>
            <a:endParaRPr lang="en-US" dirty="0"/>
          </a:p>
        </p:txBody>
      </p:sp>
      <p:sp>
        <p:nvSpPr>
          <p:cNvPr id="3" name="Text Placeholder 2"/>
          <p:cNvSpPr>
            <a:spLocks noGrp="1"/>
          </p:cNvSpPr>
          <p:nvPr>
            <p:ph type="body" sz="quarter" idx="10"/>
          </p:nvPr>
        </p:nvSpPr>
        <p:spPr/>
        <p:txBody>
          <a:bodyPr anchor="t"/>
          <a:lstStyle/>
          <a:p>
            <a:r>
              <a:rPr lang="en-US"/>
              <a:t>open portable apps</a:t>
            </a:r>
            <a:endParaRPr lang="en-US" dirty="0"/>
          </a:p>
          <a:p>
            <a:pPr lvl="1"/>
            <a:r>
              <a:rPr lang="en-US"/>
              <a:t>ensure that xampp is running</a:t>
            </a:r>
            <a:endParaRPr lang="en-US" dirty="0"/>
          </a:p>
          <a:p>
            <a:r>
              <a:rPr lang="en-US"/>
              <a:t>create html file in notepad++</a:t>
            </a:r>
            <a:endParaRPr lang="en-US" dirty="0"/>
          </a:p>
          <a:p>
            <a:pPr lvl="1"/>
            <a:r>
              <a:rPr lang="en-US"/>
              <a:t>store html file in e:\xampp\htdocs</a:t>
            </a:r>
            <a:endParaRPr lang="en-US" dirty="0"/>
          </a:p>
          <a:p>
            <a:pPr lvl="1"/>
            <a:r>
              <a:rPr lang="en-US"/>
              <a:t>file must be stored as a .html file</a:t>
            </a:r>
            <a:endParaRPr lang="en-US" dirty="0"/>
          </a:p>
          <a:p>
            <a:r>
              <a:rPr lang="en-US"/>
              <a:t>In browser of choice run: </a:t>
            </a:r>
            <a:endParaRPr lang="en-US" dirty="0"/>
          </a:p>
          <a:p>
            <a:pPr lvl="1"/>
            <a:r>
              <a:rPr lang="en-US"/>
              <a:t> localhost/webpagename.html</a:t>
            </a:r>
            <a:endParaRPr lang="en-US" dirty="0"/>
          </a:p>
          <a:p>
            <a:endParaRPr lang="en-US" dirty="0"/>
          </a:p>
        </p:txBody>
      </p:sp>
    </p:spTree>
    <p:extLst>
      <p:ext uri="{BB962C8B-B14F-4D97-AF65-F5344CB8AC3E}">
        <p14:creationId xmlns:p14="http://schemas.microsoft.com/office/powerpoint/2010/main" val="19211526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&lt;b&gt; and &lt;</a:t>
            </a:r>
            <a:r>
              <a:rPr lang="en-US" dirty="0" err="1" smtClean="0"/>
              <a:t>i</a:t>
            </a:r>
            <a:r>
              <a:rPr lang="en-US" dirty="0" smtClean="0"/>
              <a:t>&gt; tag history</a:t>
            </a:r>
            <a:endParaRPr lang="en-US" dirty="0"/>
          </a:p>
        </p:txBody>
      </p:sp>
      <p:sp>
        <p:nvSpPr>
          <p:cNvPr id="4" name="Rectangle 1"/>
          <p:cNvSpPr>
            <a:spLocks noGrp="1" noChangeArrowheads="1"/>
          </p:cNvSpPr>
          <p:nvPr>
            <p:ph type="body" sz="quarter" idx="10"/>
          </p:nvPr>
        </p:nvSpPr>
        <p:spPr bwMode="auto">
          <a:xfrm>
            <a:off x="152400" y="2133601"/>
            <a:ext cx="8610600" cy="4678204"/>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22222"/>
                </a:solidFill>
                <a:effectLst/>
                <a:latin typeface="Helvetica Neue"/>
              </a:rPr>
              <a:t>Before HTML5, </a:t>
            </a:r>
            <a:r>
              <a:rPr kumimoji="0" lang="en-US" altLang="en-US" sz="900" b="0" i="0" u="none" strike="noStrike" cap="none" normalizeH="0" baseline="0" dirty="0" err="1" smtClean="0">
                <a:ln>
                  <a:noFill/>
                </a:ln>
                <a:solidFill>
                  <a:srgbClr val="222222"/>
                </a:solidFill>
                <a:effectLst/>
                <a:latin typeface="Consolas" panose="020B0609020204030204" pitchFamily="49" charset="0"/>
                <a:cs typeface="Consolas" panose="020B0609020204030204" pitchFamily="49" charset="0"/>
              </a:rPr>
              <a:t>i</a:t>
            </a:r>
            <a:r>
              <a:rPr kumimoji="0" lang="en-US" altLang="en-US" sz="1100" b="0" i="0" u="none" strike="noStrike" cap="none" normalizeH="0" baseline="0" dirty="0" smtClean="0">
                <a:ln>
                  <a:noFill/>
                </a:ln>
                <a:solidFill>
                  <a:srgbClr val="222222"/>
                </a:solidFill>
                <a:effectLst/>
                <a:latin typeface="Helvetica Neue"/>
              </a:rPr>
              <a:t> and </a:t>
            </a:r>
            <a:r>
              <a:rPr kumimoji="0" lang="en-US" altLang="en-US" sz="900" b="0" i="0" u="none" strike="noStrike" cap="none" normalizeH="0" baseline="0" dirty="0" smtClean="0">
                <a:ln>
                  <a:noFill/>
                </a:ln>
                <a:solidFill>
                  <a:srgbClr val="222222"/>
                </a:solidFill>
                <a:effectLst/>
                <a:latin typeface="Consolas" panose="020B0609020204030204" pitchFamily="49" charset="0"/>
                <a:cs typeface="Consolas" panose="020B0609020204030204" pitchFamily="49" charset="0"/>
              </a:rPr>
              <a:t>b</a:t>
            </a:r>
            <a:r>
              <a:rPr kumimoji="0" lang="en-US" altLang="en-US" sz="1100" b="0" i="0" u="none" strike="noStrike" cap="none" normalizeH="0" baseline="0" dirty="0" smtClean="0">
                <a:ln>
                  <a:noFill/>
                </a:ln>
                <a:solidFill>
                  <a:srgbClr val="222222"/>
                </a:solidFill>
                <a:effectLst/>
                <a:latin typeface="Helvetica Neue"/>
              </a:rPr>
              <a:t> were indeed deprecated. The reason was that they essentially worked like </a:t>
            </a:r>
            <a:r>
              <a:rPr kumimoji="0" lang="en-US" altLang="en-US" sz="900" b="0" i="0" u="none" strike="noStrike" cap="none" normalizeH="0" baseline="0" dirty="0" err="1" smtClean="0">
                <a:ln>
                  <a:noFill/>
                </a:ln>
                <a:solidFill>
                  <a:srgbClr val="222222"/>
                </a:solidFill>
                <a:effectLst/>
                <a:latin typeface="Consolas" panose="020B0609020204030204" pitchFamily="49" charset="0"/>
                <a:cs typeface="Consolas" panose="020B0609020204030204" pitchFamily="49" charset="0"/>
              </a:rPr>
              <a:t>em</a:t>
            </a:r>
            <a:r>
              <a:rPr kumimoji="0" lang="en-US" altLang="en-US" sz="1100" b="0" i="0" u="none" strike="noStrike" cap="none" normalizeH="0" baseline="0" dirty="0" smtClean="0">
                <a:ln>
                  <a:noFill/>
                </a:ln>
                <a:solidFill>
                  <a:srgbClr val="222222"/>
                </a:solidFill>
                <a:effectLst/>
                <a:latin typeface="Helvetica Neue"/>
              </a:rPr>
              <a:t> and </a:t>
            </a:r>
            <a:r>
              <a:rPr kumimoji="0" lang="en-US" altLang="en-US" sz="900" b="0" i="0" u="none" strike="noStrike" cap="none" normalizeH="0" baseline="0" dirty="0" smtClean="0">
                <a:ln>
                  <a:noFill/>
                </a:ln>
                <a:solidFill>
                  <a:srgbClr val="222222"/>
                </a:solidFill>
                <a:effectLst/>
                <a:latin typeface="Consolas" panose="020B0609020204030204" pitchFamily="49" charset="0"/>
                <a:cs typeface="Consolas" panose="020B0609020204030204" pitchFamily="49" charset="0"/>
              </a:rPr>
              <a:t>strong</a:t>
            </a:r>
            <a:r>
              <a:rPr kumimoji="0" lang="en-US" altLang="en-US" sz="1100" b="0" i="0" u="none" strike="noStrike" cap="none" normalizeH="0" baseline="0" dirty="0" smtClean="0">
                <a:ln>
                  <a:noFill/>
                </a:ln>
                <a:solidFill>
                  <a:srgbClr val="222222"/>
                </a:solidFill>
                <a:effectLst/>
                <a:latin typeface="Helvetica Neue"/>
              </a:rPr>
              <a:t>, respectively, but with focus on </a:t>
            </a:r>
            <a:r>
              <a:rPr kumimoji="0" lang="en-US" altLang="en-US" sz="1100" b="0" i="1" u="none" strike="noStrike" cap="none" normalizeH="0" baseline="0" dirty="0" smtClean="0">
                <a:ln>
                  <a:noFill/>
                </a:ln>
                <a:solidFill>
                  <a:srgbClr val="222222"/>
                </a:solidFill>
                <a:effectLst/>
                <a:latin typeface="Helvetica Neue"/>
              </a:rPr>
              <a:t>presentation</a:t>
            </a:r>
            <a:r>
              <a:rPr kumimoji="0" lang="en-US" altLang="en-US" sz="1100" b="0" i="0" u="none" strike="noStrike" cap="none" normalizeH="0" baseline="0" dirty="0" smtClean="0">
                <a:ln>
                  <a:noFill/>
                </a:ln>
                <a:solidFill>
                  <a:srgbClr val="222222"/>
                </a:solidFill>
                <a:effectLst/>
                <a:latin typeface="Helvetica Neue"/>
              </a:rPr>
              <a:t> and not on </a:t>
            </a:r>
            <a:r>
              <a:rPr kumimoji="0" lang="en-US" altLang="en-US" sz="1100" b="0" i="1" u="none" strike="noStrike" cap="none" normalizeH="0" baseline="0" dirty="0" smtClean="0">
                <a:ln>
                  <a:noFill/>
                </a:ln>
                <a:solidFill>
                  <a:srgbClr val="222222"/>
                </a:solidFill>
                <a:effectLst/>
                <a:latin typeface="Helvetica Neue"/>
              </a:rPr>
              <a:t>semantics</a:t>
            </a:r>
            <a:r>
              <a:rPr kumimoji="0" lang="en-US" altLang="en-US" sz="1100" b="0" i="0" u="none" strike="noStrike" cap="none" normalizeH="0" baseline="0" dirty="0" smtClean="0">
                <a:ln>
                  <a:noFill/>
                </a:ln>
                <a:solidFill>
                  <a:srgbClr val="222222"/>
                </a:solidFill>
                <a:effectLst/>
                <a:latin typeface="Helvetica Neue"/>
              </a:rPr>
              <a:t> (which is bad).</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22222"/>
                </a:solidFill>
                <a:effectLst/>
                <a:latin typeface="Helvetica Neue"/>
              </a:rPr>
              <a:t>Indeed, </a:t>
            </a:r>
            <a:r>
              <a:rPr kumimoji="0" lang="en-US" altLang="en-US" sz="900" b="0" i="0" u="none" strike="noStrike" cap="none" normalizeH="0" baseline="0" dirty="0" err="1" smtClean="0">
                <a:ln>
                  <a:noFill/>
                </a:ln>
                <a:solidFill>
                  <a:srgbClr val="222222"/>
                </a:solidFill>
                <a:effectLst/>
                <a:latin typeface="Consolas" panose="020B0609020204030204" pitchFamily="49" charset="0"/>
                <a:cs typeface="Consolas" panose="020B0609020204030204" pitchFamily="49" charset="0"/>
              </a:rPr>
              <a:t>i</a:t>
            </a:r>
            <a:r>
              <a:rPr kumimoji="0" lang="en-US" altLang="en-US" sz="1100" b="0" i="0" u="none" strike="noStrike" cap="none" normalizeH="0" baseline="0" dirty="0" smtClean="0">
                <a:ln>
                  <a:noFill/>
                </a:ln>
                <a:solidFill>
                  <a:srgbClr val="222222"/>
                </a:solidFill>
                <a:effectLst/>
                <a:latin typeface="Helvetica Neue"/>
              </a:rPr>
              <a:t> meant that the text should be in italics (it said something about how the text should be rendered on-screen). On the other hand, </a:t>
            </a:r>
            <a:r>
              <a:rPr kumimoji="0" lang="en-US" altLang="en-US" sz="900" b="0" i="0" u="none" strike="noStrike" cap="none" normalizeH="0" baseline="0" dirty="0" err="1" smtClean="0">
                <a:ln>
                  <a:noFill/>
                </a:ln>
                <a:solidFill>
                  <a:srgbClr val="222222"/>
                </a:solidFill>
                <a:effectLst/>
                <a:latin typeface="Consolas" panose="020B0609020204030204" pitchFamily="49" charset="0"/>
                <a:cs typeface="Consolas" panose="020B0609020204030204" pitchFamily="49" charset="0"/>
              </a:rPr>
              <a:t>em</a:t>
            </a:r>
            <a:r>
              <a:rPr kumimoji="0" lang="en-US" altLang="en-US" sz="1100" b="0" i="0" u="none" strike="noStrike" cap="none" normalizeH="0" baseline="0" dirty="0" smtClean="0">
                <a:ln>
                  <a:noFill/>
                </a:ln>
                <a:solidFill>
                  <a:srgbClr val="222222"/>
                </a:solidFill>
                <a:effectLst/>
                <a:latin typeface="Helvetica Neue"/>
              </a:rPr>
              <a:t> meant that the text was to be </a:t>
            </a:r>
            <a:r>
              <a:rPr kumimoji="0" lang="en-US" altLang="en-US" sz="1100" b="0" i="0" u="none" strike="noStrike" cap="none" normalizeH="0" baseline="0" dirty="0" err="1" smtClean="0">
                <a:ln>
                  <a:noFill/>
                </a:ln>
                <a:solidFill>
                  <a:srgbClr val="222222"/>
                </a:solidFill>
                <a:effectLst/>
                <a:latin typeface="Helvetica Neue"/>
              </a:rPr>
              <a:t>emphasised</a:t>
            </a:r>
            <a:r>
              <a:rPr kumimoji="0" lang="en-US" altLang="en-US" sz="1100" b="0" i="0" u="none" strike="noStrike" cap="none" normalizeH="0" baseline="0" dirty="0" smtClean="0">
                <a:ln>
                  <a:noFill/>
                </a:ln>
                <a:solidFill>
                  <a:srgbClr val="222222"/>
                </a:solidFill>
                <a:effectLst/>
                <a:latin typeface="Helvetica Neue"/>
              </a:rPr>
              <a:t> (it said something about the semantics of the text).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22222"/>
                </a:solidFill>
                <a:effectLst/>
                <a:latin typeface="Helvetica Neue"/>
              </a:rPr>
              <a:t>There is an important theoretical difference here. If you use </a:t>
            </a:r>
            <a:r>
              <a:rPr kumimoji="0" lang="en-US" altLang="en-US" sz="900" b="0" i="0" u="none" strike="noStrike" cap="none" normalizeH="0" baseline="0" dirty="0" err="1" smtClean="0">
                <a:ln>
                  <a:noFill/>
                </a:ln>
                <a:solidFill>
                  <a:srgbClr val="222222"/>
                </a:solidFill>
                <a:effectLst/>
                <a:latin typeface="Consolas" panose="020B0609020204030204" pitchFamily="49" charset="0"/>
                <a:cs typeface="Consolas" panose="020B0609020204030204" pitchFamily="49" charset="0"/>
              </a:rPr>
              <a:t>em</a:t>
            </a:r>
            <a:r>
              <a:rPr kumimoji="0" lang="en-US" altLang="en-US" sz="1100" b="0" i="0" u="none" strike="noStrike" cap="none" normalizeH="0" baseline="0" dirty="0" smtClean="0">
                <a:ln>
                  <a:noFill/>
                </a:ln>
                <a:solidFill>
                  <a:srgbClr val="222222"/>
                </a:solidFill>
                <a:effectLst/>
                <a:latin typeface="Helvetica Neue"/>
              </a:rPr>
              <a:t>, the user agent (=browser) knows the text should be </a:t>
            </a:r>
            <a:r>
              <a:rPr kumimoji="0" lang="en-US" altLang="en-US" sz="1100" b="0" i="0" u="none" strike="noStrike" cap="none" normalizeH="0" baseline="0" dirty="0" err="1" smtClean="0">
                <a:ln>
                  <a:noFill/>
                </a:ln>
                <a:solidFill>
                  <a:srgbClr val="222222"/>
                </a:solidFill>
                <a:effectLst/>
                <a:latin typeface="Helvetica Neue"/>
              </a:rPr>
              <a:t>emphasised</a:t>
            </a:r>
            <a:r>
              <a:rPr kumimoji="0" lang="en-US" altLang="en-US" sz="1100" b="0" i="0" u="none" strike="noStrike" cap="none" normalizeH="0" baseline="0" dirty="0" smtClean="0">
                <a:ln>
                  <a:noFill/>
                </a:ln>
                <a:solidFill>
                  <a:srgbClr val="222222"/>
                </a:solidFill>
                <a:effectLst/>
                <a:latin typeface="Helvetica Neue"/>
              </a:rPr>
              <a:t>, so it can render it in italics if the document is displayed on-screen (or all-caps if formatting is not possible, or maybe even in boldface is the user prefers that), it can pronounce it differently if the document is spoken to the user, etc.</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22222"/>
                </a:solidFill>
                <a:effectLst/>
                <a:latin typeface="Helvetica Neue"/>
              </a:rPr>
              <a:t>Notice that emphasis really is about semantics. For instance, the phrases</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rgbClr val="222222"/>
                </a:solidFill>
                <a:effectLst/>
                <a:latin typeface="Helvetica Neue"/>
              </a:rPr>
              <a:t>The </a:t>
            </a:r>
            <a:r>
              <a:rPr kumimoji="0" lang="en-US" altLang="en-US" sz="1100" b="0" i="1" u="none" strike="noStrike" cap="none" normalizeH="0" baseline="0" dirty="0" smtClean="0">
                <a:ln>
                  <a:noFill/>
                </a:ln>
                <a:solidFill>
                  <a:srgbClr val="222222"/>
                </a:solidFill>
                <a:effectLst/>
                <a:latin typeface="Helvetica Neue"/>
              </a:rPr>
              <a:t>cat</a:t>
            </a:r>
            <a:r>
              <a:rPr kumimoji="0" lang="en-US" altLang="en-US" sz="1100" b="0" i="0" u="none" strike="noStrike" cap="none" normalizeH="0" baseline="0" dirty="0" smtClean="0">
                <a:ln>
                  <a:noFill/>
                </a:ln>
                <a:solidFill>
                  <a:srgbClr val="222222"/>
                </a:solidFill>
                <a:effectLst/>
                <a:latin typeface="Helvetica Neue"/>
              </a:rPr>
              <a:t> is mine. (=not the dog!)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rgbClr val="222222"/>
                </a:solidFill>
                <a:effectLst/>
                <a:latin typeface="Helvetica Neue"/>
              </a:rPr>
              <a:t>The cat is </a:t>
            </a:r>
            <a:r>
              <a:rPr kumimoji="0" lang="en-US" altLang="en-US" sz="1100" b="0" i="1" u="none" strike="noStrike" cap="none" normalizeH="0" baseline="0" dirty="0" smtClean="0">
                <a:ln>
                  <a:noFill/>
                </a:ln>
                <a:solidFill>
                  <a:srgbClr val="222222"/>
                </a:solidFill>
                <a:effectLst/>
                <a:latin typeface="Helvetica Neue"/>
              </a:rPr>
              <a:t>mine</a:t>
            </a:r>
            <a:r>
              <a:rPr kumimoji="0" lang="en-US" altLang="en-US" sz="1100" b="0" i="0" u="none" strike="noStrike" cap="none" normalizeH="0" baseline="0" dirty="0" smtClean="0">
                <a:ln>
                  <a:noFill/>
                </a:ln>
                <a:solidFill>
                  <a:srgbClr val="222222"/>
                </a:solidFill>
                <a:effectLst/>
                <a:latin typeface="Helvetica Neue"/>
              </a:rPr>
              <a:t>. (=not yours!)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22222"/>
                </a:solidFill>
                <a:effectLst/>
                <a:latin typeface="Helvetica Neue"/>
              </a:rPr>
              <a:t>do not have the same meaning.</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22222"/>
                </a:solidFill>
                <a:effectLst/>
                <a:latin typeface="Helvetica Neue"/>
              </a:rPr>
              <a:t>The same difference applies to </a:t>
            </a:r>
            <a:r>
              <a:rPr kumimoji="0" lang="en-US" altLang="en-US" sz="900" b="0" i="0" u="none" strike="noStrike" cap="none" normalizeH="0" baseline="0" dirty="0" smtClean="0">
                <a:ln>
                  <a:noFill/>
                </a:ln>
                <a:solidFill>
                  <a:srgbClr val="222222"/>
                </a:solidFill>
                <a:effectLst/>
                <a:latin typeface="Consolas" panose="020B0609020204030204" pitchFamily="49" charset="0"/>
                <a:cs typeface="Consolas" panose="020B0609020204030204" pitchFamily="49" charset="0"/>
              </a:rPr>
              <a:t>b</a:t>
            </a:r>
            <a:r>
              <a:rPr kumimoji="0" lang="en-US" altLang="en-US" sz="1100" b="0" i="0" u="none" strike="noStrike" cap="none" normalizeH="0" baseline="0" dirty="0" smtClean="0">
                <a:ln>
                  <a:noFill/>
                </a:ln>
                <a:solidFill>
                  <a:srgbClr val="222222"/>
                </a:solidFill>
                <a:effectLst/>
                <a:latin typeface="Helvetica Neue"/>
              </a:rPr>
              <a:t> (boldface font) and </a:t>
            </a:r>
            <a:r>
              <a:rPr kumimoji="0" lang="en-US" altLang="en-US" sz="900" b="0" i="0" u="none" strike="noStrike" cap="none" normalizeH="0" baseline="0" dirty="0" smtClean="0">
                <a:ln>
                  <a:noFill/>
                </a:ln>
                <a:solidFill>
                  <a:srgbClr val="222222"/>
                </a:solidFill>
                <a:effectLst/>
                <a:latin typeface="Consolas" panose="020B0609020204030204" pitchFamily="49" charset="0"/>
                <a:cs typeface="Consolas" panose="020B0609020204030204" pitchFamily="49" charset="0"/>
              </a:rPr>
              <a:t>strong</a:t>
            </a:r>
            <a:r>
              <a:rPr kumimoji="0" lang="en-US" altLang="en-US" sz="1100" b="0" i="0" u="none" strike="noStrike" cap="none" normalizeH="0" baseline="0" dirty="0" smtClean="0">
                <a:ln>
                  <a:noFill/>
                </a:ln>
                <a:solidFill>
                  <a:srgbClr val="222222"/>
                </a:solidFill>
                <a:effectLst/>
                <a:latin typeface="Helvetica Neue"/>
              </a:rPr>
              <a:t> (strong emphasis).</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22222"/>
                </a:solidFill>
                <a:effectLst/>
                <a:latin typeface="Helvetica Neue"/>
              </a:rPr>
              <a:t>A general principle of digital writing in general, and of hypertext authoring in particular, is that you should separate content and style. In hypertext authoring, this means that the content should be in the HTML file, and the style should be in a CSS file (or a number of CSS files). A different but related principle is that the document should be rich in semantics (like marking up headers, footers, lists, emphases, addresses, navigational areas, etc.). This has a number of advantages:</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rgbClr val="222222"/>
                </a:solidFill>
                <a:effectLst/>
                <a:latin typeface="Helvetica Neue"/>
              </a:rPr>
              <a:t>It is much easier for computer programs to interpret the document. These programs include browsers, text-to-speech applications, search engines, and digital assistants. (For example, the browser can let you save an address to your address book, if only it can find and interpret it. Also, you might know that Microsoft Word can create and automatically update a TOC for you if you mark up your headings correctly.)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rgbClr val="222222"/>
                </a:solidFill>
                <a:effectLst/>
                <a:latin typeface="Helvetica Neue"/>
              </a:rPr>
              <a:t>It is much easier to change the style later on. (If you want to change the </a:t>
            </a:r>
            <a:r>
              <a:rPr kumimoji="0" lang="en-US" altLang="en-US" sz="1100" b="0" i="0" u="none" strike="noStrike" cap="none" normalizeH="0" baseline="0" dirty="0" err="1" smtClean="0">
                <a:ln>
                  <a:noFill/>
                </a:ln>
                <a:solidFill>
                  <a:srgbClr val="222222"/>
                </a:solidFill>
                <a:effectLst/>
                <a:latin typeface="Helvetica Neue"/>
              </a:rPr>
              <a:t>colour</a:t>
            </a:r>
            <a:r>
              <a:rPr kumimoji="0" lang="en-US" altLang="en-US" sz="1100" b="0" i="0" u="none" strike="noStrike" cap="none" normalizeH="0" baseline="0" dirty="0" smtClean="0">
                <a:ln>
                  <a:noFill/>
                </a:ln>
                <a:solidFill>
                  <a:srgbClr val="222222"/>
                </a:solidFill>
                <a:effectLst/>
                <a:latin typeface="Helvetica Neue"/>
              </a:rPr>
              <a:t> of all your third-level headings in your 860-page document, you can change a single line in the </a:t>
            </a:r>
            <a:r>
              <a:rPr kumimoji="0" lang="en-US" altLang="en-US" sz="1100" b="0" i="0" u="none" strike="noStrike" cap="none" normalizeH="0" baseline="0" dirty="0" err="1" smtClean="0">
                <a:ln>
                  <a:noFill/>
                </a:ln>
                <a:solidFill>
                  <a:srgbClr val="222222"/>
                </a:solidFill>
                <a:effectLst/>
                <a:latin typeface="Helvetica Neue"/>
              </a:rPr>
              <a:t>stylesheet</a:t>
            </a:r>
            <a:r>
              <a:rPr kumimoji="0" lang="en-US" altLang="en-US" sz="1100" b="0" i="0" u="none" strike="noStrike" cap="none" normalizeH="0" baseline="0" dirty="0" smtClean="0">
                <a:ln>
                  <a:noFill/>
                </a:ln>
                <a:solidFill>
                  <a:srgbClr val="222222"/>
                </a:solidFill>
                <a:effectLst/>
                <a:latin typeface="Helvetica Neue"/>
              </a:rPr>
              <a:t>. If you had mixed content and presentation, you would have to go through the entire document manually. And you would probably miss a heading or two, making the document look unprofessional.)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rgbClr val="222222"/>
                </a:solidFill>
                <a:effectLst/>
                <a:latin typeface="Helvetica Neue"/>
              </a:rPr>
              <a:t>You can use different </a:t>
            </a:r>
            <a:r>
              <a:rPr kumimoji="0" lang="en-US" altLang="en-US" sz="1100" b="0" i="0" u="none" strike="noStrike" cap="none" normalizeH="0" baseline="0" dirty="0" err="1" smtClean="0">
                <a:ln>
                  <a:noFill/>
                </a:ln>
                <a:solidFill>
                  <a:srgbClr val="222222"/>
                </a:solidFill>
                <a:effectLst/>
                <a:latin typeface="Helvetica Neue"/>
              </a:rPr>
              <a:t>stylesheets</a:t>
            </a:r>
            <a:r>
              <a:rPr kumimoji="0" lang="en-US" altLang="en-US" sz="1100" b="0" i="0" u="none" strike="noStrike" cap="none" normalizeH="0" baseline="0" dirty="0" smtClean="0">
                <a:ln>
                  <a:noFill/>
                </a:ln>
                <a:solidFill>
                  <a:srgbClr val="222222"/>
                </a:solidFill>
                <a:effectLst/>
                <a:latin typeface="Helvetica Neue"/>
              </a:rPr>
              <a:t> depending on the circumstance (is the document being displayed on-screen or printed on paper?). You can even let the end user choose the style herself. (My website offers a number of alternate </a:t>
            </a:r>
            <a:r>
              <a:rPr kumimoji="0" lang="en-US" altLang="en-US" sz="1100" b="0" i="0" u="none" strike="noStrike" cap="none" normalizeH="0" baseline="0" dirty="0" err="1" smtClean="0">
                <a:ln>
                  <a:noFill/>
                </a:ln>
                <a:solidFill>
                  <a:srgbClr val="222222"/>
                </a:solidFill>
                <a:effectLst/>
                <a:latin typeface="Helvetica Neue"/>
              </a:rPr>
              <a:t>stylesheets</a:t>
            </a:r>
            <a:r>
              <a:rPr kumimoji="0" lang="en-US" altLang="en-US" sz="1100" b="0" i="0" u="none" strike="noStrike" cap="none" normalizeH="0" baseline="0" dirty="0" smtClean="0">
                <a:ln>
                  <a:noFill/>
                </a:ln>
                <a:solidFill>
                  <a:srgbClr val="222222"/>
                </a:solidFill>
                <a:effectLst/>
                <a:latin typeface="Helvetica Neue"/>
              </a:rPr>
              <a:t>. In IE and FF, you change these using the View menu.)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22222"/>
                </a:solidFill>
                <a:effectLst/>
                <a:latin typeface="Helvetica Neue"/>
              </a:rPr>
              <a:t>So, in short, </a:t>
            </a:r>
            <a:r>
              <a:rPr kumimoji="0" lang="en-US" altLang="en-US" sz="900" b="0" i="0" u="none" strike="noStrike" cap="none" normalizeH="0" baseline="0" dirty="0" err="1" smtClean="0">
                <a:ln>
                  <a:noFill/>
                </a:ln>
                <a:solidFill>
                  <a:srgbClr val="222222"/>
                </a:solidFill>
                <a:effectLst/>
                <a:latin typeface="Consolas" panose="020B0609020204030204" pitchFamily="49" charset="0"/>
                <a:cs typeface="Consolas" panose="020B0609020204030204" pitchFamily="49" charset="0"/>
              </a:rPr>
              <a:t>i</a:t>
            </a:r>
            <a:r>
              <a:rPr kumimoji="0" lang="en-US" altLang="en-US" sz="1100" b="0" i="0" u="none" strike="noStrike" cap="none" normalizeH="0" baseline="0" dirty="0" smtClean="0">
                <a:ln>
                  <a:noFill/>
                </a:ln>
                <a:solidFill>
                  <a:srgbClr val="222222"/>
                </a:solidFill>
                <a:effectLst/>
                <a:latin typeface="Helvetica Neue"/>
              </a:rPr>
              <a:t> and </a:t>
            </a:r>
            <a:r>
              <a:rPr kumimoji="0" lang="en-US" altLang="en-US" sz="900" b="0" i="0" u="none" strike="noStrike" cap="none" normalizeH="0" baseline="0" dirty="0" smtClean="0">
                <a:ln>
                  <a:noFill/>
                </a:ln>
                <a:solidFill>
                  <a:srgbClr val="222222"/>
                </a:solidFill>
                <a:effectLst/>
                <a:latin typeface="Consolas" panose="020B0609020204030204" pitchFamily="49" charset="0"/>
                <a:cs typeface="Consolas" panose="020B0609020204030204" pitchFamily="49" charset="0"/>
              </a:rPr>
              <a:t>b</a:t>
            </a:r>
            <a:r>
              <a:rPr kumimoji="0" lang="en-US" altLang="en-US" sz="1100" b="0" i="0" u="none" strike="noStrike" cap="none" normalizeH="0" baseline="0" dirty="0" smtClean="0">
                <a:ln>
                  <a:noFill/>
                </a:ln>
                <a:solidFill>
                  <a:srgbClr val="222222"/>
                </a:solidFill>
                <a:effectLst/>
                <a:latin typeface="Helvetica Neue"/>
              </a:rPr>
              <a:t> were deprecated because they were </a:t>
            </a:r>
            <a:r>
              <a:rPr kumimoji="0" lang="en-US" altLang="en-US" sz="1100" b="1" i="0" u="none" strike="noStrike" cap="none" normalizeH="0" baseline="0" dirty="0" smtClean="0">
                <a:ln>
                  <a:noFill/>
                </a:ln>
                <a:solidFill>
                  <a:srgbClr val="222222"/>
                </a:solidFill>
                <a:effectLst/>
                <a:latin typeface="Helvetica Neue"/>
              </a:rPr>
              <a:t>HTML tags</a:t>
            </a:r>
            <a:r>
              <a:rPr kumimoji="0" lang="en-US" altLang="en-US" sz="1100" b="0" i="0" u="none" strike="noStrike" cap="none" normalizeH="0" baseline="0" dirty="0" smtClean="0">
                <a:ln>
                  <a:noFill/>
                </a:ln>
                <a:solidFill>
                  <a:srgbClr val="222222"/>
                </a:solidFill>
                <a:effectLst/>
                <a:latin typeface="Helvetica Neue"/>
              </a:rPr>
              <a:t> concerned </a:t>
            </a:r>
            <a:r>
              <a:rPr kumimoji="0" lang="en-US" altLang="en-US" sz="1100" b="0" i="0" u="none" strike="noStrike" cap="none" normalizeH="0" baseline="0" dirty="0" err="1" smtClean="0">
                <a:ln>
                  <a:noFill/>
                </a:ln>
                <a:solidFill>
                  <a:srgbClr val="222222"/>
                </a:solidFill>
                <a:effectLst/>
                <a:latin typeface="Helvetica Neue"/>
              </a:rPr>
              <a:t>about</a:t>
            </a:r>
            <a:r>
              <a:rPr kumimoji="0" lang="en-US" altLang="en-US" sz="1100" b="1" i="0" u="none" strike="noStrike" cap="none" normalizeH="0" baseline="0" dirty="0" err="1" smtClean="0">
                <a:ln>
                  <a:noFill/>
                </a:ln>
                <a:solidFill>
                  <a:srgbClr val="222222"/>
                </a:solidFill>
                <a:effectLst/>
                <a:latin typeface="Helvetica Neue"/>
              </a:rPr>
              <a:t>presentation</a:t>
            </a:r>
            <a:r>
              <a:rPr kumimoji="0" lang="en-US" altLang="en-US" sz="1100" b="0" i="0" u="none" strike="noStrike" cap="none" normalizeH="0" baseline="0" dirty="0" smtClean="0">
                <a:ln>
                  <a:noFill/>
                </a:ln>
                <a:solidFill>
                  <a:srgbClr val="222222"/>
                </a:solidFill>
                <a:effectLst/>
                <a:latin typeface="Helvetica Neue"/>
              </a:rPr>
              <a:t>, which is totally wrong.</a:t>
            </a:r>
            <a:endParaRPr kumimoji="0" lang="en-US" altLang="en-US" sz="1500" b="1" i="0" u="none" strike="noStrike" cap="none" normalizeH="0" baseline="0" dirty="0" smtClean="0">
              <a:ln>
                <a:noFill/>
              </a:ln>
              <a:solidFill>
                <a:srgbClr val="222222"/>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43668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&lt;b&gt; and &lt;</a:t>
            </a:r>
            <a:r>
              <a:rPr lang="en-US" dirty="0" err="1" smtClean="0"/>
              <a:t>i</a:t>
            </a:r>
            <a:r>
              <a:rPr lang="en-US" dirty="0" smtClean="0"/>
              <a:t>&gt; tag history</a:t>
            </a:r>
            <a:endParaRPr lang="en-US" dirty="0"/>
          </a:p>
        </p:txBody>
      </p:sp>
      <p:sp>
        <p:nvSpPr>
          <p:cNvPr id="4" name="Rectangle 1"/>
          <p:cNvSpPr>
            <a:spLocks noGrp="1" noChangeArrowheads="1"/>
          </p:cNvSpPr>
          <p:nvPr>
            <p:ph type="body" sz="quarter" idx="10"/>
          </p:nvPr>
        </p:nvSpPr>
        <p:spPr bwMode="auto">
          <a:xfrm>
            <a:off x="244434" y="1981200"/>
            <a:ext cx="8610600" cy="3785652"/>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222222"/>
                </a:solidFill>
                <a:effectLst/>
                <a:latin typeface="Helvetica Neue"/>
              </a:rPr>
              <a:t>In HTML5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22222"/>
                </a:solidFill>
                <a:effectLst/>
                <a:latin typeface="Helvetica Neue"/>
              </a:rPr>
              <a:t>In HTML5 </a:t>
            </a:r>
            <a:r>
              <a:rPr kumimoji="0" lang="en-US" altLang="en-US" sz="900" b="0" i="0" u="none" strike="noStrike" cap="none" normalizeH="0" baseline="0" dirty="0" err="1" smtClean="0">
                <a:ln>
                  <a:noFill/>
                </a:ln>
                <a:solidFill>
                  <a:srgbClr val="222222"/>
                </a:solidFill>
                <a:effectLst/>
                <a:latin typeface="Consolas" panose="020B0609020204030204" pitchFamily="49" charset="0"/>
                <a:cs typeface="Consolas" panose="020B0609020204030204" pitchFamily="49" charset="0"/>
              </a:rPr>
              <a:t>i</a:t>
            </a:r>
            <a:r>
              <a:rPr kumimoji="0" lang="en-US" altLang="en-US" sz="1100" b="0" i="0" u="none" strike="noStrike" cap="none" normalizeH="0" baseline="0" dirty="0" smtClean="0">
                <a:ln>
                  <a:noFill/>
                </a:ln>
                <a:solidFill>
                  <a:srgbClr val="222222"/>
                </a:solidFill>
                <a:effectLst/>
                <a:latin typeface="Helvetica Neue"/>
              </a:rPr>
              <a:t> and </a:t>
            </a:r>
            <a:r>
              <a:rPr kumimoji="0" lang="en-US" altLang="en-US" sz="900" b="0" i="0" u="none" strike="noStrike" cap="none" normalizeH="0" baseline="0" dirty="0" smtClean="0">
                <a:ln>
                  <a:noFill/>
                </a:ln>
                <a:solidFill>
                  <a:srgbClr val="222222"/>
                </a:solidFill>
                <a:effectLst/>
                <a:latin typeface="Consolas" panose="020B0609020204030204" pitchFamily="49" charset="0"/>
                <a:cs typeface="Consolas" panose="020B0609020204030204" pitchFamily="49" charset="0"/>
              </a:rPr>
              <a:t>b</a:t>
            </a:r>
            <a:r>
              <a:rPr kumimoji="0" lang="en-US" altLang="en-US" sz="1100" b="0" i="0" u="none" strike="noStrike" cap="none" normalizeH="0" baseline="0" dirty="0" smtClean="0">
                <a:ln>
                  <a:noFill/>
                </a:ln>
                <a:solidFill>
                  <a:srgbClr val="222222"/>
                </a:solidFill>
                <a:effectLst/>
                <a:latin typeface="Helvetica Neue"/>
              </a:rPr>
              <a:t> are no longer deprecated. Instead, </a:t>
            </a:r>
            <a:r>
              <a:rPr kumimoji="0" lang="en-US" altLang="en-US" sz="1100" b="0" i="1" u="none" strike="noStrike" cap="none" normalizeH="0" baseline="0" dirty="0" smtClean="0">
                <a:ln>
                  <a:noFill/>
                </a:ln>
                <a:solidFill>
                  <a:srgbClr val="222222"/>
                </a:solidFill>
                <a:effectLst/>
                <a:latin typeface="Helvetica Neue"/>
              </a:rPr>
              <a:t>they are given sematic meaning</a:t>
            </a:r>
            <a:r>
              <a:rPr kumimoji="0" lang="en-US" altLang="en-US" sz="1100" b="0" i="0" u="none" strike="noStrike" cap="none" normalizeH="0" baseline="0" dirty="0" smtClean="0">
                <a:ln>
                  <a:noFill/>
                </a:ln>
                <a:solidFill>
                  <a:srgbClr val="222222"/>
                </a:solidFill>
                <a:effectLst/>
                <a:latin typeface="Helvetica Neue"/>
              </a:rPr>
              <a:t>. So they are now actually about semantics, and not about presentation.</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22222"/>
                </a:solidFill>
                <a:effectLst/>
                <a:latin typeface="Helvetica Neue"/>
              </a:rPr>
              <a:t>As before, you use </a:t>
            </a:r>
            <a:r>
              <a:rPr kumimoji="0" lang="en-US" altLang="en-US" sz="900" b="0" i="0" u="none" strike="noStrike" cap="none" normalizeH="0" baseline="0" dirty="0" err="1" smtClean="0">
                <a:ln>
                  <a:noFill/>
                </a:ln>
                <a:solidFill>
                  <a:srgbClr val="222222"/>
                </a:solidFill>
                <a:effectLst/>
                <a:latin typeface="Consolas" panose="020B0609020204030204" pitchFamily="49" charset="0"/>
                <a:cs typeface="Consolas" panose="020B0609020204030204" pitchFamily="49" charset="0"/>
              </a:rPr>
              <a:t>em</a:t>
            </a:r>
            <a:r>
              <a:rPr kumimoji="0" lang="en-US" altLang="en-US" sz="1100" b="0" i="0" u="none" strike="noStrike" cap="none" normalizeH="0" baseline="0" dirty="0" smtClean="0">
                <a:ln>
                  <a:noFill/>
                </a:ln>
                <a:solidFill>
                  <a:srgbClr val="222222"/>
                </a:solidFill>
                <a:effectLst/>
                <a:latin typeface="Helvetica Neue"/>
              </a:rPr>
              <a:t> to mark up emphasis: "The cat </a:t>
            </a:r>
            <a:r>
              <a:rPr kumimoji="0" lang="en-US" altLang="en-US" sz="1100" b="0" i="1" u="none" strike="noStrike" cap="none" normalizeH="0" baseline="0" dirty="0" smtClean="0">
                <a:ln>
                  <a:noFill/>
                </a:ln>
                <a:solidFill>
                  <a:srgbClr val="222222"/>
                </a:solidFill>
                <a:effectLst/>
                <a:latin typeface="Helvetica Neue"/>
              </a:rPr>
              <a:t>is</a:t>
            </a:r>
            <a:r>
              <a:rPr kumimoji="0" lang="en-US" altLang="en-US" sz="1100" b="0" i="0" u="none" strike="noStrike" cap="none" normalizeH="0" baseline="0" dirty="0" smtClean="0">
                <a:ln>
                  <a:noFill/>
                </a:ln>
                <a:solidFill>
                  <a:srgbClr val="222222"/>
                </a:solidFill>
                <a:effectLst/>
                <a:latin typeface="Helvetica Neue"/>
              </a:rPr>
              <a:t> mine." But you use </a:t>
            </a:r>
            <a:r>
              <a:rPr kumimoji="0" lang="en-US" altLang="en-US" sz="900" b="0" i="0" u="none" strike="noStrike" cap="none" normalizeH="0" baseline="0" dirty="0" err="1" smtClean="0">
                <a:ln>
                  <a:noFill/>
                </a:ln>
                <a:solidFill>
                  <a:srgbClr val="222222"/>
                </a:solidFill>
                <a:effectLst/>
                <a:latin typeface="Consolas" panose="020B0609020204030204" pitchFamily="49" charset="0"/>
                <a:cs typeface="Consolas" panose="020B0609020204030204" pitchFamily="49" charset="0"/>
              </a:rPr>
              <a:t>i</a:t>
            </a:r>
            <a:r>
              <a:rPr kumimoji="0" lang="en-US" altLang="en-US" sz="1100" b="0" i="0" u="none" strike="noStrike" cap="none" normalizeH="0" baseline="0" dirty="0" smtClean="0">
                <a:ln>
                  <a:noFill/>
                </a:ln>
                <a:solidFill>
                  <a:srgbClr val="222222"/>
                </a:solidFill>
                <a:effectLst/>
                <a:latin typeface="Helvetica Neue"/>
              </a:rPr>
              <a:t> for almost all other cases where you would use italics in a printed work. For instance:</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rgbClr val="222222"/>
                </a:solidFill>
                <a:effectLst/>
                <a:latin typeface="Helvetica Neue"/>
              </a:rPr>
              <a:t>You use </a:t>
            </a:r>
            <a:r>
              <a:rPr kumimoji="0" lang="en-US" altLang="en-US" sz="900" b="0" i="0" u="none" strike="noStrike" cap="none" normalizeH="0" baseline="0" dirty="0" err="1" smtClean="0">
                <a:ln>
                  <a:noFill/>
                </a:ln>
                <a:solidFill>
                  <a:srgbClr val="222222"/>
                </a:solidFill>
                <a:effectLst/>
                <a:latin typeface="Consolas" panose="020B0609020204030204" pitchFamily="49" charset="0"/>
                <a:cs typeface="Consolas" panose="020B0609020204030204" pitchFamily="49" charset="0"/>
              </a:rPr>
              <a:t>i</a:t>
            </a:r>
            <a:r>
              <a:rPr kumimoji="0" lang="en-US" altLang="en-US" sz="1100" b="0" i="0" u="none" strike="noStrike" cap="none" normalizeH="0" baseline="0" dirty="0" smtClean="0">
                <a:ln>
                  <a:noFill/>
                </a:ln>
                <a:solidFill>
                  <a:srgbClr val="222222"/>
                </a:solidFill>
                <a:effectLst/>
                <a:latin typeface="Helvetica Neue"/>
              </a:rPr>
              <a:t> to mark up taxonomic designations: "I like </a:t>
            </a:r>
            <a:r>
              <a:rPr kumimoji="0" lang="en-US" altLang="en-US" sz="1100" b="0" i="1" u="none" strike="noStrike" cap="none" normalizeH="0" baseline="0" dirty="0" smtClean="0">
                <a:ln>
                  <a:noFill/>
                </a:ln>
                <a:solidFill>
                  <a:srgbClr val="222222"/>
                </a:solidFill>
                <a:effectLst/>
                <a:latin typeface="Helvetica Neue"/>
              </a:rPr>
              <a:t>R. </a:t>
            </a:r>
            <a:r>
              <a:rPr kumimoji="0" lang="en-US" altLang="en-US" sz="1100" b="0" i="1" u="none" strike="noStrike" cap="none" normalizeH="0" baseline="0" dirty="0" err="1" smtClean="0">
                <a:ln>
                  <a:noFill/>
                </a:ln>
                <a:solidFill>
                  <a:srgbClr val="222222"/>
                </a:solidFill>
                <a:effectLst/>
                <a:latin typeface="Helvetica Neue"/>
              </a:rPr>
              <a:t>norvegicus</a:t>
            </a:r>
            <a:r>
              <a:rPr kumimoji="0" lang="en-US" altLang="en-US" sz="1100" b="0" i="0" u="none" strike="noStrike" cap="none" normalizeH="0" baseline="0" dirty="0" smtClean="0">
                <a:ln>
                  <a:noFill/>
                </a:ln>
                <a:solidFill>
                  <a:srgbClr val="222222"/>
                </a:solidFill>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rgbClr val="222222"/>
                </a:solidFill>
                <a:effectLst/>
                <a:latin typeface="Helvetica Neue"/>
              </a:rPr>
              <a:t>You use </a:t>
            </a:r>
            <a:r>
              <a:rPr kumimoji="0" lang="en-US" altLang="en-US" sz="900" b="0" i="0" u="none" strike="noStrike" cap="none" normalizeH="0" baseline="0" dirty="0" err="1" smtClean="0">
                <a:ln>
                  <a:noFill/>
                </a:ln>
                <a:solidFill>
                  <a:srgbClr val="222222"/>
                </a:solidFill>
                <a:effectLst/>
                <a:latin typeface="Consolas" panose="020B0609020204030204" pitchFamily="49" charset="0"/>
                <a:cs typeface="Consolas" panose="020B0609020204030204" pitchFamily="49" charset="0"/>
              </a:rPr>
              <a:t>i</a:t>
            </a:r>
            <a:r>
              <a:rPr kumimoji="0" lang="en-US" altLang="en-US" sz="1100" b="0" i="0" u="none" strike="noStrike" cap="none" normalizeH="0" baseline="0" dirty="0" smtClean="0">
                <a:ln>
                  <a:noFill/>
                </a:ln>
                <a:solidFill>
                  <a:srgbClr val="222222"/>
                </a:solidFill>
                <a:effectLst/>
                <a:latin typeface="Helvetica Neue"/>
              </a:rPr>
              <a:t> to mark up a phrase in a different language compared to the surrounding text: </a:t>
            </a:r>
            <a:r>
              <a:rPr kumimoji="0" lang="en-US" altLang="en-US" sz="1100" b="0" i="1" u="none" strike="noStrike" cap="none" normalizeH="0" baseline="0" dirty="0" smtClean="0">
                <a:ln>
                  <a:noFill/>
                </a:ln>
                <a:solidFill>
                  <a:srgbClr val="222222"/>
                </a:solidFill>
                <a:effectLst/>
                <a:latin typeface="Helvetica Neue"/>
              </a:rPr>
              <a:t>À la carte</a:t>
            </a:r>
            <a:endParaRPr kumimoji="0" lang="en-US" altLang="en-US" sz="1100" b="0" i="0" u="none" strike="noStrike" cap="none" normalizeH="0" baseline="0" dirty="0" smtClean="0">
              <a:ln>
                <a:noFill/>
              </a:ln>
              <a:solidFill>
                <a:srgbClr val="222222"/>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rgbClr val="222222"/>
                </a:solidFill>
                <a:effectLst/>
                <a:latin typeface="Helvetica Neue"/>
              </a:rPr>
              <a:t>You use </a:t>
            </a:r>
            <a:r>
              <a:rPr kumimoji="0" lang="en-US" altLang="en-US" sz="900" b="0" i="0" u="none" strike="noStrike" cap="none" normalizeH="0" baseline="0" dirty="0" err="1" smtClean="0">
                <a:ln>
                  <a:noFill/>
                </a:ln>
                <a:solidFill>
                  <a:srgbClr val="222222"/>
                </a:solidFill>
                <a:effectLst/>
                <a:latin typeface="Consolas" panose="020B0609020204030204" pitchFamily="49" charset="0"/>
                <a:cs typeface="Consolas" panose="020B0609020204030204" pitchFamily="49" charset="0"/>
              </a:rPr>
              <a:t>i</a:t>
            </a:r>
            <a:r>
              <a:rPr kumimoji="0" lang="en-US" altLang="en-US" sz="1100" b="0" i="0" u="none" strike="noStrike" cap="none" normalizeH="0" baseline="0" dirty="0" smtClean="0">
                <a:ln>
                  <a:noFill/>
                </a:ln>
                <a:solidFill>
                  <a:srgbClr val="222222"/>
                </a:solidFill>
                <a:effectLst/>
                <a:latin typeface="Helvetica Neue"/>
              </a:rPr>
              <a:t> to mark up a word when you talk about the word itself: "</a:t>
            </a:r>
            <a:r>
              <a:rPr kumimoji="0" lang="en-US" altLang="en-US" sz="1100" b="0" i="1" u="none" strike="noStrike" cap="none" normalizeH="0" baseline="0" dirty="0" smtClean="0">
                <a:ln>
                  <a:noFill/>
                </a:ln>
                <a:solidFill>
                  <a:srgbClr val="222222"/>
                </a:solidFill>
                <a:effectLst/>
                <a:latin typeface="Helvetica Neue"/>
              </a:rPr>
              <a:t>drink</a:t>
            </a:r>
            <a:r>
              <a:rPr kumimoji="0" lang="en-US" altLang="en-US" sz="1100" b="0" i="0" u="none" strike="noStrike" cap="none" normalizeH="0" baseline="0" dirty="0" smtClean="0">
                <a:ln>
                  <a:noFill/>
                </a:ln>
                <a:solidFill>
                  <a:srgbClr val="222222"/>
                </a:solidFill>
                <a:effectLst/>
                <a:latin typeface="Helvetica Neue"/>
              </a:rPr>
              <a:t> is both a noun and a verb"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22222"/>
                </a:solidFill>
                <a:effectLst/>
                <a:latin typeface="Helvetica Neue"/>
              </a:rPr>
              <a:t>It is also a good idea to use the </a:t>
            </a:r>
            <a:r>
              <a:rPr kumimoji="0" lang="en-US" altLang="en-US" sz="900" b="0" i="0" u="none" strike="noStrike" cap="none" normalizeH="0" baseline="0" dirty="0" smtClean="0">
                <a:ln>
                  <a:noFill/>
                </a:ln>
                <a:solidFill>
                  <a:srgbClr val="222222"/>
                </a:solidFill>
                <a:effectLst/>
                <a:latin typeface="Consolas" panose="020B0609020204030204" pitchFamily="49" charset="0"/>
                <a:cs typeface="Consolas" panose="020B0609020204030204" pitchFamily="49" charset="0"/>
              </a:rPr>
              <a:t>class</a:t>
            </a:r>
            <a:r>
              <a:rPr kumimoji="0" lang="en-US" altLang="en-US" sz="1100" b="0" i="0" u="none" strike="noStrike" cap="none" normalizeH="0" baseline="0" dirty="0" smtClean="0">
                <a:ln>
                  <a:noFill/>
                </a:ln>
                <a:solidFill>
                  <a:srgbClr val="222222"/>
                </a:solidFill>
                <a:effectLst/>
                <a:latin typeface="Helvetica Neue"/>
              </a:rPr>
              <a:t> attribute to specify the precise usage (also Google "</a:t>
            </a:r>
            <a:r>
              <a:rPr kumimoji="0" lang="en-US" altLang="en-US" sz="1100" b="0" i="0" u="none" strike="noStrike" cap="none" normalizeH="0" baseline="0" dirty="0" err="1" smtClean="0">
                <a:ln>
                  <a:noFill/>
                </a:ln>
                <a:solidFill>
                  <a:srgbClr val="222222"/>
                </a:solidFill>
                <a:effectLst/>
                <a:latin typeface="Helvetica Neue"/>
              </a:rPr>
              <a:t>microformat</a:t>
            </a:r>
            <a:r>
              <a:rPr kumimoji="0" lang="en-US" altLang="en-US" sz="1100" b="0" i="0" u="none" strike="noStrike" cap="none" normalizeH="0" baseline="0" dirty="0" smtClean="0">
                <a:ln>
                  <a:noFill/>
                </a:ln>
                <a:solidFill>
                  <a:srgbClr val="222222"/>
                </a:solidFill>
                <a:effectLst/>
                <a:latin typeface="Helvetica Neue"/>
              </a:rPr>
              <a:t>" and "</a:t>
            </a:r>
            <a:r>
              <a:rPr kumimoji="0" lang="en-US" altLang="en-US" sz="1100" b="0" i="0" u="none" strike="noStrike" cap="none" normalizeH="0" baseline="0" dirty="0" err="1" smtClean="0">
                <a:ln>
                  <a:noFill/>
                </a:ln>
                <a:solidFill>
                  <a:srgbClr val="222222"/>
                </a:solidFill>
                <a:effectLst/>
                <a:latin typeface="Helvetica Neue"/>
              </a:rPr>
              <a:t>microdata</a:t>
            </a:r>
            <a:r>
              <a:rPr kumimoji="0" lang="en-US" altLang="en-US" sz="1100" b="0" i="0" u="none" strike="noStrike" cap="none" normalizeH="0" baseline="0" dirty="0" smtClean="0">
                <a:ln>
                  <a:noFill/>
                </a:ln>
                <a:solidFill>
                  <a:srgbClr val="222222"/>
                </a:solidFill>
                <a:effectLst/>
                <a:latin typeface="Helvetica Neue"/>
              </a:rPr>
              <a:t>"). And, of course, in the second case, you should really use the </a:t>
            </a:r>
            <a:r>
              <a:rPr kumimoji="0" lang="en-US" altLang="en-US" sz="900" b="0" i="0" u="none" strike="noStrike" cap="none" normalizeH="0" baseline="0" dirty="0" err="1" smtClean="0">
                <a:ln>
                  <a:noFill/>
                </a:ln>
                <a:solidFill>
                  <a:srgbClr val="222222"/>
                </a:solidFill>
                <a:effectLst/>
                <a:latin typeface="Consolas" panose="020B0609020204030204" pitchFamily="49" charset="0"/>
                <a:cs typeface="Consolas" panose="020B0609020204030204" pitchFamily="49" charset="0"/>
              </a:rPr>
              <a:t>lang</a:t>
            </a:r>
            <a:r>
              <a:rPr kumimoji="0" lang="en-US" altLang="en-US" sz="1100" b="0" i="0" u="none" strike="noStrike" cap="none" normalizeH="0" baseline="0" dirty="0" err="1" smtClean="0">
                <a:ln>
                  <a:noFill/>
                </a:ln>
                <a:solidFill>
                  <a:srgbClr val="222222"/>
                </a:solidFill>
                <a:effectLst/>
                <a:latin typeface="Helvetica Neue"/>
              </a:rPr>
              <a:t>attribute</a:t>
            </a:r>
            <a:r>
              <a:rPr kumimoji="0" lang="en-US" altLang="en-US" sz="1100" b="0" i="0" u="none" strike="noStrike" cap="none" normalizeH="0" baseline="0" dirty="0" smtClean="0">
                <a:ln>
                  <a:noFill/>
                </a:ln>
                <a:solidFill>
                  <a:srgbClr val="222222"/>
                </a:solidFill>
                <a:effectLst/>
                <a:latin typeface="Helvetica Neue"/>
              </a:rPr>
              <a:t> to specify the correct language. (Otherwise, </a:t>
            </a:r>
            <a:r>
              <a:rPr kumimoji="0" lang="en-US" altLang="en-US" sz="1100" b="1" i="0" u="none" strike="noStrike" cap="none" normalizeH="0" baseline="0" dirty="0" smtClean="0">
                <a:ln>
                  <a:noFill/>
                </a:ln>
                <a:solidFill>
                  <a:srgbClr val="222222"/>
                </a:solidFill>
                <a:effectLst/>
                <a:latin typeface="Helvetica Neue"/>
              </a:rPr>
              <a:t>for instance</a:t>
            </a:r>
            <a:r>
              <a:rPr kumimoji="0" lang="en-US" altLang="en-US" sz="1100" b="0" i="0" u="none" strike="noStrike" cap="none" normalizeH="0" baseline="0" dirty="0" smtClean="0">
                <a:ln>
                  <a:noFill/>
                </a:ln>
                <a:solidFill>
                  <a:srgbClr val="222222"/>
                </a:solidFill>
                <a:effectLst/>
                <a:latin typeface="Helvetica Neue"/>
              </a:rPr>
              <a:t>, a text-to-speech agent might mispronounce the text.)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22222"/>
                </a:solidFill>
                <a:effectLst/>
                <a:latin typeface="Helvetica Neue"/>
              </a:rPr>
              <a:t>A year ago or so, the HTML5 specification also said that </a:t>
            </a:r>
            <a:r>
              <a:rPr kumimoji="0" lang="en-US" altLang="en-US" sz="900" b="0" i="0" u="none" strike="noStrike" cap="none" normalizeH="0" baseline="0" dirty="0" smtClean="0">
                <a:ln>
                  <a:noFill/>
                </a:ln>
                <a:solidFill>
                  <a:srgbClr val="222222"/>
                </a:solidFill>
                <a:effectLst/>
                <a:latin typeface="Consolas" panose="020B0609020204030204" pitchFamily="49" charset="0"/>
                <a:cs typeface="Consolas" panose="020B0609020204030204" pitchFamily="49" charset="0"/>
              </a:rPr>
              <a:t>cite</a:t>
            </a:r>
            <a:r>
              <a:rPr kumimoji="0" lang="en-US" altLang="en-US" sz="1100" b="0" i="0" u="none" strike="noStrike" cap="none" normalizeH="0" baseline="0" dirty="0" smtClean="0">
                <a:ln>
                  <a:noFill/>
                </a:ln>
                <a:solidFill>
                  <a:srgbClr val="222222"/>
                </a:solidFill>
                <a:effectLst/>
                <a:latin typeface="Helvetica Neue"/>
              </a:rPr>
              <a:t> should be used to mark up names of books, films, operas, paintings, etc.:</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rgbClr val="222222"/>
                </a:solidFill>
                <a:effectLst/>
                <a:latin typeface="Helvetica Neue"/>
              </a:rPr>
              <a:t>What do you think of </a:t>
            </a:r>
            <a:r>
              <a:rPr kumimoji="0" lang="en-US" altLang="en-US" sz="1100" b="0" i="1" u="none" strike="noStrike" cap="none" normalizeH="0" baseline="0" dirty="0" smtClean="0">
                <a:ln>
                  <a:noFill/>
                </a:ln>
                <a:solidFill>
                  <a:srgbClr val="222222"/>
                </a:solidFill>
                <a:effectLst/>
                <a:latin typeface="Helvetica Neue"/>
              </a:rPr>
              <a:t>Nymphomaniac</a:t>
            </a:r>
            <a:r>
              <a:rPr kumimoji="0" lang="en-US" altLang="en-US" sz="1100" b="0" i="0" u="none" strike="noStrike" cap="none" normalizeH="0" baseline="0" dirty="0" smtClean="0">
                <a:ln>
                  <a:noFill/>
                </a:ln>
                <a:solidFill>
                  <a:srgbClr val="222222"/>
                </a:solidFill>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22222"/>
                </a:solidFill>
                <a:effectLst/>
                <a:latin typeface="Helvetica Neue"/>
              </a:rPr>
              <a:t>Finally, since long ago, </a:t>
            </a:r>
            <a:r>
              <a:rPr kumimoji="0" lang="en-US" altLang="en-US" sz="900" b="0" i="0" u="none" strike="noStrike" cap="none" normalizeH="0" baseline="0" dirty="0" err="1" smtClean="0">
                <a:ln>
                  <a:noFill/>
                </a:ln>
                <a:solidFill>
                  <a:srgbClr val="222222"/>
                </a:solidFill>
                <a:effectLst/>
                <a:latin typeface="Consolas" panose="020B0609020204030204" pitchFamily="49" charset="0"/>
                <a:cs typeface="Consolas" panose="020B0609020204030204" pitchFamily="49" charset="0"/>
              </a:rPr>
              <a:t>dfn</a:t>
            </a:r>
            <a:r>
              <a:rPr kumimoji="0" lang="en-US" altLang="en-US" sz="1100" b="0" i="0" u="none" strike="noStrike" cap="none" normalizeH="0" baseline="0" dirty="0" smtClean="0">
                <a:ln>
                  <a:noFill/>
                </a:ln>
                <a:solidFill>
                  <a:srgbClr val="222222"/>
                </a:solidFill>
                <a:effectLst/>
                <a:latin typeface="Helvetica Neue"/>
              </a:rPr>
              <a:t> is used to mark up the defining instance of a phrase in a text (like a mathematical definition, or the definition of a term):</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rgbClr val="222222"/>
                </a:solidFill>
                <a:effectLst/>
                <a:latin typeface="Helvetica Neue"/>
              </a:rPr>
              <a:t>A </a:t>
            </a:r>
            <a:r>
              <a:rPr kumimoji="0" lang="en-US" altLang="en-US" sz="1100" b="0" i="1" u="none" strike="noStrike" cap="none" normalizeH="0" baseline="0" dirty="0" smtClean="0">
                <a:ln>
                  <a:noFill/>
                </a:ln>
                <a:solidFill>
                  <a:srgbClr val="222222"/>
                </a:solidFill>
                <a:effectLst/>
                <a:latin typeface="Helvetica Neue"/>
              </a:rPr>
              <a:t>group</a:t>
            </a:r>
            <a:r>
              <a:rPr kumimoji="0" lang="en-US" altLang="en-US" sz="1100" b="0" i="0" u="none" strike="noStrike" cap="none" normalizeH="0" baseline="0" dirty="0" smtClean="0">
                <a:ln>
                  <a:noFill/>
                </a:ln>
                <a:solidFill>
                  <a:srgbClr val="222222"/>
                </a:solidFill>
                <a:effectLst/>
                <a:latin typeface="Helvetica Neue"/>
              </a:rPr>
              <a:t> is a set X equipped with a single binary operation * such that...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22222"/>
                </a:solidFill>
                <a:effectLst/>
                <a:latin typeface="Helvetica Neue"/>
              </a:rPr>
              <a:t>So the italics in your printed book, which can mean a lot of different things, is represented by four different HTML5 tags, which is really great, because semantics is good, as I tried to convince you about earlier. (For instance, you can ask your browser to make a list of all definitions in the text, so you can make sure you know them all before the exam.)</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22222"/>
                </a:solidFill>
                <a:effectLst/>
                <a:latin typeface="Helvetica Neue"/>
              </a:rPr>
              <a:t>Turning to </a:t>
            </a:r>
            <a:r>
              <a:rPr kumimoji="0" lang="en-US" altLang="en-US" sz="900" b="0" i="0" u="none" strike="noStrike" cap="none" normalizeH="0" baseline="0" dirty="0" smtClean="0">
                <a:ln>
                  <a:noFill/>
                </a:ln>
                <a:solidFill>
                  <a:srgbClr val="222222"/>
                </a:solidFill>
                <a:effectLst/>
                <a:latin typeface="Consolas" panose="020B0609020204030204" pitchFamily="49" charset="0"/>
                <a:cs typeface="Consolas" panose="020B0609020204030204" pitchFamily="49" charset="0"/>
              </a:rPr>
              <a:t>strong</a:t>
            </a:r>
            <a:r>
              <a:rPr kumimoji="0" lang="en-US" altLang="en-US" sz="1100" b="0" i="0" u="none" strike="noStrike" cap="none" normalizeH="0" baseline="0" dirty="0" smtClean="0">
                <a:ln>
                  <a:noFill/>
                </a:ln>
                <a:solidFill>
                  <a:srgbClr val="222222"/>
                </a:solidFill>
                <a:effectLst/>
                <a:latin typeface="Helvetica Neue"/>
              </a:rPr>
              <a:t> and </a:t>
            </a:r>
            <a:r>
              <a:rPr kumimoji="0" lang="en-US" altLang="en-US" sz="900" b="0" i="0" u="none" strike="noStrike" cap="none" normalizeH="0" baseline="0" dirty="0" smtClean="0">
                <a:ln>
                  <a:noFill/>
                </a:ln>
                <a:solidFill>
                  <a:srgbClr val="222222"/>
                </a:solidFill>
                <a:effectLst/>
                <a:latin typeface="Consolas" panose="020B0609020204030204" pitchFamily="49" charset="0"/>
                <a:cs typeface="Consolas" panose="020B0609020204030204" pitchFamily="49" charset="0"/>
              </a:rPr>
              <a:t>b</a:t>
            </a:r>
            <a:r>
              <a:rPr kumimoji="0" lang="en-US" altLang="en-US" sz="1100" b="0" i="0" u="none" strike="noStrike" cap="none" normalizeH="0" baseline="0" dirty="0" smtClean="0">
                <a:ln>
                  <a:noFill/>
                </a:ln>
                <a:solidFill>
                  <a:srgbClr val="222222"/>
                </a:solidFill>
                <a:effectLst/>
                <a:latin typeface="Helvetica Neue"/>
              </a:rPr>
              <a:t>, the HTML5 specification says that </a:t>
            </a:r>
            <a:r>
              <a:rPr kumimoji="0" lang="en-US" altLang="en-US" sz="900" b="0" i="0" u="none" strike="noStrike" cap="none" normalizeH="0" baseline="0" dirty="0" smtClean="0">
                <a:ln>
                  <a:noFill/>
                </a:ln>
                <a:solidFill>
                  <a:srgbClr val="222222"/>
                </a:solidFill>
                <a:effectLst/>
                <a:latin typeface="Consolas" panose="020B0609020204030204" pitchFamily="49" charset="0"/>
                <a:cs typeface="Consolas" panose="020B0609020204030204" pitchFamily="49" charset="0"/>
              </a:rPr>
              <a:t>strong</a:t>
            </a:r>
            <a:r>
              <a:rPr kumimoji="0" lang="en-US" altLang="en-US" sz="1100" b="0" i="0" u="none" strike="noStrike" cap="none" normalizeH="0" baseline="0" dirty="0" smtClean="0">
                <a:ln>
                  <a:noFill/>
                </a:ln>
                <a:solidFill>
                  <a:srgbClr val="222222"/>
                </a:solidFill>
                <a:effectLst/>
                <a:latin typeface="Helvetica Neue"/>
              </a:rPr>
              <a:t> should be used to mark up an important part of the text, like a warning or some very important-to-catch word in a sentence. On the other hand, </a:t>
            </a:r>
            <a:r>
              <a:rPr kumimoji="0" lang="en-US" altLang="en-US" sz="900" b="0" i="0" u="none" strike="noStrike" cap="none" normalizeH="0" baseline="0" dirty="0" smtClean="0">
                <a:ln>
                  <a:noFill/>
                </a:ln>
                <a:solidFill>
                  <a:srgbClr val="222222"/>
                </a:solidFill>
                <a:effectLst/>
                <a:latin typeface="Consolas" panose="020B0609020204030204" pitchFamily="49" charset="0"/>
                <a:cs typeface="Consolas" panose="020B0609020204030204" pitchFamily="49" charset="0"/>
              </a:rPr>
              <a:t>b</a:t>
            </a:r>
            <a:r>
              <a:rPr kumimoji="0" lang="en-US" altLang="en-US" sz="1100" b="0" i="0" u="none" strike="noStrike" cap="none" normalizeH="0" baseline="0" dirty="0" smtClean="0">
                <a:ln>
                  <a:noFill/>
                </a:ln>
                <a:solidFill>
                  <a:srgbClr val="222222"/>
                </a:solidFill>
                <a:effectLst/>
                <a:latin typeface="Helvetica Neue"/>
              </a:rPr>
              <a:t> should be used to mark up things that need to be easy to find in the text, like keywords. I also use </a:t>
            </a:r>
            <a:r>
              <a:rPr kumimoji="0" lang="en-US" altLang="en-US" sz="900" b="0" i="0" u="none" strike="noStrike" cap="none" normalizeH="0" baseline="0" dirty="0" smtClean="0">
                <a:ln>
                  <a:noFill/>
                </a:ln>
                <a:solidFill>
                  <a:srgbClr val="222222"/>
                </a:solidFill>
                <a:effectLst/>
                <a:latin typeface="Consolas" panose="020B0609020204030204" pitchFamily="49" charset="0"/>
                <a:cs typeface="Consolas" panose="020B0609020204030204" pitchFamily="49" charset="0"/>
              </a:rPr>
              <a:t>b</a:t>
            </a:r>
            <a:r>
              <a:rPr kumimoji="0" lang="en-US" altLang="en-US" sz="1100" b="0" i="0" u="none" strike="noStrike" cap="none" normalizeH="0" baseline="0" dirty="0" smtClean="0">
                <a:ln>
                  <a:noFill/>
                </a:ln>
                <a:solidFill>
                  <a:srgbClr val="222222"/>
                </a:solidFill>
                <a:effectLst/>
                <a:latin typeface="Helvetica Neue"/>
              </a:rPr>
              <a:t> as headings in list items (LIs).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906525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4294967295"/>
          </p:nvPr>
        </p:nvSpPr>
        <p:spPr>
          <a:xfrm>
            <a:off x="762000" y="6248400"/>
            <a:ext cx="1981200" cy="457200"/>
          </a:xfrm>
          <a:prstGeom prst="rect">
            <a:avLst/>
          </a:prstGeom>
        </p:spPr>
        <p:txBody>
          <a:bodyPr/>
          <a:lstStyle/>
          <a:p>
            <a:r>
              <a:rPr lang="en-US" altLang="en-US"/>
              <a:t>Murach’s JavaScript, C4</a:t>
            </a:r>
            <a:endParaRPr lang="en-US" altLang="en-US" sz="1200"/>
          </a:p>
        </p:txBody>
      </p:sp>
      <p:sp>
        <p:nvSpPr>
          <p:cNvPr id="4" name="Footer Placeholder 2"/>
          <p:cNvSpPr>
            <a:spLocks noGrp="1"/>
          </p:cNvSpPr>
          <p:nvPr>
            <p:ph type="ftr" sz="quarter" idx="4294967295"/>
          </p:nvPr>
        </p:nvSpPr>
        <p:spPr>
          <a:xfrm>
            <a:off x="2895600" y="6248400"/>
            <a:ext cx="3352800" cy="457200"/>
          </a:xfrm>
          <a:prstGeom prst="rect">
            <a:avLst/>
          </a:prstGeom>
        </p:spPr>
        <p:txBody>
          <a:bodyPr/>
          <a:lstStyle/>
          <a:p>
            <a:r>
              <a:rPr lang="en-US" altLang="en-US"/>
              <a:t>© 2009, Mike Murach &amp; Associates, Inc.</a:t>
            </a:r>
            <a:endParaRPr lang="en-US" altLang="en-US" sz="1400"/>
          </a:p>
        </p:txBody>
      </p:sp>
      <p:sp>
        <p:nvSpPr>
          <p:cNvPr id="5" name="Slide Number Placeholder 3"/>
          <p:cNvSpPr>
            <a:spLocks noGrp="1"/>
          </p:cNvSpPr>
          <p:nvPr>
            <p:ph type="sldNum" sz="quarter" idx="4294967295"/>
          </p:nvPr>
        </p:nvSpPr>
        <p:spPr>
          <a:xfrm>
            <a:off x="6553200" y="6248400"/>
            <a:ext cx="1905000" cy="457200"/>
          </a:xfrm>
          <a:prstGeom prst="rect">
            <a:avLst/>
          </a:prstGeom>
        </p:spPr>
        <p:txBody>
          <a:bodyPr/>
          <a:lstStyle/>
          <a:p>
            <a:endParaRPr lang="en-US" altLang="en-US"/>
          </a:p>
          <a:p>
            <a:pPr algn="r"/>
            <a:r>
              <a:rPr lang="en-US" altLang="en-US" sz="1000"/>
              <a:t>Slide </a:t>
            </a:r>
            <a:fld id="{A18E3339-C34B-44BA-8A9E-F70E6334F1C6}" type="slidenum">
              <a:rPr lang="en-US" altLang="en-US" sz="1000"/>
              <a:pPr algn="r"/>
              <a:t>52</a:t>
            </a:fld>
            <a:endParaRPr lang="en-US" altLang="en-US" sz="1000"/>
          </a:p>
        </p:txBody>
      </p:sp>
      <p:graphicFrame>
        <p:nvGraphicFramePr>
          <p:cNvPr id="189444" name="Object 4"/>
          <p:cNvGraphicFramePr>
            <a:graphicFrameLocks noChangeAspect="1"/>
          </p:cNvGraphicFramePr>
          <p:nvPr>
            <p:extLst>
              <p:ext uri="{D42A27DB-BD31-4B8C-83A1-F6EECF244321}">
                <p14:modId xmlns:p14="http://schemas.microsoft.com/office/powerpoint/2010/main" val="2148011687"/>
              </p:ext>
            </p:extLst>
          </p:nvPr>
        </p:nvGraphicFramePr>
        <p:xfrm>
          <a:off x="762000" y="1066800"/>
          <a:ext cx="7404100" cy="5248275"/>
        </p:xfrm>
        <a:graphic>
          <a:graphicData uri="http://schemas.openxmlformats.org/presentationml/2006/ole">
            <mc:AlternateContent xmlns:mc="http://schemas.openxmlformats.org/markup-compatibility/2006">
              <mc:Choice xmlns:v="urn:schemas-microsoft-com:vml" Requires="v">
                <p:oleObj spid="_x0000_s95234" name="Document" r:id="rId4" imgW="7415770" imgH="5269889" progId="Word.Document.8">
                  <p:embed/>
                </p:oleObj>
              </mc:Choice>
              <mc:Fallback>
                <p:oleObj name="Document" r:id="rId4" imgW="7415770" imgH="5269889" progId="Word.Document.8">
                  <p:embed/>
                  <p:pic>
                    <p:nvPicPr>
                      <p:cNvPr id="18944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066800"/>
                        <a:ext cx="7404100" cy="5248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811212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sp>
        <p:nvSpPr>
          <p:cNvPr id="3" name="Text Placeholder 2"/>
          <p:cNvSpPr>
            <a:spLocks noGrp="1"/>
          </p:cNvSpPr>
          <p:nvPr>
            <p:ph type="body" sz="quarter" idx="10"/>
          </p:nvPr>
        </p:nvSpPr>
        <p:spPr>
          <a:xfrm>
            <a:off x="228600" y="2209800"/>
            <a:ext cx="6934200" cy="4876800"/>
          </a:xfrm>
        </p:spPr>
        <p:txBody>
          <a:bodyPr/>
          <a:lstStyle/>
          <a:p>
            <a:r>
              <a:rPr lang="en-US" sz="2400" dirty="0"/>
              <a:t>One of the most popular items on web pages is images.</a:t>
            </a:r>
          </a:p>
          <a:p>
            <a:r>
              <a:rPr lang="en-US" sz="2400" dirty="0"/>
              <a:t>Web images basically come in three flavors</a:t>
            </a:r>
          </a:p>
          <a:p>
            <a:pPr lvl="1"/>
            <a:r>
              <a:rPr lang="en-US" sz="2000" dirty="0"/>
              <a:t>GIF files (transparent and animated)</a:t>
            </a:r>
          </a:p>
          <a:p>
            <a:pPr lvl="1"/>
            <a:r>
              <a:rPr lang="en-US" sz="2000" dirty="0"/>
              <a:t>JPG files (best for photos, resize better)</a:t>
            </a:r>
          </a:p>
          <a:p>
            <a:pPr lvl="1"/>
            <a:r>
              <a:rPr lang="en-US" sz="2000" dirty="0"/>
              <a:t>PNG file (all the above except animated)</a:t>
            </a:r>
          </a:p>
          <a:p>
            <a:pPr lvl="1"/>
            <a:r>
              <a:rPr lang="en-US" sz="2000" dirty="0"/>
              <a:t>Other image formats (BMP, TIFF) are uncompressed and much too large for web sites</a:t>
            </a:r>
          </a:p>
          <a:p>
            <a:pPr lvl="1"/>
            <a:r>
              <a:rPr lang="en-US" sz="2000" dirty="0"/>
              <a:t>Drawing programs like </a:t>
            </a:r>
            <a:r>
              <a:rPr lang="en-US" sz="2000" dirty="0" err="1"/>
              <a:t>Paint.Net</a:t>
            </a:r>
            <a:r>
              <a:rPr lang="en-US" sz="2000" dirty="0"/>
              <a:t> can easily convert any format to a web format.</a:t>
            </a:r>
          </a:p>
          <a:p>
            <a:r>
              <a:rPr lang="en-US" sz="2400" dirty="0"/>
              <a:t>Images are one type of </a:t>
            </a:r>
            <a:r>
              <a:rPr lang="en-US" sz="2400" i="1" dirty="0"/>
              <a:t>empty element</a:t>
            </a:r>
            <a:r>
              <a:rPr lang="en-US" sz="2400" dirty="0"/>
              <a:t>--elements without closing tags.</a:t>
            </a:r>
          </a:p>
          <a:p>
            <a:pPr lvl="1"/>
            <a:endParaRPr lang="en-US" sz="3600" dirty="0"/>
          </a:p>
        </p:txBody>
      </p:sp>
      <p:pic>
        <p:nvPicPr>
          <p:cNvPr id="4" name="Picture 3"/>
          <p:cNvPicPr>
            <a:picLocks noChangeAspect="1"/>
          </p:cNvPicPr>
          <p:nvPr/>
        </p:nvPicPr>
        <p:blipFill>
          <a:blip r:embed="rId3"/>
          <a:stretch>
            <a:fillRect/>
          </a:stretch>
        </p:blipFill>
        <p:spPr>
          <a:xfrm>
            <a:off x="7170717" y="2209800"/>
            <a:ext cx="1996368" cy="1581150"/>
          </a:xfrm>
          <a:prstGeom prst="rect">
            <a:avLst/>
          </a:prstGeom>
        </p:spPr>
      </p:pic>
      <p:pic>
        <p:nvPicPr>
          <p:cNvPr id="5" name="Picture 4"/>
          <p:cNvPicPr>
            <a:picLocks noChangeAspect="1"/>
          </p:cNvPicPr>
          <p:nvPr/>
        </p:nvPicPr>
        <p:blipFill>
          <a:blip r:embed="rId4"/>
          <a:stretch>
            <a:fillRect/>
          </a:stretch>
        </p:blipFill>
        <p:spPr>
          <a:xfrm>
            <a:off x="7010400" y="4425538"/>
            <a:ext cx="2283581" cy="2438400"/>
          </a:xfrm>
          <a:prstGeom prst="rect">
            <a:avLst/>
          </a:prstGeom>
        </p:spPr>
      </p:pic>
    </p:spTree>
    <p:extLst>
      <p:ext uri="{BB962C8B-B14F-4D97-AF65-F5344CB8AC3E}">
        <p14:creationId xmlns:p14="http://schemas.microsoft.com/office/powerpoint/2010/main" val="27073322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sp>
        <p:nvSpPr>
          <p:cNvPr id="3" name="Text Placeholder 2"/>
          <p:cNvSpPr>
            <a:spLocks noGrp="1"/>
          </p:cNvSpPr>
          <p:nvPr>
            <p:ph type="body" sz="quarter" idx="10"/>
          </p:nvPr>
        </p:nvSpPr>
        <p:spPr>
          <a:xfrm>
            <a:off x="228600" y="2209800"/>
            <a:ext cx="8458200" cy="4419600"/>
          </a:xfrm>
        </p:spPr>
        <p:txBody>
          <a:bodyPr/>
          <a:lstStyle/>
          <a:p>
            <a:r>
              <a:rPr lang="en-US" sz="2400" dirty="0"/>
              <a:t>Use the </a:t>
            </a:r>
            <a:r>
              <a:rPr lang="en-US" sz="1800" dirty="0"/>
              <a:t>&lt;</a:t>
            </a:r>
            <a:r>
              <a:rPr lang="en-US" sz="1800" dirty="0" err="1"/>
              <a:t>img</a:t>
            </a:r>
            <a:r>
              <a:rPr lang="en-US" sz="1800" dirty="0"/>
              <a:t>&gt;</a:t>
            </a:r>
            <a:r>
              <a:rPr lang="en-US" sz="2400" dirty="0"/>
              <a:t> tag with at least these two attributes:</a:t>
            </a:r>
          </a:p>
          <a:p>
            <a:pPr lvl="1"/>
            <a:r>
              <a:rPr lang="en-US" sz="2000" dirty="0" err="1"/>
              <a:t>src</a:t>
            </a:r>
            <a:r>
              <a:rPr lang="en-US" sz="2000" dirty="0"/>
              <a:t>="filename"</a:t>
            </a:r>
          </a:p>
          <a:p>
            <a:pPr lvl="2"/>
            <a:r>
              <a:rPr lang="en-US" sz="1800" dirty="0"/>
              <a:t>File that contains the image to display</a:t>
            </a:r>
          </a:p>
          <a:p>
            <a:pPr lvl="2"/>
            <a:r>
              <a:rPr lang="en-US" sz="1800" dirty="0"/>
              <a:t>For now, store the image file in the same folder with the web page</a:t>
            </a:r>
          </a:p>
          <a:p>
            <a:pPr lvl="1"/>
            <a:r>
              <a:rPr lang="en-US" sz="2000" dirty="0"/>
              <a:t>alt="alternate text"</a:t>
            </a:r>
          </a:p>
          <a:p>
            <a:pPr lvl="2"/>
            <a:r>
              <a:rPr lang="en-US" sz="1800" dirty="0"/>
              <a:t>Some people turn off the display of web page images to speed page loading</a:t>
            </a:r>
          </a:p>
          <a:p>
            <a:pPr lvl="2"/>
            <a:r>
              <a:rPr lang="en-US" sz="1800" dirty="0"/>
              <a:t>Page readers used by blind people to browse the web read the alternate text of images.</a:t>
            </a:r>
          </a:p>
          <a:p>
            <a:pPr lvl="2"/>
            <a:r>
              <a:rPr lang="en-US" sz="1800" dirty="0"/>
              <a:t>This attribute should let them know what the image would display.</a:t>
            </a:r>
          </a:p>
          <a:p>
            <a:pPr lvl="2"/>
            <a:r>
              <a:rPr lang="en-US" sz="1800" dirty="0"/>
              <a:t>If the image has no content value, you may set the </a:t>
            </a:r>
            <a:r>
              <a:rPr lang="en-US" sz="1400" dirty="0"/>
              <a:t>alt </a:t>
            </a:r>
            <a:r>
              <a:rPr lang="en-US" sz="1800" dirty="0"/>
              <a:t>string to the empty string, but the validators/standards require an </a:t>
            </a:r>
            <a:r>
              <a:rPr lang="en-US" sz="1400" dirty="0"/>
              <a:t>alt</a:t>
            </a:r>
            <a:r>
              <a:rPr lang="en-US" sz="1800" dirty="0"/>
              <a:t> tag.</a:t>
            </a:r>
          </a:p>
          <a:p>
            <a:r>
              <a:rPr lang="en-US" sz="1800" dirty="0" smtClean="0"/>
              <a:t>&lt;</a:t>
            </a:r>
            <a:r>
              <a:rPr lang="en-US" sz="1800" dirty="0" err="1"/>
              <a:t>img</a:t>
            </a:r>
            <a:r>
              <a:rPr lang="en-US" sz="1800" dirty="0"/>
              <a:t> </a:t>
            </a:r>
            <a:r>
              <a:rPr lang="en-US" sz="1800" dirty="0" err="1"/>
              <a:t>src</a:t>
            </a:r>
            <a:r>
              <a:rPr lang="en-US" sz="1800" dirty="0"/>
              <a:t>="mygraphic.gif" alt="Picture of ... "</a:t>
            </a:r>
            <a:br>
              <a:rPr lang="en-US" sz="1800" dirty="0"/>
            </a:br>
            <a:r>
              <a:rPr lang="en-US" sz="1800" dirty="0"/>
              <a:t>     width="100" height="150</a:t>
            </a:r>
            <a:r>
              <a:rPr lang="en-US" sz="1800" dirty="0" smtClean="0"/>
              <a:t>"&gt;</a:t>
            </a:r>
            <a:endParaRPr lang="en-US" sz="9600" dirty="0"/>
          </a:p>
        </p:txBody>
      </p:sp>
    </p:spTree>
    <p:extLst>
      <p:ext uri="{BB962C8B-B14F-4D97-AF65-F5344CB8AC3E}">
        <p14:creationId xmlns:p14="http://schemas.microsoft.com/office/powerpoint/2010/main" val="6035277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sp>
        <p:nvSpPr>
          <p:cNvPr id="3" name="Text Placeholder 2"/>
          <p:cNvSpPr>
            <a:spLocks noGrp="1"/>
          </p:cNvSpPr>
          <p:nvPr>
            <p:ph type="body" sz="quarter" idx="10"/>
          </p:nvPr>
        </p:nvSpPr>
        <p:spPr>
          <a:xfrm>
            <a:off x="228600" y="2209800"/>
            <a:ext cx="5281123" cy="4419600"/>
          </a:xfrm>
        </p:spPr>
        <p:txBody>
          <a:bodyPr/>
          <a:lstStyle/>
          <a:p>
            <a:pPr lvl="1"/>
            <a:r>
              <a:rPr lang="en-US" dirty="0"/>
              <a:t>HTML 5 standards require </a:t>
            </a:r>
            <a:r>
              <a:rPr lang="en-US" dirty="0" err="1" smtClean="0"/>
              <a:t>img</a:t>
            </a:r>
            <a:r>
              <a:rPr lang="en-US" dirty="0" smtClean="0"/>
              <a:t> </a:t>
            </a:r>
            <a:r>
              <a:rPr lang="en-US" dirty="0"/>
              <a:t>tags be embedded in another tag.</a:t>
            </a:r>
          </a:p>
          <a:p>
            <a:pPr lvl="2"/>
            <a:r>
              <a:rPr lang="en-US" dirty="0"/>
              <a:t>I’ll use paragraph tags (see example for centering an image below) or </a:t>
            </a:r>
            <a:r>
              <a:rPr lang="en-US" sz="1600" dirty="0"/>
              <a:t>div </a:t>
            </a:r>
            <a:r>
              <a:rPr lang="en-US" dirty="0"/>
              <a:t>tags.</a:t>
            </a:r>
            <a:br>
              <a:rPr lang="en-US" dirty="0"/>
            </a:br>
            <a:r>
              <a:rPr lang="en-US" dirty="0"/>
              <a:t/>
            </a:r>
            <a:br>
              <a:rPr lang="en-US" dirty="0"/>
            </a:br>
            <a:r>
              <a:rPr lang="en-US" sz="1600" dirty="0"/>
              <a:t>&lt;div&gt;</a:t>
            </a:r>
            <a:br>
              <a:rPr lang="en-US" sz="1600" dirty="0"/>
            </a:br>
            <a:r>
              <a:rPr lang="en-US" sz="1600" dirty="0"/>
              <a:t>	&lt;</a:t>
            </a:r>
            <a:r>
              <a:rPr lang="en-US" sz="1600" dirty="0" err="1"/>
              <a:t>img</a:t>
            </a:r>
            <a:r>
              <a:rPr lang="en-US" sz="1600" dirty="0"/>
              <a:t> </a:t>
            </a:r>
            <a:r>
              <a:rPr lang="en-US" sz="1600" dirty="0" err="1"/>
              <a:t>src</a:t>
            </a:r>
            <a:r>
              <a:rPr lang="en-US" sz="1600" dirty="0"/>
              <a:t>=</a:t>
            </a:r>
            <a:r>
              <a:rPr lang="en-US" sz="1400" dirty="0"/>
              <a:t>"</a:t>
            </a:r>
            <a:r>
              <a:rPr lang="en-US" sz="1600" dirty="0"/>
              <a:t>~~~~~~</a:t>
            </a:r>
            <a:r>
              <a:rPr lang="en-US" sz="1400" dirty="0"/>
              <a:t>"</a:t>
            </a:r>
            <a:r>
              <a:rPr lang="en-US" sz="1600" dirty="0"/>
              <a:t> alt=</a:t>
            </a:r>
            <a:r>
              <a:rPr lang="en-US" sz="1400" dirty="0"/>
              <a:t>"</a:t>
            </a:r>
            <a:r>
              <a:rPr lang="en-US" sz="1600" dirty="0"/>
              <a:t>~~~~~~</a:t>
            </a:r>
            <a:r>
              <a:rPr lang="en-US" sz="1400" dirty="0"/>
              <a:t>"</a:t>
            </a:r>
            <a:r>
              <a:rPr lang="en-US" sz="1600" dirty="0"/>
              <a:t> &gt;</a:t>
            </a:r>
            <a:br>
              <a:rPr lang="en-US" sz="1600" dirty="0"/>
            </a:br>
            <a:r>
              <a:rPr lang="en-US" sz="1600" dirty="0"/>
              <a:t>&lt;/div&gt;</a:t>
            </a:r>
            <a:endParaRPr lang="en-US" dirty="0"/>
          </a:p>
        </p:txBody>
      </p:sp>
      <p:pic>
        <p:nvPicPr>
          <p:cNvPr id="4" name="Picture 3" descr="Image"/>
          <p:cNvPicPr>
            <a:picLocks noChangeAspect="1"/>
          </p:cNvPicPr>
          <p:nvPr/>
        </p:nvPicPr>
        <p:blipFill>
          <a:blip r:embed="rId3"/>
          <a:stretch>
            <a:fillRect/>
          </a:stretch>
        </p:blipFill>
        <p:spPr>
          <a:xfrm>
            <a:off x="6034063" y="1616176"/>
            <a:ext cx="2595499" cy="2595499"/>
          </a:xfrm>
          <a:prstGeom prst="rect">
            <a:avLst/>
          </a:prstGeom>
        </p:spPr>
      </p:pic>
    </p:spTree>
    <p:extLst>
      <p:ext uri="{BB962C8B-B14F-4D97-AF65-F5344CB8AC3E}">
        <p14:creationId xmlns:p14="http://schemas.microsoft.com/office/powerpoint/2010/main" val="16686768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4294967295"/>
          </p:nvPr>
        </p:nvSpPr>
        <p:spPr>
          <a:xfrm>
            <a:off x="762000" y="6248400"/>
            <a:ext cx="1981200" cy="457200"/>
          </a:xfrm>
          <a:prstGeom prst="rect">
            <a:avLst/>
          </a:prstGeom>
        </p:spPr>
        <p:txBody>
          <a:bodyPr/>
          <a:lstStyle/>
          <a:p>
            <a:r>
              <a:rPr lang="en-US" altLang="en-US"/>
              <a:t>Murach’s JavaScript, C4</a:t>
            </a:r>
            <a:endParaRPr lang="en-US" altLang="en-US" sz="1200"/>
          </a:p>
        </p:txBody>
      </p:sp>
      <p:sp>
        <p:nvSpPr>
          <p:cNvPr id="4" name="Footer Placeholder 2"/>
          <p:cNvSpPr>
            <a:spLocks noGrp="1"/>
          </p:cNvSpPr>
          <p:nvPr>
            <p:ph type="ftr" sz="quarter" idx="4294967295"/>
          </p:nvPr>
        </p:nvSpPr>
        <p:spPr>
          <a:xfrm>
            <a:off x="2895600" y="6248400"/>
            <a:ext cx="3352800" cy="457200"/>
          </a:xfrm>
          <a:prstGeom prst="rect">
            <a:avLst/>
          </a:prstGeom>
        </p:spPr>
        <p:txBody>
          <a:bodyPr/>
          <a:lstStyle/>
          <a:p>
            <a:r>
              <a:rPr lang="en-US" altLang="en-US"/>
              <a:t>© 2009, Mike Murach &amp; Associates, Inc.</a:t>
            </a:r>
            <a:endParaRPr lang="en-US" altLang="en-US" sz="1400"/>
          </a:p>
        </p:txBody>
      </p:sp>
      <p:sp>
        <p:nvSpPr>
          <p:cNvPr id="5" name="Slide Number Placeholder 3"/>
          <p:cNvSpPr>
            <a:spLocks noGrp="1"/>
          </p:cNvSpPr>
          <p:nvPr>
            <p:ph type="sldNum" sz="quarter" idx="4294967295"/>
          </p:nvPr>
        </p:nvSpPr>
        <p:spPr>
          <a:xfrm>
            <a:off x="6553200" y="6248400"/>
            <a:ext cx="1905000" cy="457200"/>
          </a:xfrm>
          <a:prstGeom prst="rect">
            <a:avLst/>
          </a:prstGeom>
        </p:spPr>
        <p:txBody>
          <a:bodyPr/>
          <a:lstStyle/>
          <a:p>
            <a:endParaRPr lang="en-US" altLang="en-US"/>
          </a:p>
          <a:p>
            <a:pPr algn="r"/>
            <a:r>
              <a:rPr lang="en-US" altLang="en-US" sz="1000"/>
              <a:t>Slide </a:t>
            </a:r>
            <a:fld id="{E01D989D-FFB9-48CF-9AB2-3D2E9C656B0B}" type="slidenum">
              <a:rPr lang="en-US" altLang="en-US" sz="1000"/>
              <a:pPr algn="r"/>
              <a:t>56</a:t>
            </a:fld>
            <a:endParaRPr lang="en-US" altLang="en-US" sz="1000"/>
          </a:p>
        </p:txBody>
      </p:sp>
      <p:graphicFrame>
        <p:nvGraphicFramePr>
          <p:cNvPr id="202756" name="Object 4"/>
          <p:cNvGraphicFramePr>
            <a:graphicFrameLocks noChangeAspect="1"/>
          </p:cNvGraphicFramePr>
          <p:nvPr>
            <p:extLst>
              <p:ext uri="{D42A27DB-BD31-4B8C-83A1-F6EECF244321}">
                <p14:modId xmlns:p14="http://schemas.microsoft.com/office/powerpoint/2010/main" val="382510779"/>
              </p:ext>
            </p:extLst>
          </p:nvPr>
        </p:nvGraphicFramePr>
        <p:xfrm>
          <a:off x="869950" y="1447800"/>
          <a:ext cx="7404100" cy="3592513"/>
        </p:xfrm>
        <a:graphic>
          <a:graphicData uri="http://schemas.openxmlformats.org/presentationml/2006/ole">
            <mc:AlternateContent xmlns:mc="http://schemas.openxmlformats.org/markup-compatibility/2006">
              <mc:Choice xmlns:v="urn:schemas-microsoft-com:vml" Requires="v">
                <p:oleObj spid="_x0000_s103426" name="Document" r:id="rId4" imgW="7415770" imgH="3610062" progId="Word.Document.8">
                  <p:embed/>
                </p:oleObj>
              </mc:Choice>
              <mc:Fallback>
                <p:oleObj name="Document" r:id="rId4" imgW="7415770" imgH="3610062" progId="Word.Document.8">
                  <p:embed/>
                  <p:pic>
                    <p:nvPicPr>
                      <p:cNvPr id="20275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950" y="1447800"/>
                        <a:ext cx="7404100" cy="3592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134531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attribute on images</a:t>
            </a:r>
            <a:endParaRPr lang="en-US" dirty="0"/>
          </a:p>
        </p:txBody>
      </p:sp>
      <p:sp>
        <p:nvSpPr>
          <p:cNvPr id="3" name="Text Placeholder 2"/>
          <p:cNvSpPr>
            <a:spLocks noGrp="1"/>
          </p:cNvSpPr>
          <p:nvPr>
            <p:ph type="body" sz="quarter" idx="10"/>
          </p:nvPr>
        </p:nvSpPr>
        <p:spPr>
          <a:xfrm>
            <a:off x="228600" y="2209800"/>
            <a:ext cx="8610600" cy="3351996"/>
          </a:xfrm>
        </p:spPr>
        <p:txBody>
          <a:bodyPr/>
          <a:lstStyle/>
          <a:p>
            <a:r>
              <a:rPr lang="en-US" dirty="0"/>
              <a:t>The </a:t>
            </a:r>
            <a:r>
              <a:rPr lang="en-US" sz="2400" dirty="0"/>
              <a:t>alt</a:t>
            </a:r>
            <a:r>
              <a:rPr lang="en-US" dirty="0"/>
              <a:t> attribute appears if the image is not found and is used by page readers.</a:t>
            </a:r>
          </a:p>
          <a:p>
            <a:pPr lvl="1"/>
            <a:r>
              <a:rPr lang="en-US" dirty="0"/>
              <a:t>In older browsers, it also used to display in a tooltip, but not anymore</a:t>
            </a:r>
          </a:p>
          <a:p>
            <a:r>
              <a:rPr lang="en-US" dirty="0"/>
              <a:t>If you want a tooltip to display when the user hovers over your image, use the </a:t>
            </a:r>
            <a:r>
              <a:rPr lang="en-US" sz="2000" dirty="0"/>
              <a:t>title</a:t>
            </a:r>
            <a:r>
              <a:rPr lang="en-US" dirty="0"/>
              <a:t> attribute:</a:t>
            </a:r>
            <a:br>
              <a:rPr lang="en-US" dirty="0"/>
            </a:br>
            <a:r>
              <a:rPr lang="en-US" sz="2000" dirty="0"/>
              <a:t>title="My best friend</a:t>
            </a:r>
            <a:endParaRPr lang="en-US" dirty="0"/>
          </a:p>
        </p:txBody>
      </p:sp>
      <p:pic>
        <p:nvPicPr>
          <p:cNvPr id="4" name="Picture 3"/>
          <p:cNvPicPr>
            <a:picLocks noChangeAspect="1"/>
          </p:cNvPicPr>
          <p:nvPr/>
        </p:nvPicPr>
        <p:blipFill>
          <a:blip r:embed="rId3"/>
          <a:stretch>
            <a:fillRect/>
          </a:stretch>
        </p:blipFill>
        <p:spPr>
          <a:xfrm>
            <a:off x="595313" y="5757863"/>
            <a:ext cx="7927975" cy="987696"/>
          </a:xfrm>
          <a:prstGeom prst="rect">
            <a:avLst/>
          </a:prstGeom>
        </p:spPr>
      </p:pic>
    </p:spTree>
    <p:extLst>
      <p:ext uri="{BB962C8B-B14F-4D97-AF65-F5344CB8AC3E}">
        <p14:creationId xmlns:p14="http://schemas.microsoft.com/office/powerpoint/2010/main" val="4688964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width/height</a:t>
            </a:r>
            <a:endParaRPr lang="en-US" dirty="0"/>
          </a:p>
        </p:txBody>
      </p:sp>
      <p:sp>
        <p:nvSpPr>
          <p:cNvPr id="3" name="Text Placeholder 2"/>
          <p:cNvSpPr>
            <a:spLocks noGrp="1"/>
          </p:cNvSpPr>
          <p:nvPr>
            <p:ph type="body" sz="quarter" idx="10"/>
          </p:nvPr>
        </p:nvSpPr>
        <p:spPr>
          <a:xfrm>
            <a:off x="228600" y="2209800"/>
            <a:ext cx="8122777" cy="4419600"/>
          </a:xfrm>
        </p:spPr>
        <p:txBody>
          <a:bodyPr/>
          <a:lstStyle/>
          <a:p>
            <a:r>
              <a:rPr lang="en-US" sz="2400" dirty="0"/>
              <a:t>Our standards dictate that every image includes </a:t>
            </a:r>
            <a:r>
              <a:rPr lang="en-US" sz="1800" dirty="0"/>
              <a:t>width </a:t>
            </a:r>
            <a:r>
              <a:rPr lang="en-US" sz="2400" dirty="0"/>
              <a:t>and</a:t>
            </a:r>
            <a:r>
              <a:rPr lang="en-US" sz="1800" dirty="0"/>
              <a:t> height</a:t>
            </a:r>
            <a:r>
              <a:rPr lang="en-US" sz="2400" dirty="0"/>
              <a:t> attributes.</a:t>
            </a:r>
          </a:p>
          <a:p>
            <a:r>
              <a:rPr lang="en-US" sz="2400" dirty="0"/>
              <a:t>These are not styles (though they can be), they are attributes.</a:t>
            </a:r>
          </a:p>
          <a:p>
            <a:r>
              <a:rPr lang="en-US" sz="2400" dirty="0"/>
              <a:t>The value is measured in pixels. Don’t designate </a:t>
            </a:r>
            <a:r>
              <a:rPr lang="en-US" sz="1800" dirty="0" err="1"/>
              <a:t>px</a:t>
            </a:r>
            <a:r>
              <a:rPr lang="en-US" sz="2400" dirty="0"/>
              <a:t>—it is assumed (error if you do). No other measurement type is allowed.</a:t>
            </a:r>
          </a:p>
          <a:p>
            <a:r>
              <a:rPr lang="en-US" sz="2400" dirty="0"/>
              <a:t>Surround the measurement with quotes</a:t>
            </a:r>
          </a:p>
          <a:p>
            <a:r>
              <a:rPr lang="en-US" sz="2400" dirty="0" smtClean="0"/>
              <a:t>The </a:t>
            </a:r>
            <a:r>
              <a:rPr lang="en-US" sz="2400" dirty="0"/>
              <a:t>following is copied from the w3schools web site</a:t>
            </a:r>
            <a:r>
              <a:rPr lang="en-US" sz="2400" dirty="0" smtClean="0"/>
              <a:t>. </a:t>
            </a:r>
          </a:p>
          <a:p>
            <a:pPr lvl="1"/>
            <a:r>
              <a:rPr lang="en-US" sz="2000" dirty="0">
                <a:hlinkClick r:id="rId3"/>
              </a:rPr>
              <a:t>http://</a:t>
            </a:r>
            <a:r>
              <a:rPr lang="en-US" sz="2000" dirty="0" smtClean="0">
                <a:hlinkClick r:id="rId3"/>
              </a:rPr>
              <a:t>www.w3schools.com/tags/tag_img.asp</a:t>
            </a:r>
            <a:endParaRPr lang="en-US" sz="2000" dirty="0" smtClean="0"/>
          </a:p>
          <a:p>
            <a:pPr lvl="1"/>
            <a:r>
              <a:rPr lang="en-US" sz="2000" dirty="0" smtClean="0"/>
              <a:t>Height is in pixels </a:t>
            </a:r>
            <a:endParaRPr lang="en-US" sz="2000" dirty="0"/>
          </a:p>
          <a:p>
            <a:pPr lvl="1"/>
            <a:endParaRPr lang="en-US" sz="2000" dirty="0"/>
          </a:p>
        </p:txBody>
      </p:sp>
    </p:spTree>
    <p:extLst>
      <p:ext uri="{BB962C8B-B14F-4D97-AF65-F5344CB8AC3E}">
        <p14:creationId xmlns:p14="http://schemas.microsoft.com/office/powerpoint/2010/main" val="35437748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image with height/width</a:t>
            </a:r>
            <a:endParaRPr lang="en-US" dirty="0"/>
          </a:p>
        </p:txBody>
      </p:sp>
      <p:pic>
        <p:nvPicPr>
          <p:cNvPr id="4" name="Picture 3"/>
          <p:cNvPicPr>
            <a:picLocks noChangeAspect="1"/>
          </p:cNvPicPr>
          <p:nvPr/>
        </p:nvPicPr>
        <p:blipFill>
          <a:blip r:embed="rId3"/>
          <a:stretch>
            <a:fillRect/>
          </a:stretch>
        </p:blipFill>
        <p:spPr>
          <a:xfrm>
            <a:off x="336550" y="2078038"/>
            <a:ext cx="8794960" cy="1095994"/>
          </a:xfrm>
          <a:prstGeom prst="rect">
            <a:avLst/>
          </a:prstGeom>
        </p:spPr>
      </p:pic>
      <p:pic>
        <p:nvPicPr>
          <p:cNvPr id="5" name="Picture 4" descr="usaflag.gif"/>
          <p:cNvPicPr>
            <a:picLocks noChangeAspect="1"/>
          </p:cNvPicPr>
          <p:nvPr/>
        </p:nvPicPr>
        <p:blipFill>
          <a:blip r:embed="rId4"/>
          <a:stretch>
            <a:fillRect/>
          </a:stretch>
        </p:blipFill>
        <p:spPr>
          <a:xfrm>
            <a:off x="6257649" y="3431815"/>
            <a:ext cx="2708618" cy="2659804"/>
          </a:xfrm>
          <a:prstGeom prst="rect">
            <a:avLst/>
          </a:prstGeom>
        </p:spPr>
      </p:pic>
      <p:cxnSp>
        <p:nvCxnSpPr>
          <p:cNvPr id="6" name="Straight Arrow Connector 5"/>
          <p:cNvCxnSpPr/>
          <p:nvPr/>
        </p:nvCxnSpPr>
        <p:spPr>
          <a:xfrm>
            <a:off x="4114800" y="2964611"/>
            <a:ext cx="1982004" cy="1638199"/>
          </a:xfrm>
          <a:prstGeom prst="straightConnector1">
            <a:avLst/>
          </a:prstGeom>
          <a:ln w="57150">
            <a:solidFill>
              <a:srgbClr val="FF0000"/>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sp>
        <p:nvSpPr>
          <p:cNvPr id="3" name="TextBox 2"/>
          <p:cNvSpPr txBox="1"/>
          <p:nvPr/>
        </p:nvSpPr>
        <p:spPr>
          <a:xfrm>
            <a:off x="457200" y="4724400"/>
            <a:ext cx="3733800" cy="646331"/>
          </a:xfrm>
          <a:prstGeom prst="rect">
            <a:avLst/>
          </a:prstGeom>
          <a:noFill/>
        </p:spPr>
        <p:txBody>
          <a:bodyPr wrap="square" rtlCol="0">
            <a:spAutoFit/>
          </a:bodyPr>
          <a:lstStyle/>
          <a:p>
            <a:r>
              <a:rPr lang="en-US" b="1" dirty="0" smtClean="0">
                <a:solidFill>
                  <a:schemeClr val="accent6">
                    <a:lumMod val="60000"/>
                    <a:lumOff val="40000"/>
                  </a:schemeClr>
                </a:solidFill>
              </a:rPr>
              <a:t>Vary image width/height and note result</a:t>
            </a:r>
            <a:endParaRPr lang="en-US" b="1" dirty="0">
              <a:solidFill>
                <a:schemeClr val="accent6">
                  <a:lumMod val="60000"/>
                  <a:lumOff val="40000"/>
                </a:schemeClr>
              </a:solidFill>
            </a:endParaRPr>
          </a:p>
        </p:txBody>
      </p:sp>
    </p:spTree>
    <p:extLst>
      <p:ext uri="{BB962C8B-B14F-4D97-AF65-F5344CB8AC3E}">
        <p14:creationId xmlns:p14="http://schemas.microsoft.com/office/powerpoint/2010/main" val="8109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notepad ++ macros</a:t>
            </a:r>
            <a:endParaRPr lang="en-US" dirty="0"/>
          </a:p>
        </p:txBody>
      </p:sp>
      <p:sp>
        <p:nvSpPr>
          <p:cNvPr id="3" name="Text Placeholder 2"/>
          <p:cNvSpPr>
            <a:spLocks noGrp="1"/>
          </p:cNvSpPr>
          <p:nvPr>
            <p:ph type="body" sz="quarter" idx="10"/>
          </p:nvPr>
        </p:nvSpPr>
        <p:spPr/>
        <p:txBody>
          <a:bodyPr/>
          <a:lstStyle/>
          <a:p>
            <a:r>
              <a:rPr lang="en-US" dirty="0" smtClean="0"/>
              <a:t>Obtain folder “Notepad ++ customization” from </a:t>
            </a:r>
            <a:r>
              <a:rPr lang="en-US" dirty="0" err="1" smtClean="0"/>
              <a:t>onedrive</a:t>
            </a:r>
            <a:r>
              <a:rPr lang="en-US" dirty="0" smtClean="0"/>
              <a:t> and execute instructions</a:t>
            </a:r>
          </a:p>
          <a:p>
            <a:pPr lvl="1"/>
            <a:r>
              <a:rPr lang="en-US" dirty="0"/>
              <a:t>1. Close Notepad++.  Can't import with the program running. It will replace what you just copied with what it's using.</a:t>
            </a:r>
          </a:p>
          <a:p>
            <a:pPr lvl="1"/>
            <a:r>
              <a:rPr lang="en-US" dirty="0"/>
              <a:t>2. Open </a:t>
            </a:r>
            <a:r>
              <a:rPr lang="en-US" sz="2400" dirty="0"/>
              <a:t>E:\PortableApps\Notepad++Portable\Data\Config</a:t>
            </a:r>
          </a:p>
          <a:p>
            <a:pPr lvl="1"/>
            <a:r>
              <a:rPr lang="en-US" dirty="0"/>
              <a:t>3. Copy shortcuts.xml to the folder in step 2.</a:t>
            </a:r>
          </a:p>
        </p:txBody>
      </p:sp>
    </p:spTree>
    <p:extLst>
      <p:ext uri="{BB962C8B-B14F-4D97-AF65-F5344CB8AC3E}">
        <p14:creationId xmlns:p14="http://schemas.microsoft.com/office/powerpoint/2010/main" val="16520652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height/width</a:t>
            </a:r>
          </a:p>
        </p:txBody>
      </p:sp>
      <p:sp>
        <p:nvSpPr>
          <p:cNvPr id="3" name="Text Placeholder 2"/>
          <p:cNvSpPr>
            <a:spLocks noGrp="1"/>
          </p:cNvSpPr>
          <p:nvPr>
            <p:ph type="body" sz="quarter" idx="10"/>
          </p:nvPr>
        </p:nvSpPr>
        <p:spPr>
          <a:xfrm>
            <a:off x="228600" y="2209800"/>
            <a:ext cx="8628694" cy="4419600"/>
          </a:xfrm>
        </p:spPr>
        <p:txBody>
          <a:bodyPr anchor="t"/>
          <a:lstStyle/>
          <a:p>
            <a:r>
              <a:rPr lang="en-US" sz="2400" b="1" i="1" dirty="0"/>
              <a:t>Tip:</a:t>
            </a:r>
            <a:r>
              <a:rPr lang="en-US" sz="2400" i="1" dirty="0"/>
              <a:t> Always specify both the height and width attributes for images. If height and width are set, the space required for the image is reserved when the page is loaded. However, without these attributes, the browser does not know the size of the image, and cannot reserve the appropriate space to it. The effect will be that the page layout will change during loading (while the images load).</a:t>
            </a:r>
          </a:p>
          <a:p>
            <a:endParaRPr lang="en-US" sz="2400" dirty="0"/>
          </a:p>
        </p:txBody>
      </p:sp>
      <p:pic>
        <p:nvPicPr>
          <p:cNvPr id="4" name="Picture 3"/>
          <p:cNvPicPr>
            <a:picLocks noChangeAspect="1"/>
          </p:cNvPicPr>
          <p:nvPr/>
        </p:nvPicPr>
        <p:blipFill>
          <a:blip r:embed="rId3"/>
          <a:stretch>
            <a:fillRect/>
          </a:stretch>
        </p:blipFill>
        <p:spPr>
          <a:xfrm>
            <a:off x="4799562" y="4372076"/>
            <a:ext cx="3966613" cy="2347812"/>
          </a:xfrm>
          <a:prstGeom prst="rect">
            <a:avLst/>
          </a:prstGeom>
        </p:spPr>
      </p:pic>
    </p:spTree>
    <p:extLst>
      <p:ext uri="{BB962C8B-B14F-4D97-AF65-F5344CB8AC3E}">
        <p14:creationId xmlns:p14="http://schemas.microsoft.com/office/powerpoint/2010/main" val="34829632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height/width</a:t>
            </a:r>
          </a:p>
        </p:txBody>
      </p:sp>
      <p:sp>
        <p:nvSpPr>
          <p:cNvPr id="3" name="Text Placeholder 2"/>
          <p:cNvSpPr>
            <a:spLocks noGrp="1"/>
          </p:cNvSpPr>
          <p:nvPr>
            <p:ph type="body" sz="quarter" idx="10"/>
          </p:nvPr>
        </p:nvSpPr>
        <p:spPr/>
        <p:txBody>
          <a:bodyPr anchor="t"/>
          <a:lstStyle/>
          <a:p>
            <a:r>
              <a:rPr lang="en-US" sz="2400" b="1" i="1" dirty="0"/>
              <a:t>Tip:</a:t>
            </a:r>
            <a:r>
              <a:rPr lang="en-US" sz="2400" i="1" dirty="0"/>
              <a:t> Downsizing a large image with the height and width attributes forces a user to download the large image (even if it looks small on the page). To avoid this, rescale the image with a program before using it on a page</a:t>
            </a:r>
            <a:r>
              <a:rPr lang="en-US" sz="2400" dirty="0"/>
              <a:t>.</a:t>
            </a:r>
          </a:p>
        </p:txBody>
      </p:sp>
      <p:pic>
        <p:nvPicPr>
          <p:cNvPr id="4" name="Picture 3"/>
          <p:cNvPicPr>
            <a:picLocks noChangeAspect="1"/>
          </p:cNvPicPr>
          <p:nvPr/>
        </p:nvPicPr>
        <p:blipFill>
          <a:blip r:embed="rId3"/>
          <a:stretch>
            <a:fillRect/>
          </a:stretch>
        </p:blipFill>
        <p:spPr>
          <a:xfrm>
            <a:off x="2841416" y="3880427"/>
            <a:ext cx="2683084" cy="2971528"/>
          </a:xfrm>
          <a:prstGeom prst="rect">
            <a:avLst/>
          </a:prstGeom>
        </p:spPr>
      </p:pic>
    </p:spTree>
    <p:extLst>
      <p:ext uri="{BB962C8B-B14F-4D97-AF65-F5344CB8AC3E}">
        <p14:creationId xmlns:p14="http://schemas.microsoft.com/office/powerpoint/2010/main" val="26273604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your page</a:t>
            </a:r>
            <a:endParaRPr lang="en-US" dirty="0"/>
          </a:p>
        </p:txBody>
      </p:sp>
      <p:sp>
        <p:nvSpPr>
          <p:cNvPr id="3" name="Text Placeholder 2"/>
          <p:cNvSpPr>
            <a:spLocks noGrp="1"/>
          </p:cNvSpPr>
          <p:nvPr>
            <p:ph type="body" sz="quarter" idx="10"/>
          </p:nvPr>
        </p:nvSpPr>
        <p:spPr/>
        <p:txBody>
          <a:bodyPr/>
          <a:lstStyle/>
          <a:p>
            <a:r>
              <a:rPr lang="en-US" dirty="0">
                <a:solidFill>
                  <a:schemeClr val="accent6">
                    <a:lumMod val="60000"/>
                    <a:lumOff val="40000"/>
                  </a:schemeClr>
                </a:solidFill>
              </a:rPr>
              <a:t>Boldface the word </a:t>
            </a:r>
            <a:r>
              <a:rPr lang="en-US" i="1" dirty="0" smtClean="0">
                <a:solidFill>
                  <a:schemeClr val="accent6">
                    <a:lumMod val="60000"/>
                    <a:lumOff val="40000"/>
                  </a:schemeClr>
                </a:solidFill>
              </a:rPr>
              <a:t>using </a:t>
            </a:r>
            <a:r>
              <a:rPr lang="en-US" dirty="0" smtClean="0">
                <a:solidFill>
                  <a:schemeClr val="accent6">
                    <a:lumMod val="60000"/>
                    <a:lumOff val="40000"/>
                  </a:schemeClr>
                </a:solidFill>
              </a:rPr>
              <a:t>in </a:t>
            </a:r>
            <a:r>
              <a:rPr lang="en-US" dirty="0">
                <a:solidFill>
                  <a:schemeClr val="accent6">
                    <a:lumMod val="60000"/>
                    <a:lumOff val="40000"/>
                  </a:schemeClr>
                </a:solidFill>
              </a:rPr>
              <a:t>the first sentence</a:t>
            </a:r>
          </a:p>
          <a:p>
            <a:r>
              <a:rPr lang="en-US" dirty="0">
                <a:solidFill>
                  <a:schemeClr val="accent6">
                    <a:lumMod val="60000"/>
                    <a:lumOff val="40000"/>
                  </a:schemeClr>
                </a:solidFill>
              </a:rPr>
              <a:t> </a:t>
            </a:r>
            <a:r>
              <a:rPr lang="en-US" dirty="0" smtClean="0">
                <a:solidFill>
                  <a:schemeClr val="accent6">
                    <a:lumMod val="60000"/>
                    <a:lumOff val="40000"/>
                  </a:schemeClr>
                </a:solidFill>
              </a:rPr>
              <a:t>Italicize </a:t>
            </a:r>
            <a:r>
              <a:rPr lang="en-US" dirty="0">
                <a:solidFill>
                  <a:schemeClr val="accent6">
                    <a:lumMod val="60000"/>
                    <a:lumOff val="40000"/>
                  </a:schemeClr>
                </a:solidFill>
              </a:rPr>
              <a:t>the word </a:t>
            </a:r>
            <a:r>
              <a:rPr lang="en-US" i="1" dirty="0" smtClean="0">
                <a:solidFill>
                  <a:schemeClr val="accent6">
                    <a:lumMod val="60000"/>
                    <a:lumOff val="40000"/>
                  </a:schemeClr>
                </a:solidFill>
              </a:rPr>
              <a:t>languages</a:t>
            </a:r>
          </a:p>
          <a:p>
            <a:r>
              <a:rPr lang="en-US" dirty="0">
                <a:solidFill>
                  <a:schemeClr val="accent6">
                    <a:lumMod val="60000"/>
                    <a:lumOff val="40000"/>
                  </a:schemeClr>
                </a:solidFill>
              </a:rPr>
              <a:t>Insert the globe.jpg inside the &lt;h1&gt; tag for Web Principles (right before the W)</a:t>
            </a:r>
          </a:p>
          <a:p>
            <a:r>
              <a:rPr lang="en-US" dirty="0">
                <a:solidFill>
                  <a:schemeClr val="accent6">
                    <a:lumMod val="60000"/>
                    <a:lumOff val="40000"/>
                  </a:schemeClr>
                </a:solidFill>
              </a:rPr>
              <a:t> </a:t>
            </a:r>
          </a:p>
          <a:p>
            <a:endParaRPr lang="en-US" dirty="0"/>
          </a:p>
        </p:txBody>
      </p:sp>
    </p:spTree>
    <p:extLst>
      <p:ext uri="{BB962C8B-B14F-4D97-AF65-F5344CB8AC3E}">
        <p14:creationId xmlns:p14="http://schemas.microsoft.com/office/powerpoint/2010/main" val="31217166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Image styles –horizontal alignment</a:t>
            </a:r>
            <a:endParaRPr lang="en-US" sz="3200" dirty="0"/>
          </a:p>
        </p:txBody>
      </p:sp>
      <p:sp>
        <p:nvSpPr>
          <p:cNvPr id="3" name="Text Placeholder 2"/>
          <p:cNvSpPr>
            <a:spLocks noGrp="1"/>
          </p:cNvSpPr>
          <p:nvPr>
            <p:ph type="body" sz="quarter" idx="10"/>
          </p:nvPr>
        </p:nvSpPr>
        <p:spPr>
          <a:xfrm>
            <a:off x="228600" y="2209800"/>
            <a:ext cx="4648200" cy="4191000"/>
          </a:xfrm>
        </p:spPr>
        <p:txBody>
          <a:bodyPr/>
          <a:lstStyle/>
          <a:p>
            <a:r>
              <a:rPr lang="en-US" dirty="0"/>
              <a:t>float: position </a:t>
            </a:r>
          </a:p>
          <a:p>
            <a:pPr lvl="1"/>
            <a:r>
              <a:rPr lang="en-US" dirty="0"/>
              <a:t>Position can be none, left or right</a:t>
            </a:r>
          </a:p>
          <a:p>
            <a:pPr lvl="3"/>
            <a:r>
              <a:rPr lang="en-US" dirty="0" smtClean="0"/>
              <a:t>When </a:t>
            </a:r>
            <a:r>
              <a:rPr lang="en-US" dirty="0"/>
              <a:t>position is set to right, the image </a:t>
            </a:r>
            <a:r>
              <a:rPr lang="en-US" i="1" dirty="0"/>
              <a:t>floats</a:t>
            </a:r>
            <a:r>
              <a:rPr lang="en-US" dirty="0"/>
              <a:t> on the right side of the window and text wraps around it on the left.</a:t>
            </a:r>
          </a:p>
          <a:p>
            <a:pPr lvl="3"/>
            <a:r>
              <a:rPr lang="en-US" dirty="0"/>
              <a:t>When position is set to none (the default), the image appears where it was placed within the text. </a:t>
            </a:r>
          </a:p>
          <a:p>
            <a:r>
              <a:rPr lang="en-US" sz="2400" dirty="0" smtClean="0"/>
              <a:t>&lt;</a:t>
            </a:r>
            <a:r>
              <a:rPr lang="en-US" sz="2400" dirty="0" err="1"/>
              <a:t>img</a:t>
            </a:r>
            <a:r>
              <a:rPr lang="en-US" sz="2400" dirty="0"/>
              <a:t> </a:t>
            </a:r>
            <a:r>
              <a:rPr lang="en-US" sz="2400" dirty="0" err="1"/>
              <a:t>src</a:t>
            </a:r>
            <a:r>
              <a:rPr lang="en-US" sz="2400" dirty="0"/>
              <a:t>="mygraphic.gif" alt="Some text here</a:t>
            </a:r>
            <a:r>
              <a:rPr lang="en-US" sz="2400" dirty="0" smtClean="0"/>
              <a:t>" </a:t>
            </a:r>
            <a:r>
              <a:rPr lang="en-US" sz="2400" dirty="0"/>
              <a:t>style="float: right</a:t>
            </a:r>
            <a:r>
              <a:rPr lang="en-US" sz="2400" dirty="0" smtClean="0"/>
              <a:t>;"&gt;</a:t>
            </a:r>
          </a:p>
          <a:p>
            <a:pPr lvl="2"/>
            <a:r>
              <a:rPr lang="en-US" dirty="0" smtClean="0"/>
              <a:t>This image will appear on the right side of the page &amp; the text will wrap around it on the left</a:t>
            </a:r>
            <a:endParaRPr lang="en-US" dirty="0"/>
          </a:p>
        </p:txBody>
      </p:sp>
      <p:pic>
        <p:nvPicPr>
          <p:cNvPr id="4" name="Picture 3"/>
          <p:cNvPicPr>
            <a:picLocks noChangeAspect="1"/>
          </p:cNvPicPr>
          <p:nvPr/>
        </p:nvPicPr>
        <p:blipFill>
          <a:blip r:embed="rId3"/>
          <a:stretch>
            <a:fillRect/>
          </a:stretch>
        </p:blipFill>
        <p:spPr>
          <a:xfrm>
            <a:off x="4724400" y="2895600"/>
            <a:ext cx="4476750" cy="2886075"/>
          </a:xfrm>
          <a:prstGeom prst="rect">
            <a:avLst/>
          </a:prstGeom>
        </p:spPr>
      </p:pic>
    </p:spTree>
    <p:extLst>
      <p:ext uri="{BB962C8B-B14F-4D97-AF65-F5344CB8AC3E}">
        <p14:creationId xmlns:p14="http://schemas.microsoft.com/office/powerpoint/2010/main" val="6218709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Image styles –horizontal alignment</a:t>
            </a:r>
            <a:endParaRPr lang="en-US" sz="3200" dirty="0"/>
          </a:p>
        </p:txBody>
      </p:sp>
      <p:sp>
        <p:nvSpPr>
          <p:cNvPr id="3" name="Text Placeholder 2"/>
          <p:cNvSpPr>
            <a:spLocks noGrp="1"/>
          </p:cNvSpPr>
          <p:nvPr>
            <p:ph type="body" sz="quarter" idx="10"/>
          </p:nvPr>
        </p:nvSpPr>
        <p:spPr>
          <a:xfrm>
            <a:off x="228600" y="2209800"/>
            <a:ext cx="4648200" cy="4191000"/>
          </a:xfrm>
        </p:spPr>
        <p:txBody>
          <a:bodyPr/>
          <a:lstStyle/>
          <a:p>
            <a:r>
              <a:rPr lang="en-US" dirty="0"/>
              <a:t>float: position </a:t>
            </a:r>
          </a:p>
          <a:p>
            <a:r>
              <a:rPr lang="en-US" sz="2400" dirty="0" smtClean="0"/>
              <a:t>&lt;</a:t>
            </a:r>
            <a:r>
              <a:rPr lang="en-US" sz="2400" dirty="0" err="1"/>
              <a:t>img</a:t>
            </a:r>
            <a:r>
              <a:rPr lang="en-US" sz="2400" dirty="0"/>
              <a:t> </a:t>
            </a:r>
            <a:r>
              <a:rPr lang="en-US" sz="2400" dirty="0" err="1"/>
              <a:t>src</a:t>
            </a:r>
            <a:r>
              <a:rPr lang="en-US" sz="2400" dirty="0"/>
              <a:t>="mygraphic.gif" alt="Some text here</a:t>
            </a:r>
            <a:r>
              <a:rPr lang="en-US" sz="2400" dirty="0" smtClean="0"/>
              <a:t>" </a:t>
            </a:r>
            <a:r>
              <a:rPr lang="en-US" sz="2400" dirty="0"/>
              <a:t>style="float: right</a:t>
            </a:r>
            <a:r>
              <a:rPr lang="en-US" sz="2400" dirty="0" smtClean="0"/>
              <a:t>;"&gt;</a:t>
            </a:r>
          </a:p>
          <a:p>
            <a:pPr lvl="2"/>
            <a:r>
              <a:rPr lang="en-US" dirty="0" smtClean="0"/>
              <a:t>This image will appear on the right side of the page &amp; the text will wrap around it on the left</a:t>
            </a:r>
            <a:endParaRPr lang="en-US" dirty="0"/>
          </a:p>
        </p:txBody>
      </p:sp>
      <p:pic>
        <p:nvPicPr>
          <p:cNvPr id="4" name="Picture 3"/>
          <p:cNvPicPr>
            <a:picLocks noChangeAspect="1"/>
          </p:cNvPicPr>
          <p:nvPr/>
        </p:nvPicPr>
        <p:blipFill>
          <a:blip r:embed="rId3"/>
          <a:stretch>
            <a:fillRect/>
          </a:stretch>
        </p:blipFill>
        <p:spPr>
          <a:xfrm>
            <a:off x="4724400" y="2895600"/>
            <a:ext cx="4476750" cy="2886075"/>
          </a:xfrm>
          <a:prstGeom prst="rect">
            <a:avLst/>
          </a:prstGeom>
        </p:spPr>
      </p:pic>
    </p:spTree>
    <p:extLst>
      <p:ext uri="{BB962C8B-B14F-4D97-AF65-F5344CB8AC3E}">
        <p14:creationId xmlns:p14="http://schemas.microsoft.com/office/powerpoint/2010/main" val="16248606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Image styles –Centering an Image</a:t>
            </a:r>
            <a:endParaRPr lang="en-US" sz="3200" dirty="0"/>
          </a:p>
        </p:txBody>
      </p:sp>
      <p:sp>
        <p:nvSpPr>
          <p:cNvPr id="3" name="Text Placeholder 2"/>
          <p:cNvSpPr>
            <a:spLocks noGrp="1"/>
          </p:cNvSpPr>
          <p:nvPr>
            <p:ph type="body" sz="quarter" idx="10"/>
          </p:nvPr>
        </p:nvSpPr>
        <p:spPr/>
        <p:txBody>
          <a:bodyPr/>
          <a:lstStyle/>
          <a:p>
            <a:r>
              <a:rPr lang="en-US" dirty="0"/>
              <a:t>float: position </a:t>
            </a:r>
          </a:p>
          <a:p>
            <a:pPr lvl="2"/>
            <a:r>
              <a:rPr lang="en-US" dirty="0"/>
              <a:t>The position style does not include centering—that would imply wrap text on both sides of the image.</a:t>
            </a:r>
          </a:p>
          <a:p>
            <a:pPr lvl="2"/>
            <a:r>
              <a:rPr lang="en-US" dirty="0"/>
              <a:t>If you want an image to be centered on a page, place it inside a paragraph element and center the paragraph.</a:t>
            </a:r>
            <a:br>
              <a:rPr lang="en-US" dirty="0"/>
            </a:br>
            <a:endParaRPr lang="en-US" dirty="0"/>
          </a:p>
          <a:p>
            <a:pPr marL="0" indent="0">
              <a:buNone/>
            </a:pPr>
            <a:r>
              <a:rPr lang="en-US" dirty="0"/>
              <a:t>&lt;p style=</a:t>
            </a:r>
            <a:r>
              <a:rPr lang="en-US" sz="2800" dirty="0"/>
              <a:t>"</a:t>
            </a:r>
            <a:r>
              <a:rPr lang="en-US" dirty="0"/>
              <a:t>text-align: center;</a:t>
            </a:r>
            <a:r>
              <a:rPr lang="en-US" sz="2800" dirty="0"/>
              <a:t>"</a:t>
            </a:r>
            <a:r>
              <a:rPr lang="en-US" dirty="0"/>
              <a:t>&gt;</a:t>
            </a:r>
            <a:endParaRPr lang="en-US" sz="4400" dirty="0"/>
          </a:p>
          <a:p>
            <a:pPr marL="0" indent="0">
              <a:buNone/>
            </a:pPr>
            <a:r>
              <a:rPr lang="en-US" dirty="0" smtClean="0"/>
              <a:t>&lt; </a:t>
            </a:r>
            <a:r>
              <a:rPr lang="en-US" i="1" dirty="0"/>
              <a:t>image tag here </a:t>
            </a:r>
            <a:r>
              <a:rPr lang="en-US" i="1" dirty="0" smtClean="0"/>
              <a:t>&gt;</a:t>
            </a:r>
          </a:p>
          <a:p>
            <a:pPr marL="0" indent="0">
              <a:buNone/>
            </a:pPr>
            <a:r>
              <a:rPr lang="en-US" dirty="0" smtClean="0"/>
              <a:t>&lt;/</a:t>
            </a:r>
            <a:r>
              <a:rPr lang="en-US" dirty="0"/>
              <a:t>p&gt;</a:t>
            </a:r>
          </a:p>
        </p:txBody>
      </p:sp>
    </p:spTree>
    <p:extLst>
      <p:ext uri="{BB962C8B-B14F-4D97-AF65-F5344CB8AC3E}">
        <p14:creationId xmlns:p14="http://schemas.microsoft.com/office/powerpoint/2010/main" val="32821627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your page</a:t>
            </a:r>
            <a:endParaRPr lang="en-US" dirty="0"/>
          </a:p>
        </p:txBody>
      </p:sp>
      <p:sp>
        <p:nvSpPr>
          <p:cNvPr id="3" name="Text Placeholder 2"/>
          <p:cNvSpPr>
            <a:spLocks noGrp="1"/>
          </p:cNvSpPr>
          <p:nvPr>
            <p:ph type="body" sz="quarter" idx="10"/>
          </p:nvPr>
        </p:nvSpPr>
        <p:spPr/>
        <p:txBody>
          <a:bodyPr/>
          <a:lstStyle/>
          <a:p>
            <a:r>
              <a:rPr lang="en-US" dirty="0" smtClean="0">
                <a:solidFill>
                  <a:schemeClr val="accent6">
                    <a:lumMod val="60000"/>
                    <a:lumOff val="40000"/>
                  </a:schemeClr>
                </a:solidFill>
              </a:rPr>
              <a:t>Insert </a:t>
            </a:r>
            <a:r>
              <a:rPr lang="en-US" dirty="0">
                <a:solidFill>
                  <a:schemeClr val="accent6">
                    <a:lumMod val="60000"/>
                    <a:lumOff val="40000"/>
                  </a:schemeClr>
                </a:solidFill>
              </a:rPr>
              <a:t>the globe.jpg inside the &lt;h1&gt; tag for Web Principles (right before the W</a:t>
            </a:r>
            <a:r>
              <a:rPr lang="en-US" dirty="0" smtClean="0">
                <a:solidFill>
                  <a:schemeClr val="accent6">
                    <a:lumMod val="60000"/>
                    <a:lumOff val="40000"/>
                  </a:schemeClr>
                </a:solidFill>
              </a:rPr>
              <a:t>)</a:t>
            </a:r>
          </a:p>
          <a:p>
            <a:pPr lvl="1"/>
            <a:r>
              <a:rPr lang="en-US" dirty="0" smtClean="0">
                <a:solidFill>
                  <a:schemeClr val="accent6">
                    <a:lumMod val="60000"/>
                    <a:lumOff val="40000"/>
                  </a:schemeClr>
                </a:solidFill>
              </a:rPr>
              <a:t>Give it width and height of 100</a:t>
            </a:r>
          </a:p>
          <a:p>
            <a:pPr lvl="1"/>
            <a:r>
              <a:rPr lang="en-US" dirty="0" smtClean="0">
                <a:solidFill>
                  <a:schemeClr val="accent6">
                    <a:lumMod val="60000"/>
                    <a:lumOff val="40000"/>
                  </a:schemeClr>
                </a:solidFill>
              </a:rPr>
              <a:t>Alt property should be “earth”</a:t>
            </a:r>
            <a:endParaRPr lang="en-US" dirty="0">
              <a:solidFill>
                <a:schemeClr val="accent6">
                  <a:lumMod val="60000"/>
                  <a:lumOff val="40000"/>
                </a:schemeClr>
              </a:solidFill>
            </a:endParaRPr>
          </a:p>
          <a:p>
            <a:r>
              <a:rPr lang="en-US" dirty="0">
                <a:solidFill>
                  <a:schemeClr val="accent6">
                    <a:lumMod val="60000"/>
                    <a:lumOff val="40000"/>
                  </a:schemeClr>
                </a:solidFill>
              </a:rPr>
              <a:t> </a:t>
            </a:r>
            <a:r>
              <a:rPr lang="en-US" dirty="0" smtClean="0">
                <a:solidFill>
                  <a:schemeClr val="accent6">
                    <a:lumMod val="60000"/>
                    <a:lumOff val="40000"/>
                  </a:schemeClr>
                </a:solidFill>
              </a:rPr>
              <a:t>The globe is in </a:t>
            </a:r>
            <a:r>
              <a:rPr lang="en-US" dirty="0" err="1" smtClean="0">
                <a:solidFill>
                  <a:schemeClr val="accent6">
                    <a:lumMod val="60000"/>
                    <a:lumOff val="40000"/>
                  </a:schemeClr>
                </a:solidFill>
              </a:rPr>
              <a:t>onedrive</a:t>
            </a:r>
            <a:r>
              <a:rPr lang="en-US" dirty="0" smtClean="0">
                <a:solidFill>
                  <a:schemeClr val="accent6">
                    <a:lumMod val="60000"/>
                    <a:lumOff val="40000"/>
                  </a:schemeClr>
                </a:solidFill>
              </a:rPr>
              <a:t>, web programming…</a:t>
            </a:r>
            <a:r>
              <a:rPr lang="en-US" dirty="0" err="1" smtClean="0">
                <a:solidFill>
                  <a:schemeClr val="accent6">
                    <a:lumMod val="60000"/>
                    <a:lumOff val="40000"/>
                  </a:schemeClr>
                </a:solidFill>
              </a:rPr>
              <a:t>InClass</a:t>
            </a:r>
            <a:r>
              <a:rPr lang="en-US" dirty="0" smtClean="0">
                <a:solidFill>
                  <a:schemeClr val="accent6">
                    <a:lumMod val="60000"/>
                    <a:lumOff val="40000"/>
                  </a:schemeClr>
                </a:solidFill>
              </a:rPr>
              <a:t>… unit2- first web page</a:t>
            </a:r>
          </a:p>
          <a:p>
            <a:pPr lvl="1"/>
            <a:r>
              <a:rPr lang="en-US" dirty="0" smtClean="0">
                <a:solidFill>
                  <a:schemeClr val="accent6">
                    <a:lumMod val="60000"/>
                    <a:lumOff val="40000"/>
                  </a:schemeClr>
                </a:solidFill>
              </a:rPr>
              <a:t>Download this from </a:t>
            </a:r>
            <a:r>
              <a:rPr lang="en-US" dirty="0" err="1" smtClean="0">
                <a:solidFill>
                  <a:schemeClr val="accent6">
                    <a:lumMod val="60000"/>
                    <a:lumOff val="40000"/>
                  </a:schemeClr>
                </a:solidFill>
              </a:rPr>
              <a:t>onedrive</a:t>
            </a:r>
            <a:r>
              <a:rPr lang="en-US" dirty="0" smtClean="0">
                <a:solidFill>
                  <a:schemeClr val="accent6">
                    <a:lumMod val="60000"/>
                    <a:lumOff val="40000"/>
                  </a:schemeClr>
                </a:solidFill>
              </a:rPr>
              <a:t> and place images in the root of your project folder</a:t>
            </a:r>
            <a:endParaRPr lang="en-US" dirty="0">
              <a:solidFill>
                <a:schemeClr val="accent6">
                  <a:lumMod val="60000"/>
                  <a:lumOff val="40000"/>
                </a:schemeClr>
              </a:solidFill>
            </a:endParaRPr>
          </a:p>
          <a:p>
            <a:endParaRPr lang="en-US" dirty="0"/>
          </a:p>
        </p:txBody>
      </p:sp>
    </p:spTree>
    <p:extLst>
      <p:ext uri="{BB962C8B-B14F-4D97-AF65-F5344CB8AC3E}">
        <p14:creationId xmlns:p14="http://schemas.microsoft.com/office/powerpoint/2010/main" val="39570504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Horizontal line (rule) -deprecated</a:t>
            </a:r>
            <a:endParaRPr lang="en-US" sz="3200" dirty="0"/>
          </a:p>
        </p:txBody>
      </p:sp>
      <p:sp>
        <p:nvSpPr>
          <p:cNvPr id="3" name="Text Placeholder 2"/>
          <p:cNvSpPr>
            <a:spLocks noGrp="1"/>
          </p:cNvSpPr>
          <p:nvPr>
            <p:ph type="body" sz="quarter" idx="10"/>
          </p:nvPr>
        </p:nvSpPr>
        <p:spPr/>
        <p:txBody>
          <a:bodyPr/>
          <a:lstStyle/>
          <a:p>
            <a:pPr lvl="1"/>
            <a:r>
              <a:rPr lang="en-US" sz="2000" dirty="0"/>
              <a:t>As you learned above, the &lt;</a:t>
            </a:r>
            <a:r>
              <a:rPr lang="en-US" sz="2000" dirty="0" err="1"/>
              <a:t>hr</a:t>
            </a:r>
            <a:r>
              <a:rPr lang="en-US" sz="2000" dirty="0"/>
              <a:t> &gt; tag adds a horizontal line (also known as a </a:t>
            </a:r>
            <a:r>
              <a:rPr lang="en-US" sz="2000" i="1" dirty="0"/>
              <a:t>horizontal rule</a:t>
            </a:r>
            <a:r>
              <a:rPr lang="en-US" sz="2000" dirty="0"/>
              <a:t>—that’s where the tag name came from) to the page</a:t>
            </a:r>
          </a:p>
          <a:p>
            <a:pPr lvl="2"/>
            <a:r>
              <a:rPr lang="en-US" sz="1800" dirty="0"/>
              <a:t>Color is gray, goes from left edge of window to right edge.</a:t>
            </a:r>
          </a:p>
          <a:p>
            <a:pPr lvl="1"/>
            <a:r>
              <a:rPr lang="en-US" sz="2000" dirty="0"/>
              <a:t>color  and background-color styles</a:t>
            </a:r>
          </a:p>
          <a:p>
            <a:pPr lvl="2"/>
            <a:r>
              <a:rPr lang="en-US" sz="1800" dirty="0"/>
              <a:t>Some browsers use the color style to control a horizontal line, others use the background-color.</a:t>
            </a:r>
          </a:p>
          <a:p>
            <a:pPr lvl="3"/>
            <a:r>
              <a:rPr lang="en-US" sz="1600" dirty="0"/>
              <a:t>Good idea to set both</a:t>
            </a:r>
          </a:p>
          <a:p>
            <a:pPr lvl="2"/>
            <a:r>
              <a:rPr lang="en-US" sz="1800" dirty="0"/>
              <a:t>2 million colors available—for now stick to the basics.</a:t>
            </a:r>
          </a:p>
          <a:p>
            <a:pPr lvl="3"/>
            <a:r>
              <a:rPr lang="en-US" sz="1600" dirty="0"/>
              <a:t>See </a:t>
            </a:r>
            <a:r>
              <a:rPr lang="en-US" sz="1600" i="1" dirty="0"/>
              <a:t>Formatting</a:t>
            </a:r>
            <a:r>
              <a:rPr lang="en-US" sz="1600" dirty="0"/>
              <a:t> notes for color list</a:t>
            </a:r>
          </a:p>
          <a:p>
            <a:pPr lvl="2"/>
            <a:r>
              <a:rPr lang="en-US" sz="1800" dirty="0"/>
              <a:t>Example:</a:t>
            </a:r>
          </a:p>
          <a:p>
            <a:r>
              <a:rPr lang="en-US" sz="2400" dirty="0"/>
              <a:t>&lt;</a:t>
            </a:r>
            <a:r>
              <a:rPr lang="en-US" sz="2400" dirty="0" err="1"/>
              <a:t>hr</a:t>
            </a:r>
            <a:r>
              <a:rPr lang="en-US" sz="2400" dirty="0"/>
              <a:t> style="color: red; background-color: red" </a:t>
            </a:r>
            <a:r>
              <a:rPr lang="en-US" sz="2400" dirty="0" smtClean="0"/>
              <a:t>&gt;</a:t>
            </a:r>
            <a:endParaRPr lang="en-US" sz="2400" dirty="0"/>
          </a:p>
          <a:p>
            <a:pPr lvl="1"/>
            <a:r>
              <a:rPr lang="en-US" sz="2000" dirty="0" smtClean="0"/>
              <a:t>Note </a:t>
            </a:r>
            <a:r>
              <a:rPr lang="en-US" sz="2000" dirty="0"/>
              <a:t>the styles are separated with semicolons</a:t>
            </a:r>
            <a:br>
              <a:rPr lang="en-US" sz="2000" dirty="0"/>
            </a:br>
            <a:endParaRPr lang="en-US" sz="2000" dirty="0"/>
          </a:p>
          <a:p>
            <a:endParaRPr lang="en-US" sz="2400" dirty="0"/>
          </a:p>
        </p:txBody>
      </p:sp>
    </p:spTree>
    <p:extLst>
      <p:ext uri="{BB962C8B-B14F-4D97-AF65-F5344CB8AC3E}">
        <p14:creationId xmlns:p14="http://schemas.microsoft.com/office/powerpoint/2010/main" val="18522184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Horizontal line – use </a:t>
            </a:r>
            <a:r>
              <a:rPr lang="en-US" sz="2800" dirty="0" err="1" smtClean="0"/>
              <a:t>css</a:t>
            </a:r>
            <a:r>
              <a:rPr lang="en-US" sz="2800" dirty="0" smtClean="0"/>
              <a:t> for formatting</a:t>
            </a:r>
            <a:endParaRPr lang="en-US" sz="2800" dirty="0"/>
          </a:p>
        </p:txBody>
      </p:sp>
      <p:sp>
        <p:nvSpPr>
          <p:cNvPr id="3" name="Text Placeholder 2"/>
          <p:cNvSpPr>
            <a:spLocks noGrp="1"/>
          </p:cNvSpPr>
          <p:nvPr>
            <p:ph type="body" sz="quarter" idx="10"/>
          </p:nvPr>
        </p:nvSpPr>
        <p:spPr/>
        <p:txBody>
          <a:bodyPr/>
          <a:lstStyle/>
          <a:p>
            <a:pPr lvl="1"/>
            <a:r>
              <a:rPr lang="en-US" dirty="0"/>
              <a:t>height</a:t>
            </a:r>
            <a:r>
              <a:rPr lang="en-US" sz="2000" dirty="0"/>
              <a:t> style</a:t>
            </a:r>
          </a:p>
          <a:p>
            <a:pPr lvl="2"/>
            <a:r>
              <a:rPr lang="en-US" sz="1800" dirty="0"/>
              <a:t>To make a thicker line, designate its height style</a:t>
            </a:r>
          </a:p>
          <a:p>
            <a:pPr lvl="3"/>
            <a:r>
              <a:rPr lang="en-US" sz="1600" dirty="0"/>
              <a:t>If you don’t specify units, HTML will use pixels.</a:t>
            </a:r>
          </a:p>
          <a:p>
            <a:pPr lvl="2"/>
            <a:r>
              <a:rPr lang="en-US" sz="1800" dirty="0"/>
              <a:t>Default height is 2 pixels</a:t>
            </a:r>
            <a:br>
              <a:rPr lang="en-US" sz="1800" dirty="0"/>
            </a:br>
            <a:r>
              <a:rPr lang="en-US" sz="1800" dirty="0" smtClean="0"/>
              <a:t>&lt;</a:t>
            </a:r>
            <a:r>
              <a:rPr lang="en-US" sz="1800" dirty="0" err="1"/>
              <a:t>hr</a:t>
            </a:r>
            <a:r>
              <a:rPr lang="en-US" sz="1800" dirty="0"/>
              <a:t> style="height: 4px" </a:t>
            </a:r>
            <a:r>
              <a:rPr lang="en-US" sz="1800" dirty="0" smtClean="0"/>
              <a:t>&gt;</a:t>
            </a:r>
            <a:endParaRPr lang="en-US" sz="1800" dirty="0"/>
          </a:p>
          <a:p>
            <a:pPr lvl="1"/>
            <a:r>
              <a:rPr lang="en-US" dirty="0" smtClean="0"/>
              <a:t>width </a:t>
            </a:r>
            <a:r>
              <a:rPr lang="en-US" dirty="0"/>
              <a:t>style</a:t>
            </a:r>
          </a:p>
          <a:p>
            <a:pPr lvl="2"/>
            <a:r>
              <a:rPr lang="en-US" sz="1800" dirty="0"/>
              <a:t>width of the line (length) can be designated as either pixels or percent</a:t>
            </a:r>
          </a:p>
          <a:p>
            <a:pPr lvl="2"/>
            <a:r>
              <a:rPr lang="en-US" sz="1800" dirty="0"/>
              <a:t>Default is 100%</a:t>
            </a:r>
            <a:br>
              <a:rPr lang="en-US" sz="1800" dirty="0"/>
            </a:br>
            <a:r>
              <a:rPr lang="en-US" sz="1800" dirty="0" smtClean="0"/>
              <a:t>&lt;</a:t>
            </a:r>
            <a:r>
              <a:rPr lang="en-US" sz="1800" dirty="0" err="1"/>
              <a:t>hr</a:t>
            </a:r>
            <a:r>
              <a:rPr lang="en-US" sz="1800" dirty="0"/>
              <a:t> style="width: 432px" &gt;</a:t>
            </a:r>
            <a:br>
              <a:rPr lang="en-US" sz="1800" dirty="0"/>
            </a:br>
            <a:r>
              <a:rPr lang="en-US" sz="1800" dirty="0"/>
              <a:t>&lt;</a:t>
            </a:r>
            <a:r>
              <a:rPr lang="en-US" sz="1800" dirty="0" err="1"/>
              <a:t>hr</a:t>
            </a:r>
            <a:r>
              <a:rPr lang="en-US" sz="1800" dirty="0"/>
              <a:t> style="width: 50%" </a:t>
            </a:r>
            <a:r>
              <a:rPr lang="en-US" sz="1800" dirty="0" smtClean="0"/>
              <a:t>&gt;</a:t>
            </a:r>
            <a:endParaRPr lang="en-US" sz="1800" dirty="0"/>
          </a:p>
          <a:p>
            <a:pPr lvl="1"/>
            <a:r>
              <a:rPr lang="en-US" sz="2000" dirty="0" smtClean="0"/>
              <a:t>The </a:t>
            </a:r>
            <a:r>
              <a:rPr lang="en-US" sz="2000" dirty="0"/>
              <a:t>first example creates a line that is always 432 pixels wide (long)  </a:t>
            </a:r>
          </a:p>
          <a:p>
            <a:pPr lvl="2"/>
            <a:r>
              <a:rPr lang="en-US" sz="1800" dirty="0"/>
              <a:t>The second example creates a line whose width is 50% of the window’s width</a:t>
            </a:r>
            <a:br>
              <a:rPr lang="en-US" sz="1800" dirty="0"/>
            </a:br>
            <a:endParaRPr lang="en-US" sz="4000" dirty="0"/>
          </a:p>
        </p:txBody>
      </p:sp>
    </p:spTree>
    <p:extLst>
      <p:ext uri="{BB962C8B-B14F-4D97-AF65-F5344CB8AC3E}">
        <p14:creationId xmlns:p14="http://schemas.microsoft.com/office/powerpoint/2010/main" val="1531162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break</a:t>
            </a:r>
            <a:endParaRPr lang="en-US" dirty="0"/>
          </a:p>
        </p:txBody>
      </p:sp>
      <p:sp>
        <p:nvSpPr>
          <p:cNvPr id="3" name="Text Placeholder 2"/>
          <p:cNvSpPr>
            <a:spLocks noGrp="1"/>
          </p:cNvSpPr>
          <p:nvPr>
            <p:ph type="body" sz="quarter" idx="10"/>
          </p:nvPr>
        </p:nvSpPr>
        <p:spPr/>
        <p:txBody>
          <a:bodyPr/>
          <a:lstStyle/>
          <a:p>
            <a:pPr lvl="1"/>
            <a:r>
              <a:rPr lang="en-US" sz="1800" dirty="0"/>
              <a:t>Another empty element is the line break</a:t>
            </a:r>
          </a:p>
          <a:p>
            <a:pPr lvl="1"/>
            <a:r>
              <a:rPr lang="en-US" sz="1800" dirty="0"/>
              <a:t>Paragraphs are double spaced.  The line break allows you to start a new line within a paragraph or between elements that are not automatically spaced.</a:t>
            </a:r>
          </a:p>
          <a:p>
            <a:pPr lvl="1"/>
            <a:r>
              <a:rPr lang="en-US" sz="1800" dirty="0"/>
              <a:t>&lt;</a:t>
            </a:r>
            <a:r>
              <a:rPr lang="en-US" sz="1800" dirty="0" err="1"/>
              <a:t>br</a:t>
            </a:r>
            <a:r>
              <a:rPr lang="en-US" sz="1800" dirty="0"/>
              <a:t>&gt;</a:t>
            </a:r>
          </a:p>
          <a:p>
            <a:pPr lvl="1"/>
            <a:r>
              <a:rPr lang="en-US" sz="1800" dirty="0"/>
              <a:t>If you simply press Enter in a paragraph element, HTML ignores it (white space)</a:t>
            </a:r>
          </a:p>
          <a:p>
            <a:pPr lvl="1"/>
            <a:r>
              <a:rPr lang="en-US" sz="1800" dirty="0"/>
              <a:t>Example:</a:t>
            </a:r>
          </a:p>
          <a:p>
            <a:pPr marL="0" indent="0">
              <a:buNone/>
            </a:pPr>
            <a:r>
              <a:rPr lang="en-US" sz="2000" dirty="0"/>
              <a:t>&lt;p&gt;</a:t>
            </a:r>
          </a:p>
          <a:p>
            <a:pPr marL="0" indent="0">
              <a:buNone/>
            </a:pPr>
            <a:r>
              <a:rPr lang="en-US" sz="2000" dirty="0" smtClean="0"/>
              <a:t>Line1&lt;</a:t>
            </a:r>
            <a:r>
              <a:rPr lang="en-US" sz="2000" dirty="0" err="1" smtClean="0"/>
              <a:t>br</a:t>
            </a:r>
            <a:r>
              <a:rPr lang="en-US" sz="2000" dirty="0"/>
              <a:t>&gt;</a:t>
            </a:r>
          </a:p>
          <a:p>
            <a:pPr marL="0" indent="0">
              <a:buNone/>
            </a:pPr>
            <a:r>
              <a:rPr lang="en-US" sz="2000" dirty="0" smtClean="0"/>
              <a:t>Line2</a:t>
            </a:r>
            <a:endParaRPr lang="en-US" sz="2000" dirty="0"/>
          </a:p>
          <a:p>
            <a:pPr marL="0" indent="0">
              <a:buNone/>
            </a:pPr>
            <a:r>
              <a:rPr lang="en-US" sz="2000" dirty="0"/>
              <a:t>&lt;/p</a:t>
            </a:r>
            <a:r>
              <a:rPr lang="en-US" sz="2000" dirty="0" smtClean="0"/>
              <a:t>&gt;</a:t>
            </a:r>
            <a:r>
              <a:rPr lang="en-US" sz="2000" dirty="0"/>
              <a:t/>
            </a:r>
            <a:br>
              <a:rPr lang="en-US" sz="2000" dirty="0"/>
            </a:br>
            <a:endParaRPr lang="en-US" sz="2000" dirty="0"/>
          </a:p>
        </p:txBody>
      </p:sp>
    </p:spTree>
    <p:extLst>
      <p:ext uri="{BB962C8B-B14F-4D97-AF65-F5344CB8AC3E}">
        <p14:creationId xmlns:p14="http://schemas.microsoft.com/office/powerpoint/2010/main" val="326747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basics</a:t>
            </a:r>
            <a:endParaRPr lang="en-US" dirty="0"/>
          </a:p>
        </p:txBody>
      </p:sp>
      <p:sp>
        <p:nvSpPr>
          <p:cNvPr id="3" name="Text Placeholder 2"/>
          <p:cNvSpPr>
            <a:spLocks noGrp="1"/>
          </p:cNvSpPr>
          <p:nvPr>
            <p:ph type="body" sz="quarter" idx="10"/>
          </p:nvPr>
        </p:nvSpPr>
        <p:spPr/>
        <p:txBody>
          <a:bodyPr/>
          <a:lstStyle/>
          <a:p>
            <a:r>
              <a:rPr lang="en-US" sz="2800" dirty="0" smtClean="0"/>
              <a:t>HTML Basics –overview video.  Derek </a:t>
            </a:r>
            <a:r>
              <a:rPr lang="en-US" sz="2800" dirty="0" err="1" smtClean="0"/>
              <a:t>Banas</a:t>
            </a:r>
            <a:endParaRPr lang="en-US" sz="2800" dirty="0" smtClean="0"/>
          </a:p>
          <a:p>
            <a:r>
              <a:rPr lang="en-US" sz="2800" dirty="0" smtClean="0">
                <a:hlinkClick r:id="rId2"/>
              </a:rPr>
              <a:t>https</a:t>
            </a:r>
            <a:r>
              <a:rPr lang="en-US" sz="2800" dirty="0">
                <a:hlinkClick r:id="rId2"/>
              </a:rPr>
              <a:t>://</a:t>
            </a:r>
            <a:r>
              <a:rPr lang="en-US" sz="2800" dirty="0" smtClean="0">
                <a:hlinkClick r:id="rId2"/>
              </a:rPr>
              <a:t>www.youtube.com/watch?v=Ggh_y-33Eso</a:t>
            </a:r>
            <a:endParaRPr lang="en-US" sz="2800" dirty="0" smtClean="0"/>
          </a:p>
          <a:p>
            <a:r>
              <a:rPr lang="en-US" sz="2800" dirty="0"/>
              <a:t/>
            </a:r>
            <a:br>
              <a:rPr lang="en-US" sz="2800" dirty="0"/>
            </a:br>
            <a:endParaRPr lang="en-US" sz="2800" dirty="0"/>
          </a:p>
          <a:p>
            <a:endParaRPr lang="en-US" sz="2000" dirty="0"/>
          </a:p>
        </p:txBody>
      </p:sp>
    </p:spTree>
    <p:extLst>
      <p:ext uri="{BB962C8B-B14F-4D97-AF65-F5344CB8AC3E}">
        <p14:creationId xmlns:p14="http://schemas.microsoft.com/office/powerpoint/2010/main" val="816979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characters</a:t>
            </a:r>
            <a:endParaRPr lang="en-US" dirty="0"/>
          </a:p>
        </p:txBody>
      </p:sp>
      <p:sp>
        <p:nvSpPr>
          <p:cNvPr id="3" name="Text Placeholder 2"/>
          <p:cNvSpPr>
            <a:spLocks noGrp="1"/>
          </p:cNvSpPr>
          <p:nvPr>
            <p:ph type="body" sz="quarter" idx="10"/>
          </p:nvPr>
        </p:nvSpPr>
        <p:spPr/>
        <p:txBody>
          <a:bodyPr/>
          <a:lstStyle/>
          <a:p>
            <a:pPr lvl="1"/>
            <a:r>
              <a:rPr lang="en-US" sz="2000" dirty="0"/>
              <a:t>Some characters that are often included on web pages are not available via the keyboard</a:t>
            </a:r>
          </a:p>
          <a:p>
            <a:pPr lvl="2"/>
            <a:r>
              <a:rPr lang="en-US" sz="1800" dirty="0"/>
              <a:t>®  ©  ½ </a:t>
            </a:r>
          </a:p>
          <a:p>
            <a:pPr lvl="1"/>
            <a:r>
              <a:rPr lang="en-US" sz="2000" dirty="0"/>
              <a:t>Other characters have special meaning to HTML so you’ll need a technique to </a:t>
            </a:r>
            <a:r>
              <a:rPr lang="en-US" sz="2000" u="sng" dirty="0"/>
              <a:t>display</a:t>
            </a:r>
            <a:r>
              <a:rPr lang="en-US" sz="2000" dirty="0"/>
              <a:t> them if you need them</a:t>
            </a:r>
          </a:p>
          <a:p>
            <a:pPr lvl="2"/>
            <a:r>
              <a:rPr lang="en-US" sz="1800" dirty="0"/>
              <a:t>&lt;     &gt;     &amp;</a:t>
            </a:r>
          </a:p>
          <a:p>
            <a:pPr lvl="1"/>
            <a:r>
              <a:rPr lang="en-US" sz="2000" dirty="0"/>
              <a:t>These characters are called </a:t>
            </a:r>
            <a:r>
              <a:rPr lang="en-US" sz="2000" i="1" dirty="0"/>
              <a:t>special characters</a:t>
            </a:r>
            <a:endParaRPr lang="en-US" sz="2000" dirty="0"/>
          </a:p>
          <a:p>
            <a:pPr lvl="1"/>
            <a:r>
              <a:rPr lang="en-US" sz="2000" u="sng" dirty="0">
                <a:hlinkClick r:id="rId2"/>
              </a:rPr>
              <a:t>Chami.com Tips</a:t>
            </a:r>
            <a:r>
              <a:rPr lang="en-US" sz="2000" dirty="0"/>
              <a:t> shows an extensive list of the special characters (including the characters themselves)</a:t>
            </a:r>
          </a:p>
          <a:p>
            <a:pPr lvl="1"/>
            <a:r>
              <a:rPr lang="en-US" sz="2000" dirty="0"/>
              <a:t>See the </a:t>
            </a:r>
            <a:r>
              <a:rPr lang="en-US" sz="2000" i="1" dirty="0"/>
              <a:t>official list </a:t>
            </a:r>
            <a:r>
              <a:rPr lang="en-US" sz="2000" i="1" dirty="0" err="1" smtClean="0"/>
              <a:t>here</a:t>
            </a:r>
            <a:r>
              <a:rPr lang="en-US" sz="2000" dirty="0" err="1" smtClean="0"/>
              <a:t>:</a:t>
            </a:r>
            <a:r>
              <a:rPr lang="en-US" sz="2000" dirty="0" err="1" smtClean="0">
                <a:hlinkClick r:id="rId3"/>
              </a:rPr>
              <a:t>Named</a:t>
            </a:r>
            <a:r>
              <a:rPr lang="en-US" sz="2000" dirty="0" smtClean="0">
                <a:hlinkClick r:id="rId3"/>
              </a:rPr>
              <a:t> Character References w3.org</a:t>
            </a:r>
            <a:r>
              <a:rPr lang="en-US" sz="2000" dirty="0"/>
              <a:t/>
            </a:r>
            <a:br>
              <a:rPr lang="en-US" sz="2000" dirty="0"/>
            </a:br>
            <a:endParaRPr lang="en-US" sz="2000" dirty="0"/>
          </a:p>
        </p:txBody>
      </p:sp>
    </p:spTree>
    <p:extLst>
      <p:ext uri="{BB962C8B-B14F-4D97-AF65-F5344CB8AC3E}">
        <p14:creationId xmlns:p14="http://schemas.microsoft.com/office/powerpoint/2010/main" val="1426928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characters</a:t>
            </a:r>
            <a:endParaRPr lang="en-US" dirty="0"/>
          </a:p>
        </p:txBody>
      </p:sp>
      <p:sp>
        <p:nvSpPr>
          <p:cNvPr id="3" name="Text Placeholder 2"/>
          <p:cNvSpPr>
            <a:spLocks noGrp="1"/>
          </p:cNvSpPr>
          <p:nvPr>
            <p:ph type="body" sz="quarter" idx="10"/>
          </p:nvPr>
        </p:nvSpPr>
        <p:spPr/>
        <p:txBody>
          <a:bodyPr/>
          <a:lstStyle/>
          <a:p>
            <a:r>
              <a:rPr lang="en-US" sz="2400" dirty="0" smtClean="0"/>
              <a:t>Start </a:t>
            </a:r>
            <a:r>
              <a:rPr lang="en-US" sz="2400" dirty="0"/>
              <a:t>with a “&amp;” followed by either the character’s number or name, followed by a semicolon</a:t>
            </a:r>
          </a:p>
          <a:p>
            <a:pPr lvl="1"/>
            <a:r>
              <a:rPr lang="en-US" sz="2200" dirty="0"/>
              <a:t>Names are more self-documenting</a:t>
            </a:r>
          </a:p>
          <a:p>
            <a:pPr lvl="1"/>
            <a:r>
              <a:rPr lang="en-US" sz="2200" dirty="0"/>
              <a:t>&amp;cent;</a:t>
            </a:r>
            <a:br>
              <a:rPr lang="en-US" sz="2200" dirty="0"/>
            </a:br>
            <a:r>
              <a:rPr lang="en-US" sz="2200" dirty="0"/>
              <a:t>&amp;#162;</a:t>
            </a:r>
            <a:br>
              <a:rPr lang="en-US" sz="2200" dirty="0"/>
            </a:br>
            <a:r>
              <a:rPr lang="en-US" sz="2200" dirty="0"/>
              <a:t>Both result in ¢</a:t>
            </a:r>
          </a:p>
          <a:p>
            <a:endParaRPr lang="en-US" sz="2400" dirty="0"/>
          </a:p>
        </p:txBody>
      </p:sp>
      <p:sp>
        <p:nvSpPr>
          <p:cNvPr id="4" name="TextBox 3"/>
          <p:cNvSpPr txBox="1"/>
          <p:nvPr/>
        </p:nvSpPr>
        <p:spPr>
          <a:xfrm>
            <a:off x="3429000" y="4038600"/>
            <a:ext cx="4800600" cy="923330"/>
          </a:xfrm>
          <a:prstGeom prst="rect">
            <a:avLst/>
          </a:prstGeom>
          <a:noFill/>
        </p:spPr>
        <p:txBody>
          <a:bodyPr wrap="square" rtlCol="0">
            <a:spAutoFit/>
          </a:bodyPr>
          <a:lstStyle/>
          <a:p>
            <a:r>
              <a:rPr lang="en-US" b="1" dirty="0" smtClean="0">
                <a:solidFill>
                  <a:schemeClr val="accent6">
                    <a:lumMod val="60000"/>
                    <a:lumOff val="40000"/>
                  </a:schemeClr>
                </a:solidFill>
              </a:rPr>
              <a:t>Add these to your page, then delete them.</a:t>
            </a:r>
          </a:p>
          <a:p>
            <a:r>
              <a:rPr lang="en-US" b="1" dirty="0" smtClean="0">
                <a:solidFill>
                  <a:schemeClr val="accent6">
                    <a:lumMod val="60000"/>
                    <a:lumOff val="40000"/>
                  </a:schemeClr>
                </a:solidFill>
              </a:rPr>
              <a:t>Add 3 special characters to the H1, then delete them.  </a:t>
            </a:r>
            <a:endParaRPr lang="en-US" b="1" dirty="0">
              <a:solidFill>
                <a:schemeClr val="accent6">
                  <a:lumMod val="60000"/>
                  <a:lumOff val="40000"/>
                </a:schemeClr>
              </a:solidFill>
            </a:endParaRPr>
          </a:p>
        </p:txBody>
      </p:sp>
    </p:spTree>
    <p:extLst>
      <p:ext uri="{BB962C8B-B14F-4D97-AF65-F5344CB8AC3E}">
        <p14:creationId xmlns:p14="http://schemas.microsoft.com/office/powerpoint/2010/main" val="15063501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4294967295"/>
          </p:nvPr>
        </p:nvSpPr>
        <p:spPr>
          <a:xfrm>
            <a:off x="762000" y="6248400"/>
            <a:ext cx="1981200" cy="457200"/>
          </a:xfrm>
          <a:prstGeom prst="rect">
            <a:avLst/>
          </a:prstGeom>
        </p:spPr>
        <p:txBody>
          <a:bodyPr/>
          <a:lstStyle/>
          <a:p>
            <a:r>
              <a:rPr lang="en-US" altLang="en-US"/>
              <a:t>Murach’s JavaScript, C4</a:t>
            </a:r>
            <a:endParaRPr lang="en-US" altLang="en-US" sz="1200"/>
          </a:p>
        </p:txBody>
      </p:sp>
      <p:sp>
        <p:nvSpPr>
          <p:cNvPr id="4" name="Footer Placeholder 2"/>
          <p:cNvSpPr>
            <a:spLocks noGrp="1"/>
          </p:cNvSpPr>
          <p:nvPr>
            <p:ph type="ftr" sz="quarter" idx="4294967295"/>
          </p:nvPr>
        </p:nvSpPr>
        <p:spPr>
          <a:xfrm>
            <a:off x="2895600" y="6248400"/>
            <a:ext cx="3352800" cy="457200"/>
          </a:xfrm>
          <a:prstGeom prst="rect">
            <a:avLst/>
          </a:prstGeom>
        </p:spPr>
        <p:txBody>
          <a:bodyPr/>
          <a:lstStyle/>
          <a:p>
            <a:r>
              <a:rPr lang="en-US" altLang="en-US"/>
              <a:t>© 2009, Mike Murach &amp; Associates, Inc.</a:t>
            </a:r>
            <a:endParaRPr lang="en-US" altLang="en-US" sz="1400"/>
          </a:p>
        </p:txBody>
      </p:sp>
      <p:sp>
        <p:nvSpPr>
          <p:cNvPr id="5" name="Slide Number Placeholder 3"/>
          <p:cNvSpPr>
            <a:spLocks noGrp="1"/>
          </p:cNvSpPr>
          <p:nvPr>
            <p:ph type="sldNum" sz="quarter" idx="4294967295"/>
          </p:nvPr>
        </p:nvSpPr>
        <p:spPr>
          <a:xfrm>
            <a:off x="6553200" y="6248400"/>
            <a:ext cx="1905000" cy="457200"/>
          </a:xfrm>
          <a:prstGeom prst="rect">
            <a:avLst/>
          </a:prstGeom>
        </p:spPr>
        <p:txBody>
          <a:bodyPr/>
          <a:lstStyle/>
          <a:p>
            <a:endParaRPr lang="en-US" altLang="en-US"/>
          </a:p>
          <a:p>
            <a:pPr algn="r"/>
            <a:r>
              <a:rPr lang="en-US" altLang="en-US" sz="1000"/>
              <a:t>Slide </a:t>
            </a:r>
            <a:fld id="{2BD1194A-9583-40EB-A403-8E16821434B3}" type="slidenum">
              <a:rPr lang="en-US" altLang="en-US" sz="1000"/>
              <a:pPr algn="r"/>
              <a:t>72</a:t>
            </a:fld>
            <a:endParaRPr lang="en-US" altLang="en-US" sz="1000"/>
          </a:p>
        </p:txBody>
      </p:sp>
      <p:graphicFrame>
        <p:nvGraphicFramePr>
          <p:cNvPr id="196612" name="Object 4"/>
          <p:cNvGraphicFramePr>
            <a:graphicFrameLocks noChangeAspect="1"/>
          </p:cNvGraphicFramePr>
          <p:nvPr>
            <p:extLst>
              <p:ext uri="{D42A27DB-BD31-4B8C-83A1-F6EECF244321}">
                <p14:modId xmlns:p14="http://schemas.microsoft.com/office/powerpoint/2010/main" val="1773735716"/>
              </p:ext>
            </p:extLst>
          </p:nvPr>
        </p:nvGraphicFramePr>
        <p:xfrm>
          <a:off x="786384" y="1371600"/>
          <a:ext cx="7404100" cy="4597400"/>
        </p:xfrm>
        <a:graphic>
          <a:graphicData uri="http://schemas.openxmlformats.org/presentationml/2006/ole">
            <mc:AlternateContent xmlns:mc="http://schemas.openxmlformats.org/markup-compatibility/2006">
              <mc:Choice xmlns:v="urn:schemas-microsoft-com:vml" Requires="v">
                <p:oleObj spid="_x0000_s132098" name="Document" r:id="rId4" imgW="7415770" imgH="4584096" progId="Word.Document.8">
                  <p:embed/>
                </p:oleObj>
              </mc:Choice>
              <mc:Fallback>
                <p:oleObj name="Document" r:id="rId4" imgW="7415770" imgH="4584096" progId="Word.Document.8">
                  <p:embed/>
                  <p:pic>
                    <p:nvPicPr>
                      <p:cNvPr id="19661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384" y="1371600"/>
                        <a:ext cx="7404100" cy="459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573758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characters</a:t>
            </a:r>
            <a:endParaRPr lang="en-US" dirty="0"/>
          </a:p>
        </p:txBody>
      </p:sp>
      <p:sp>
        <p:nvSpPr>
          <p:cNvPr id="3" name="Text Placeholder 2"/>
          <p:cNvSpPr>
            <a:spLocks noGrp="1"/>
          </p:cNvSpPr>
          <p:nvPr>
            <p:ph type="body" sz="quarter" idx="10"/>
          </p:nvPr>
        </p:nvSpPr>
        <p:spPr/>
        <p:txBody>
          <a:bodyPr/>
          <a:lstStyle/>
          <a:p>
            <a:r>
              <a:rPr lang="en-US" sz="2400" b="1" dirty="0" smtClean="0">
                <a:solidFill>
                  <a:schemeClr val="accent6">
                    <a:lumMod val="60000"/>
                    <a:lumOff val="40000"/>
                  </a:schemeClr>
                </a:solidFill>
              </a:rPr>
              <a:t>Enter the following line</a:t>
            </a:r>
          </a:p>
          <a:p>
            <a:pPr lvl="1"/>
            <a:r>
              <a:rPr lang="en-US" sz="2000" b="1" dirty="0" smtClean="0">
                <a:solidFill>
                  <a:schemeClr val="accent6">
                    <a:lumMod val="60000"/>
                    <a:lumOff val="40000"/>
                  </a:schemeClr>
                </a:solidFill>
              </a:rPr>
              <a:t>My favorite tag is &lt;</a:t>
            </a:r>
            <a:r>
              <a:rPr lang="en-US" sz="2000" b="1" dirty="0" err="1" smtClean="0">
                <a:solidFill>
                  <a:schemeClr val="accent6">
                    <a:lumMod val="60000"/>
                    <a:lumOff val="40000"/>
                  </a:schemeClr>
                </a:solidFill>
              </a:rPr>
              <a:t>hr</a:t>
            </a:r>
            <a:r>
              <a:rPr lang="en-US" sz="2000" b="1" dirty="0" smtClean="0">
                <a:solidFill>
                  <a:schemeClr val="accent6">
                    <a:lumMod val="60000"/>
                    <a:lumOff val="40000"/>
                  </a:schemeClr>
                </a:solidFill>
              </a:rPr>
              <a:t>&gt;</a:t>
            </a:r>
            <a:endParaRPr lang="en-US" sz="2000" b="1" dirty="0">
              <a:solidFill>
                <a:schemeClr val="accent6">
                  <a:lumMod val="60000"/>
                  <a:lumOff val="40000"/>
                </a:schemeClr>
              </a:solidFill>
            </a:endParaRPr>
          </a:p>
        </p:txBody>
      </p:sp>
    </p:spTree>
    <p:extLst>
      <p:ext uri="{BB962C8B-B14F-4D97-AF65-F5344CB8AC3E}">
        <p14:creationId xmlns:p14="http://schemas.microsoft.com/office/powerpoint/2010/main" val="7935082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special characters</a:t>
            </a:r>
            <a:endParaRPr lang="en-US" dirty="0"/>
          </a:p>
        </p:txBody>
      </p:sp>
      <p:sp>
        <p:nvSpPr>
          <p:cNvPr id="3" name="Text Placeholder 2"/>
          <p:cNvSpPr>
            <a:spLocks noGrp="1"/>
          </p:cNvSpPr>
          <p:nvPr>
            <p:ph type="body" sz="quarter" idx="10"/>
          </p:nvPr>
        </p:nvSpPr>
        <p:spPr/>
        <p:txBody>
          <a:bodyPr/>
          <a:lstStyle/>
          <a:p>
            <a:pPr lvl="2"/>
            <a:r>
              <a:rPr lang="en-US" sz="1800" dirty="0"/>
              <a:t>&amp;</a:t>
            </a:r>
            <a:r>
              <a:rPr lang="en-US" sz="1800" dirty="0" err="1"/>
              <a:t>nbsp</a:t>
            </a:r>
            <a:r>
              <a:rPr lang="en-US" sz="1800" dirty="0"/>
              <a:t>;	non-breaking space; HTML won’t remove</a:t>
            </a:r>
          </a:p>
          <a:p>
            <a:pPr lvl="2"/>
            <a:r>
              <a:rPr lang="en-US" sz="1800" dirty="0"/>
              <a:t>&amp;copy;	©</a:t>
            </a:r>
          </a:p>
          <a:p>
            <a:pPr lvl="2"/>
            <a:r>
              <a:rPr lang="en-US" sz="1800" dirty="0"/>
              <a:t>&amp;</a:t>
            </a:r>
            <a:r>
              <a:rPr lang="en-US" sz="1800" dirty="0" err="1"/>
              <a:t>reg</a:t>
            </a:r>
            <a:r>
              <a:rPr lang="en-US" sz="1800" dirty="0"/>
              <a:t>;	</a:t>
            </a:r>
            <a:r>
              <a:rPr lang="en-US" sz="1800" dirty="0" smtClean="0"/>
              <a:t>	®</a:t>
            </a:r>
            <a:endParaRPr lang="en-US" sz="1800" dirty="0"/>
          </a:p>
          <a:p>
            <a:pPr lvl="2"/>
            <a:r>
              <a:rPr lang="en-US" sz="1800" dirty="0"/>
              <a:t>&amp;cent;	</a:t>
            </a:r>
            <a:r>
              <a:rPr lang="en-US" sz="1800" dirty="0" smtClean="0"/>
              <a:t>	¢</a:t>
            </a:r>
            <a:endParaRPr lang="en-US" sz="1800" dirty="0"/>
          </a:p>
          <a:p>
            <a:pPr lvl="2"/>
            <a:r>
              <a:rPr lang="en-US" sz="1800" dirty="0"/>
              <a:t>&amp;pound;	£</a:t>
            </a:r>
          </a:p>
          <a:p>
            <a:pPr lvl="2"/>
            <a:r>
              <a:rPr lang="en-US" sz="1800" dirty="0"/>
              <a:t>&amp;yen;	</a:t>
            </a:r>
            <a:r>
              <a:rPr lang="en-US" sz="1800" dirty="0" smtClean="0"/>
              <a:t>	¥</a:t>
            </a:r>
            <a:endParaRPr lang="en-US" sz="1800" dirty="0"/>
          </a:p>
          <a:p>
            <a:pPr lvl="2"/>
            <a:r>
              <a:rPr lang="en-US" sz="1800" dirty="0"/>
              <a:t>&amp;euro;	</a:t>
            </a:r>
            <a:r>
              <a:rPr lang="en-US" sz="1800" dirty="0" smtClean="0"/>
              <a:t>	€</a:t>
            </a:r>
            <a:endParaRPr lang="en-US" sz="1800" dirty="0"/>
          </a:p>
          <a:p>
            <a:pPr lvl="2"/>
            <a:r>
              <a:rPr lang="en-US" sz="1800" dirty="0"/>
              <a:t>&amp;amp;	</a:t>
            </a:r>
            <a:r>
              <a:rPr lang="en-US" sz="1800" dirty="0" smtClean="0"/>
              <a:t>	&amp;</a:t>
            </a:r>
            <a:endParaRPr lang="en-US" sz="1800" dirty="0"/>
          </a:p>
          <a:p>
            <a:pPr lvl="2"/>
            <a:r>
              <a:rPr lang="en-US" sz="1800" dirty="0"/>
              <a:t>&amp;</a:t>
            </a:r>
            <a:r>
              <a:rPr lang="en-US" sz="1800" dirty="0" err="1"/>
              <a:t>lt</a:t>
            </a:r>
            <a:r>
              <a:rPr lang="en-US" sz="1800" dirty="0"/>
              <a:t>;	</a:t>
            </a:r>
            <a:r>
              <a:rPr lang="en-US" sz="1800" dirty="0" smtClean="0"/>
              <a:t>	&lt;</a:t>
            </a:r>
            <a:endParaRPr lang="en-US" sz="1800" dirty="0"/>
          </a:p>
          <a:p>
            <a:pPr lvl="2"/>
            <a:r>
              <a:rPr lang="en-US" sz="1800" dirty="0"/>
              <a:t>&amp;</a:t>
            </a:r>
            <a:r>
              <a:rPr lang="en-US" sz="1800" dirty="0" err="1"/>
              <a:t>gt</a:t>
            </a:r>
            <a:r>
              <a:rPr lang="en-US" sz="1800" dirty="0"/>
              <a:t>;	</a:t>
            </a:r>
            <a:r>
              <a:rPr lang="en-US" sz="1800" dirty="0" smtClean="0"/>
              <a:t>	&gt;</a:t>
            </a:r>
            <a:endParaRPr lang="en-US" sz="1800" dirty="0"/>
          </a:p>
          <a:p>
            <a:pPr lvl="2"/>
            <a:r>
              <a:rPr lang="en-US" sz="1800" dirty="0"/>
              <a:t>&amp;divide;	÷</a:t>
            </a:r>
          </a:p>
          <a:p>
            <a:pPr lvl="2"/>
            <a:r>
              <a:rPr lang="en-US" sz="1800" dirty="0"/>
              <a:t>&amp;frac12;	½ </a:t>
            </a:r>
          </a:p>
          <a:p>
            <a:pPr lvl="2"/>
            <a:r>
              <a:rPr lang="en-US" sz="1800" dirty="0"/>
              <a:t>&amp;frac14;	¼ </a:t>
            </a:r>
          </a:p>
          <a:p>
            <a:pPr lvl="2"/>
            <a:r>
              <a:rPr lang="en-US" sz="1800" dirty="0"/>
              <a:t>&amp;frac34;	¾ </a:t>
            </a:r>
          </a:p>
          <a:p>
            <a:endParaRPr lang="en-US" sz="2400" dirty="0"/>
          </a:p>
        </p:txBody>
      </p:sp>
    </p:spTree>
    <p:extLst>
      <p:ext uri="{BB962C8B-B14F-4D97-AF65-F5344CB8AC3E}">
        <p14:creationId xmlns:p14="http://schemas.microsoft.com/office/powerpoint/2010/main" val="10585150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html 5</a:t>
            </a:r>
            <a:endParaRPr lang="en-US" dirty="0"/>
          </a:p>
        </p:txBody>
      </p:sp>
      <p:sp>
        <p:nvSpPr>
          <p:cNvPr id="3" name="Text Placeholder 2"/>
          <p:cNvSpPr>
            <a:spLocks noGrp="1"/>
          </p:cNvSpPr>
          <p:nvPr>
            <p:ph type="body" sz="quarter" idx="10"/>
          </p:nvPr>
        </p:nvSpPr>
        <p:spPr>
          <a:xfrm>
            <a:off x="228600" y="1981200"/>
            <a:ext cx="8610600" cy="1676400"/>
          </a:xfrm>
        </p:spPr>
        <p:txBody>
          <a:bodyPr/>
          <a:lstStyle/>
          <a:p>
            <a:pPr lvl="1"/>
            <a:r>
              <a:rPr lang="en-US" sz="1800" u="sng" dirty="0">
                <a:hlinkClick r:id="rId2"/>
              </a:rPr>
              <a:t>http://validator.w3.org</a:t>
            </a:r>
            <a:r>
              <a:rPr lang="en-US" sz="1800" dirty="0"/>
              <a:t> </a:t>
            </a:r>
          </a:p>
          <a:p>
            <a:pPr lvl="1"/>
            <a:r>
              <a:rPr lang="en-US" sz="1800" dirty="0"/>
              <a:t>File upload tab</a:t>
            </a:r>
          </a:p>
          <a:p>
            <a:pPr lvl="1"/>
            <a:r>
              <a:rPr lang="en-US" sz="1800" dirty="0"/>
              <a:t>Browse: locate your file</a:t>
            </a:r>
          </a:p>
          <a:p>
            <a:pPr lvl="1"/>
            <a:r>
              <a:rPr lang="en-US" sz="1800" dirty="0"/>
              <a:t>Check</a:t>
            </a:r>
          </a:p>
          <a:p>
            <a:endParaRPr lang="en-US" dirty="0"/>
          </a:p>
        </p:txBody>
      </p:sp>
      <p:pic>
        <p:nvPicPr>
          <p:cNvPr id="4" name="Picture 3"/>
          <p:cNvPicPr>
            <a:picLocks noChangeAspect="1"/>
          </p:cNvPicPr>
          <p:nvPr/>
        </p:nvPicPr>
        <p:blipFill>
          <a:blip r:embed="rId3"/>
          <a:stretch>
            <a:fillRect/>
          </a:stretch>
        </p:blipFill>
        <p:spPr>
          <a:xfrm>
            <a:off x="228600" y="3276600"/>
            <a:ext cx="7277100" cy="2238375"/>
          </a:xfrm>
          <a:prstGeom prst="rect">
            <a:avLst/>
          </a:prstGeom>
        </p:spPr>
      </p:pic>
      <p:pic>
        <p:nvPicPr>
          <p:cNvPr id="5" name="Picture 4"/>
          <p:cNvPicPr>
            <a:picLocks noChangeAspect="1"/>
          </p:cNvPicPr>
          <p:nvPr/>
        </p:nvPicPr>
        <p:blipFill>
          <a:blip r:embed="rId4"/>
          <a:stretch>
            <a:fillRect/>
          </a:stretch>
        </p:blipFill>
        <p:spPr>
          <a:xfrm>
            <a:off x="228600" y="5477637"/>
            <a:ext cx="7153275" cy="1362075"/>
          </a:xfrm>
          <a:prstGeom prst="rect">
            <a:avLst/>
          </a:prstGeom>
        </p:spPr>
      </p:pic>
    </p:spTree>
    <p:extLst>
      <p:ext uri="{BB962C8B-B14F-4D97-AF65-F5344CB8AC3E}">
        <p14:creationId xmlns:p14="http://schemas.microsoft.com/office/powerpoint/2010/main" val="13623722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Text Placeholder 2"/>
          <p:cNvSpPr>
            <a:spLocks noGrp="1"/>
          </p:cNvSpPr>
          <p:nvPr>
            <p:ph type="body" sz="quarter" idx="10"/>
          </p:nvPr>
        </p:nvSpPr>
        <p:spPr/>
        <p:txBody>
          <a:bodyPr/>
          <a:lstStyle/>
          <a:p>
            <a:r>
              <a:rPr lang="en-US" dirty="0" smtClean="0">
                <a:solidFill>
                  <a:srgbClr val="FF0000"/>
                </a:solidFill>
              </a:rPr>
              <a:t>HMTL Jigsaw (next slide)</a:t>
            </a:r>
          </a:p>
          <a:p>
            <a:pPr lvl="1"/>
            <a:endParaRPr lang="en-US" dirty="0"/>
          </a:p>
        </p:txBody>
      </p:sp>
    </p:spTree>
    <p:extLst>
      <p:ext uri="{BB962C8B-B14F-4D97-AF65-F5344CB8AC3E}">
        <p14:creationId xmlns:p14="http://schemas.microsoft.com/office/powerpoint/2010/main" val="6071682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25970985"/>
              </p:ext>
            </p:extLst>
          </p:nvPr>
        </p:nvGraphicFramePr>
        <p:xfrm>
          <a:off x="1752600" y="1295400"/>
          <a:ext cx="4800600" cy="5492081"/>
        </p:xfrm>
        <a:graphic>
          <a:graphicData uri="http://schemas.openxmlformats.org/presentationml/2006/ole">
            <mc:AlternateContent xmlns:mc="http://schemas.openxmlformats.org/markup-compatibility/2006">
              <mc:Choice xmlns:v="urn:schemas-microsoft-com:vml" Requires="v">
                <p:oleObj spid="_x0000_s133122" name="Document" r:id="rId3" imgW="5940848" imgH="6795729" progId="Word.Document.12">
                  <p:embed/>
                </p:oleObj>
              </mc:Choice>
              <mc:Fallback>
                <p:oleObj name="Document" r:id="rId3" imgW="5940848" imgH="6795729" progId="Word.Document.12">
                  <p:embed/>
                  <p:pic>
                    <p:nvPicPr>
                      <p:cNvPr id="0" name=""/>
                      <p:cNvPicPr/>
                      <p:nvPr/>
                    </p:nvPicPr>
                    <p:blipFill>
                      <a:blip r:embed="rId4"/>
                      <a:stretch>
                        <a:fillRect/>
                      </a:stretch>
                    </p:blipFill>
                    <p:spPr>
                      <a:xfrm>
                        <a:off x="1752600" y="1295400"/>
                        <a:ext cx="4800600" cy="5492081"/>
                      </a:xfrm>
                      <a:prstGeom prst="rect">
                        <a:avLst/>
                      </a:prstGeom>
                    </p:spPr>
                  </p:pic>
                </p:oleObj>
              </mc:Fallback>
            </mc:AlternateContent>
          </a:graphicData>
        </a:graphic>
      </p:graphicFrame>
    </p:spTree>
    <p:extLst>
      <p:ext uri="{BB962C8B-B14F-4D97-AF65-F5344CB8AC3E}">
        <p14:creationId xmlns:p14="http://schemas.microsoft.com/office/powerpoint/2010/main" val="34125614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48200" y="2133601"/>
            <a:ext cx="4191000" cy="4495799"/>
          </a:xfrm>
        </p:spPr>
        <p:txBody>
          <a:bodyPr/>
          <a:lstStyle/>
          <a:p>
            <a:r>
              <a:rPr lang="en-US" sz="2400" dirty="0" smtClean="0">
                <a:solidFill>
                  <a:srgbClr val="FF0000"/>
                </a:solidFill>
              </a:rPr>
              <a:t>HTML </a:t>
            </a:r>
            <a:r>
              <a:rPr lang="en-US" sz="2400" dirty="0">
                <a:solidFill>
                  <a:srgbClr val="FF0000"/>
                </a:solidFill>
              </a:rPr>
              <a:t>jigsaw</a:t>
            </a:r>
          </a:p>
          <a:p>
            <a:pPr lvl="1"/>
            <a:r>
              <a:rPr lang="en-US" sz="2000" dirty="0">
                <a:solidFill>
                  <a:srgbClr val="FF0000"/>
                </a:solidFill>
              </a:rPr>
              <a:t>Groups of 3</a:t>
            </a:r>
          </a:p>
          <a:p>
            <a:pPr lvl="1"/>
            <a:r>
              <a:rPr lang="en-US" sz="2000" dirty="0">
                <a:solidFill>
                  <a:srgbClr val="FF0000"/>
                </a:solidFill>
              </a:rPr>
              <a:t>Assign one box to each person to research</a:t>
            </a:r>
          </a:p>
          <a:p>
            <a:pPr lvl="1"/>
            <a:r>
              <a:rPr lang="en-US" sz="2000" dirty="0">
                <a:solidFill>
                  <a:srgbClr val="FF0000"/>
                </a:solidFill>
              </a:rPr>
              <a:t>Get back together to present to your group</a:t>
            </a:r>
          </a:p>
          <a:p>
            <a:pPr lvl="1"/>
            <a:r>
              <a:rPr lang="en-US" sz="2000" dirty="0">
                <a:solidFill>
                  <a:srgbClr val="FF0000"/>
                </a:solidFill>
              </a:rPr>
              <a:t>All subject matter experts get together and make one common document</a:t>
            </a:r>
          </a:p>
          <a:p>
            <a:pPr lvl="1"/>
            <a:r>
              <a:rPr lang="en-US" sz="2000" dirty="0">
                <a:solidFill>
                  <a:srgbClr val="FF0000"/>
                </a:solidFill>
              </a:rPr>
              <a:t>This document is what I will grade</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331996036"/>
              </p:ext>
            </p:extLst>
          </p:nvPr>
        </p:nvGraphicFramePr>
        <p:xfrm>
          <a:off x="147638" y="990600"/>
          <a:ext cx="4313237" cy="6102350"/>
        </p:xfrm>
        <a:graphic>
          <a:graphicData uri="http://schemas.openxmlformats.org/presentationml/2006/ole">
            <mc:AlternateContent xmlns:mc="http://schemas.openxmlformats.org/markup-compatibility/2006">
              <mc:Choice xmlns:v="urn:schemas-microsoft-com:vml" Requires="v">
                <p:oleObj spid="_x0000_s1025" name="Document" r:id="rId5" imgW="5940848" imgH="8214360" progId="Word.Document.12">
                  <p:embed/>
                </p:oleObj>
              </mc:Choice>
              <mc:Fallback>
                <p:oleObj name="Document" r:id="rId5" imgW="5940848" imgH="8214360" progId="Word.Document.12">
                  <p:embed/>
                  <p:pic>
                    <p:nvPicPr>
                      <p:cNvPr id="4" name="Object 3"/>
                      <p:cNvPicPr/>
                      <p:nvPr/>
                    </p:nvPicPr>
                    <p:blipFill>
                      <a:blip r:embed="rId6"/>
                      <a:stretch>
                        <a:fillRect/>
                      </a:stretch>
                    </p:blipFill>
                    <p:spPr>
                      <a:xfrm>
                        <a:off x="147638" y="990600"/>
                        <a:ext cx="4313237" cy="6102350"/>
                      </a:xfrm>
                      <a:prstGeom prst="rect">
                        <a:avLst/>
                      </a:prstGeom>
                    </p:spPr>
                  </p:pic>
                </p:oleObj>
              </mc:Fallback>
            </mc:AlternateContent>
          </a:graphicData>
        </a:graphic>
      </p:graphicFrame>
    </p:spTree>
    <p:extLst>
      <p:ext uri="{BB962C8B-B14F-4D97-AF65-F5344CB8AC3E}">
        <p14:creationId xmlns:p14="http://schemas.microsoft.com/office/powerpoint/2010/main" val="2087615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basics</a:t>
            </a:r>
            <a:endParaRPr lang="en-US" dirty="0"/>
          </a:p>
        </p:txBody>
      </p:sp>
      <p:sp>
        <p:nvSpPr>
          <p:cNvPr id="3" name="Text Placeholder 2"/>
          <p:cNvSpPr>
            <a:spLocks noGrp="1"/>
          </p:cNvSpPr>
          <p:nvPr>
            <p:ph type="body" sz="quarter" idx="10"/>
          </p:nvPr>
        </p:nvSpPr>
        <p:spPr>
          <a:xfrm>
            <a:off x="228600" y="2209800"/>
            <a:ext cx="6781800" cy="4419600"/>
          </a:xfrm>
        </p:spPr>
        <p:txBody>
          <a:bodyPr/>
          <a:lstStyle/>
          <a:p>
            <a:r>
              <a:rPr lang="en-US" sz="2800" dirty="0"/>
              <a:t>Web pages are built using numerous (hundreds or even thousands) of </a:t>
            </a:r>
            <a:r>
              <a:rPr lang="en-US" sz="2800" i="1" dirty="0"/>
              <a:t>tags</a:t>
            </a:r>
            <a:r>
              <a:rPr lang="en-US" sz="2800" dirty="0"/>
              <a:t>.</a:t>
            </a:r>
          </a:p>
          <a:p>
            <a:r>
              <a:rPr lang="en-US" sz="2800" dirty="0"/>
              <a:t>Tags mark each element of a web page, designating its purpose, formatting, and content</a:t>
            </a:r>
          </a:p>
          <a:p>
            <a:pPr lvl="1"/>
            <a:r>
              <a:rPr lang="en-US" sz="2400" dirty="0"/>
              <a:t>An </a:t>
            </a:r>
            <a:r>
              <a:rPr lang="en-US" sz="2400" i="1" dirty="0"/>
              <a:t>element</a:t>
            </a:r>
            <a:r>
              <a:rPr lang="en-US" sz="2400" dirty="0"/>
              <a:t> is one component of a web page</a:t>
            </a:r>
          </a:p>
          <a:p>
            <a:pPr lvl="1"/>
            <a:r>
              <a:rPr lang="en-US" sz="2400" dirty="0"/>
              <a:t>The elements of a web page are combined by a browser to determine the appearance of a page</a:t>
            </a:r>
          </a:p>
          <a:p>
            <a:pPr lvl="1"/>
            <a:r>
              <a:rPr lang="en-US" sz="2400" dirty="0"/>
              <a:t>All elements </a:t>
            </a:r>
            <a:r>
              <a:rPr lang="en-US" sz="2400" dirty="0" smtClean="0"/>
              <a:t>must </a:t>
            </a:r>
            <a:r>
              <a:rPr lang="en-US" sz="2400" dirty="0"/>
              <a:t>be surrounded by </a:t>
            </a:r>
            <a:r>
              <a:rPr lang="en-US" sz="2400" dirty="0" smtClean="0"/>
              <a:t>tags</a:t>
            </a:r>
            <a:endParaRPr lang="en-US" sz="2400" dirty="0"/>
          </a:p>
        </p:txBody>
      </p:sp>
      <p:pic>
        <p:nvPicPr>
          <p:cNvPr id="4" name="Picture 3"/>
          <p:cNvPicPr>
            <a:picLocks noChangeAspect="1"/>
          </p:cNvPicPr>
          <p:nvPr/>
        </p:nvPicPr>
        <p:blipFill>
          <a:blip r:embed="rId2"/>
          <a:stretch>
            <a:fillRect/>
          </a:stretch>
        </p:blipFill>
        <p:spPr>
          <a:xfrm>
            <a:off x="6470615" y="3276600"/>
            <a:ext cx="2657475" cy="1724025"/>
          </a:xfrm>
          <a:prstGeom prst="rect">
            <a:avLst/>
          </a:prstGeom>
        </p:spPr>
      </p:pic>
    </p:spTree>
    <p:extLst>
      <p:ext uri="{BB962C8B-B14F-4D97-AF65-F5344CB8AC3E}">
        <p14:creationId xmlns:p14="http://schemas.microsoft.com/office/powerpoint/2010/main" val="2009804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basics</a:t>
            </a:r>
            <a:endParaRPr lang="en-US" dirty="0"/>
          </a:p>
        </p:txBody>
      </p:sp>
      <p:sp>
        <p:nvSpPr>
          <p:cNvPr id="3" name="Text Placeholder 2"/>
          <p:cNvSpPr>
            <a:spLocks noGrp="1"/>
          </p:cNvSpPr>
          <p:nvPr>
            <p:ph type="body" sz="quarter" idx="10"/>
          </p:nvPr>
        </p:nvSpPr>
        <p:spPr>
          <a:xfrm>
            <a:off x="228600" y="2209800"/>
            <a:ext cx="7239000" cy="4419600"/>
          </a:xfrm>
        </p:spPr>
        <p:txBody>
          <a:bodyPr/>
          <a:lstStyle/>
          <a:p>
            <a:r>
              <a:rPr lang="en-US" sz="2400" dirty="0" smtClean="0"/>
              <a:t>Tags </a:t>
            </a:r>
            <a:r>
              <a:rPr lang="en-US" sz="2400" dirty="0"/>
              <a:t>are surrounded by angle brackets </a:t>
            </a:r>
            <a:r>
              <a:rPr lang="en-US" sz="2400" dirty="0" smtClean="0"/>
              <a:t> </a:t>
            </a:r>
            <a:r>
              <a:rPr lang="en-US" sz="2400" dirty="0"/>
              <a:t>&lt;tag&gt;</a:t>
            </a:r>
          </a:p>
          <a:p>
            <a:r>
              <a:rPr lang="en-US" sz="2400" dirty="0"/>
              <a:t>Some tags are </a:t>
            </a:r>
            <a:r>
              <a:rPr lang="en-US" sz="2400" i="1" dirty="0"/>
              <a:t>two-sided tags</a:t>
            </a:r>
            <a:endParaRPr lang="en-US" sz="2400" dirty="0"/>
          </a:p>
          <a:p>
            <a:pPr lvl="1"/>
            <a:r>
              <a:rPr lang="en-US" sz="2000" dirty="0"/>
              <a:t>Always include:</a:t>
            </a:r>
          </a:p>
          <a:p>
            <a:pPr lvl="2"/>
            <a:r>
              <a:rPr lang="en-US" sz="1800" i="1" dirty="0"/>
              <a:t>Opening </a:t>
            </a:r>
            <a:r>
              <a:rPr lang="en-US" sz="1800" i="1" dirty="0" smtClean="0"/>
              <a:t>tag, content, and closing tag</a:t>
            </a:r>
            <a:endParaRPr lang="en-US" sz="1800" dirty="0"/>
          </a:p>
          <a:p>
            <a:pPr lvl="1"/>
            <a:r>
              <a:rPr lang="en-US" sz="2000" dirty="0" smtClean="0"/>
              <a:t>Opening </a:t>
            </a:r>
            <a:r>
              <a:rPr lang="en-US" sz="2000" dirty="0"/>
              <a:t>tag designates what kind of element this is and (optionally) its formatting</a:t>
            </a:r>
          </a:p>
          <a:p>
            <a:pPr lvl="1"/>
            <a:r>
              <a:rPr lang="en-US" sz="2000" dirty="0"/>
              <a:t>The content is what the element contains (often text)</a:t>
            </a:r>
          </a:p>
          <a:p>
            <a:pPr lvl="1"/>
            <a:r>
              <a:rPr lang="en-US" sz="2000" dirty="0"/>
              <a:t>Closing tag simply designates the end of the element</a:t>
            </a:r>
          </a:p>
          <a:p>
            <a:pPr lvl="2"/>
            <a:r>
              <a:rPr lang="en-US" sz="1800" dirty="0"/>
              <a:t>Closing tags always include a slash ( / ) after the opening angle bracket</a:t>
            </a:r>
            <a:r>
              <a:rPr lang="en-US" sz="1800" dirty="0" smtClean="0"/>
              <a:t>.</a:t>
            </a:r>
            <a:endParaRPr lang="en-US" sz="2800" dirty="0"/>
          </a:p>
        </p:txBody>
      </p:sp>
      <p:pic>
        <p:nvPicPr>
          <p:cNvPr id="4" name="Picture 3"/>
          <p:cNvPicPr>
            <a:picLocks noChangeAspect="1"/>
          </p:cNvPicPr>
          <p:nvPr/>
        </p:nvPicPr>
        <p:blipFill>
          <a:blip r:embed="rId2"/>
          <a:stretch>
            <a:fillRect/>
          </a:stretch>
        </p:blipFill>
        <p:spPr>
          <a:xfrm>
            <a:off x="7374063" y="2239108"/>
            <a:ext cx="1769936" cy="1951892"/>
          </a:xfrm>
          <a:prstGeom prst="rect">
            <a:avLst/>
          </a:prstGeom>
        </p:spPr>
      </p:pic>
    </p:spTree>
    <p:extLst>
      <p:ext uri="{BB962C8B-B14F-4D97-AF65-F5344CB8AC3E}">
        <p14:creationId xmlns:p14="http://schemas.microsoft.com/office/powerpoint/2010/main" val="15959300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Welcome to MSTC&amp;quot;&quot;/&gt;&lt;property id=&quot;20307&quot; value=&quot;313&quot;/&gt;&lt;/object&gt;&lt;object type=&quot;3&quot; unique_id=&quot;10109&quot;&gt;&lt;property id=&quot;20148&quot; value=&quot;5&quot;/&gt;&lt;property id=&quot;20300&quot; value=&quot;Slide 2 - &amp;quot;Overview&amp;quot;&quot;/&gt;&lt;property id=&quot;20307&quot; value=&quot;314&quot;/&gt;&lt;/object&gt;&lt;object type=&quot;3&quot; unique_id=&quot;10110&quot;&gt;&lt;property id=&quot;20148&quot; value=&quot;5&quot;/&gt;&lt;property id=&quot;20300&quot; value=&quot;Slide 3 - &amp;quot;Program Success orientation&amp;#x0D;&amp;#x0A;(PSO)&amp;quot;&quot;/&gt;&lt;property id=&quot;20307&quot; value=&quot;315&quot;/&gt;&lt;/object&gt;&lt;object type=&quot;3&quot; unique_id=&quot;10111&quot;&gt;&lt;property id=&quot;20148&quot; value=&quot;5&quot;/&gt;&lt;property id=&quot;20300&quot; value=&quot;Slide 5 - &amp;quot;MSTC Network Login&amp;quot;&quot;/&gt;&lt;property id=&quot;20307&quot; value=&quot;316&quot;/&gt;&lt;/object&gt;&lt;object type=&quot;3&quot; unique_id=&quot;10113&quot;&gt;&lt;property id=&quot;20148&quot; value=&quot;5&quot;/&gt;&lt;property id=&quot;20300&quot; value=&quot;Slide 6 - &amp;quot;User Profiles&amp;quot;&quot;/&gt;&lt;property id=&quot;20307&quot; value=&quot;318&quot;/&gt;&lt;/object&gt;&lt;object type=&quot;3&quot; unique_id=&quot;10114&quot;&gt;&lt;property id=&quot;20148&quot; value=&quot;5&quot;/&gt;&lt;property id=&quot;20300&quot; value=&quot;Slide 7 - &amp;quot;MyMSTC&amp;quot;&quot;/&gt;&lt;property id=&quot;20307&quot; value=&quot;319&quot;/&gt;&lt;/object&gt;&lt;object type=&quot;3&quot; unique_id=&quot;10115&quot;&gt;&lt;property id=&quot;20148&quot; value=&quot;5&quot;/&gt;&lt;property id=&quot;20300&quot; value=&quot;Slide 8 - &amp;quot;MSTC Email&amp;quot;&quot;/&gt;&lt;property id=&quot;20307&quot; value=&quot;320&quot;/&gt;&lt;/object&gt;&lt;object type=&quot;3&quot; unique_id=&quot;10116&quot;&gt;&lt;property id=&quot;20148&quot; value=&quot;5&quot;/&gt;&lt;property id=&quot;20300&quot; value=&quot;Slide 9 - &amp;quot;MSTC Email&amp;quot;&quot;/&gt;&lt;property id=&quot;20307&quot; value=&quot;321&quot;/&gt;&lt;/object&gt;&lt;object type=&quot;3&quot; unique_id=&quot;10117&quot;&gt;&lt;property id=&quot;20148&quot; value=&quot;5&quot;/&gt;&lt;property id=&quot;20300&quot; value=&quot;Slide 10 - &amp;quot;Online Grades&amp;quot;&quot;/&gt;&lt;property id=&quot;20307&quot; value=&quot;322&quot;/&gt;&lt;/object&gt;&lt;object type=&quot;3&quot; unique_id=&quot;10118&quot;&gt;&lt;property id=&quot;20148&quot; value=&quot;5&quot;/&gt;&lt;property id=&quot;20300&quot; value=&quot;Slide 11 - &amp;quot;Computer at Home&amp;quot;&quot;/&gt;&lt;property id=&quot;20307&quot; value=&quot;323&quot;/&gt;&lt;/object&gt;&lt;object type=&quot;3&quot; unique_id=&quot;10223&quot;&gt;&lt;property id=&quot;20148&quot; value=&quot;5&quot;/&gt;&lt;property id=&quot;20300&quot; value=&quot;Slide 12 - &amp;quot;Software Needs&amp;quot;&quot;/&gt;&lt;property id=&quot;20307&quot; value=&quot;324&quot;/&gt;&lt;/object&gt;&lt;object type=&quot;3&quot; unique_id=&quot;10285&quot;&gt;&lt;property id=&quot;20148&quot; value=&quot;5&quot;/&gt;&lt;property id=&quot;20300&quot; value=&quot;Slide 14 - &amp;quot;Network STorage&amp;quot;&quot;/&gt;&lt;property id=&quot;20307&quot; value=&quot;326&quot;/&gt;&lt;/object&gt;&lt;object type=&quot;3&quot; unique_id=&quot;10286&quot;&gt;&lt;property id=&quot;20148&quot; value=&quot;5&quot;/&gt;&lt;property id=&quot;20300&quot; value=&quot;Slide 15 - &amp;quot;Cloud Storage&amp;quot;&quot;/&gt;&lt;property id=&quot;20307&quot; value=&quot;327&quot;/&gt;&lt;/object&gt;&lt;object type=&quot;3&quot; unique_id=&quot;10389&quot;&gt;&lt;property id=&quot;20148&quot; value=&quot;5&quot;/&gt;&lt;property id=&quot;20300&quot; value=&quot;Slide 13 - &amp;quot;Other Computer Resources&amp;quot;&quot;/&gt;&lt;property id=&quot;20307&quot; value=&quot;331&quot;/&gt;&lt;/object&gt;&lt;object type=&quot;3&quot; unique_id=&quot;10390&quot;&gt;&lt;property id=&quot;20148&quot; value=&quot;5&quot;/&gt;&lt;property id=&quot;20300&quot; value=&quot;Slide 16 - &amp;quot;Printing in the Lab&amp;quot;&quot;/&gt;&lt;property id=&quot;20307&quot; value=&quot;328&quot;/&gt;&lt;/object&gt;&lt;object type=&quot;3&quot; unique_id=&quot;10391&quot;&gt;&lt;property id=&quot;20148&quot; value=&quot;5&quot;/&gt;&lt;property id=&quot;20300&quot; value=&quot;Slide 17 - &amp;quot;C.A.S.S.&amp;quot;&quot;/&gt;&lt;property id=&quot;20307&quot; value=&quot;329&quot;/&gt;&lt;/object&gt;&lt;object type=&quot;3&quot; unique_id=&quot;10392&quot;&gt;&lt;property id=&quot;20148&quot; value=&quot;5&quot;/&gt;&lt;property id=&quot;20300&quot; value=&quot;Slide 18 - &amp;quot;Course Website &amp;amp; Syllabus&amp;quot;&quot;/&gt;&lt;property id=&quot;20307&quot; value=&quot;330&quot;/&gt;&lt;/object&gt;&lt;object type=&quot;3&quot; unique_id=&quot;10393&quot;&gt;&lt;property id=&quot;20148&quot; value=&quot;5&quot;/&gt;&lt;property id=&quot;20300&quot; value=&quot;Slide 4 - &amp;quot;Mac Lab&amp;quot;&quot;/&gt;&lt;property id=&quot;20307&quot; value=&quot;332&quot;/&gt;&lt;/object&gt;&lt;/object&gt;&lt;/object&gt;&lt;/database&gt;"/>
  <p:tag name="SECTOMILLISECCONVERTED" val="1"/>
</p:tagLst>
</file>

<file path=ppt/theme/theme1.xml><?xml version="1.0" encoding="utf-8"?>
<a:theme xmlns:a="http://schemas.openxmlformats.org/drawingml/2006/main" name="MSTC PowerPoint 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3F3E4A144E674BAC6F2237AADC6794" ma:contentTypeVersion="0" ma:contentTypeDescription="Create a new document." ma:contentTypeScope="" ma:versionID="4144a10a846bd135ba26dc4bb183722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7FCF5A-64A1-4222-9B63-E4E98EF2BD07}">
  <ds:schemaRefs>
    <ds:schemaRef ds:uri="http://schemas.microsoft.com/sharepoint/v3/contenttype/forms"/>
  </ds:schemaRefs>
</ds:datastoreItem>
</file>

<file path=customXml/itemProps2.xml><?xml version="1.0" encoding="utf-8"?>
<ds:datastoreItem xmlns:ds="http://schemas.openxmlformats.org/officeDocument/2006/customXml" ds:itemID="{D17D8B3A-6C63-4BAC-85AE-A48571BBC96E}">
  <ds:schemaRef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AAF93524-A8A9-4625-BB9D-0886DB662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MSTC PowerPoint Template</Template>
  <TotalTime>4054</TotalTime>
  <Words>3348</Words>
  <Application>Microsoft Office PowerPoint</Application>
  <PresentationFormat>On-screen Show (4:3)</PresentationFormat>
  <Paragraphs>545</Paragraphs>
  <Slides>78</Slides>
  <Notes>46</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78</vt:i4>
      </vt:variant>
    </vt:vector>
  </HeadingPairs>
  <TitlesOfParts>
    <vt:vector size="87" baseType="lpstr">
      <vt:lpstr>Arial</vt:lpstr>
      <vt:lpstr>Consolas</vt:lpstr>
      <vt:lpstr>Helvetica Neue</vt:lpstr>
      <vt:lpstr>Symbol</vt:lpstr>
      <vt:lpstr>Times New Roman</vt:lpstr>
      <vt:lpstr>Wingdings 2</vt:lpstr>
      <vt:lpstr>MSTC PowerPoint Template</vt:lpstr>
      <vt:lpstr>Document</vt:lpstr>
      <vt:lpstr>Microsoft Word Document</vt:lpstr>
      <vt:lpstr>Unit 2 – Creating Web Pages</vt:lpstr>
      <vt:lpstr>PowerPoint Presentation</vt:lpstr>
      <vt:lpstr>Assignment</vt:lpstr>
      <vt:lpstr>Portable apps flash drive</vt:lpstr>
      <vt:lpstr>using notepadd ++ &amp; xampp</vt:lpstr>
      <vt:lpstr>Update notepad ++ macros</vt:lpstr>
      <vt:lpstr>Html basics</vt:lpstr>
      <vt:lpstr>Html basics</vt:lpstr>
      <vt:lpstr>Html basics</vt:lpstr>
      <vt:lpstr>PowerPoint Presentation</vt:lpstr>
      <vt:lpstr>PowerPoint Presentation</vt:lpstr>
      <vt:lpstr>Anatomy of an html tag</vt:lpstr>
      <vt:lpstr>PowerPoint Presentation</vt:lpstr>
      <vt:lpstr>PowerPoint Presentation</vt:lpstr>
      <vt:lpstr>Open my first web page</vt:lpstr>
      <vt:lpstr>One-sided tags</vt:lpstr>
      <vt:lpstr>Spacing</vt:lpstr>
      <vt:lpstr>Html page skeleton</vt:lpstr>
      <vt:lpstr>HTML Skeleton details</vt:lpstr>
      <vt:lpstr>HTML Skeleton details</vt:lpstr>
      <vt:lpstr>HTML comments</vt:lpstr>
      <vt:lpstr>Comments in your projects</vt:lpstr>
      <vt:lpstr>&lt;html&gt; tag</vt:lpstr>
      <vt:lpstr>Header element</vt:lpstr>
      <vt:lpstr>Meta tags</vt:lpstr>
      <vt:lpstr>Meta tags</vt:lpstr>
      <vt:lpstr>Heading element</vt:lpstr>
      <vt:lpstr>Block vs inline elements</vt:lpstr>
      <vt:lpstr>PowerPoint Presentation</vt:lpstr>
      <vt:lpstr>PowerPoint Presentation</vt:lpstr>
      <vt:lpstr>Heading element styles</vt:lpstr>
      <vt:lpstr>PowerPoint Presentation</vt:lpstr>
      <vt:lpstr>Heading element styles</vt:lpstr>
      <vt:lpstr>paragraphs</vt:lpstr>
      <vt:lpstr>Assignment</vt:lpstr>
      <vt:lpstr>Create this web page, part 1</vt:lpstr>
      <vt:lpstr>Create this web page, part 2</vt:lpstr>
      <vt:lpstr>lists</vt:lpstr>
      <vt:lpstr>lists</vt:lpstr>
      <vt:lpstr>PowerPoint Presentation</vt:lpstr>
      <vt:lpstr>PowerPoint Presentation</vt:lpstr>
      <vt:lpstr>how the lists look in browser</vt:lpstr>
      <vt:lpstr>Nested lists</vt:lpstr>
      <vt:lpstr>Update your web page</vt:lpstr>
      <vt:lpstr>List-style-type</vt:lpstr>
      <vt:lpstr>Update page:  List-style-image</vt:lpstr>
      <vt:lpstr>Update page: List-style-position</vt:lpstr>
      <vt:lpstr>Combining styles</vt:lpstr>
      <vt:lpstr>Inline elements</vt:lpstr>
      <vt:lpstr>&lt;b&gt; and &lt;i&gt; tag history</vt:lpstr>
      <vt:lpstr>&lt;b&gt; and &lt;i&gt; tag history</vt:lpstr>
      <vt:lpstr>PowerPoint Presentation</vt:lpstr>
      <vt:lpstr>Images</vt:lpstr>
      <vt:lpstr>Images</vt:lpstr>
      <vt:lpstr>Images</vt:lpstr>
      <vt:lpstr>PowerPoint Presentation</vt:lpstr>
      <vt:lpstr>Title attribute on images</vt:lpstr>
      <vt:lpstr>Image width/height</vt:lpstr>
      <vt:lpstr>image with height/width</vt:lpstr>
      <vt:lpstr>Image height/width</vt:lpstr>
      <vt:lpstr>Image height/width</vt:lpstr>
      <vt:lpstr>Update your page</vt:lpstr>
      <vt:lpstr>Image styles –horizontal alignment</vt:lpstr>
      <vt:lpstr>Image styles –horizontal alignment</vt:lpstr>
      <vt:lpstr>Image styles –Centering an Image</vt:lpstr>
      <vt:lpstr>Update your page</vt:lpstr>
      <vt:lpstr>Horizontal line (rule) -deprecated</vt:lpstr>
      <vt:lpstr>Horizontal line – use css for formatting</vt:lpstr>
      <vt:lpstr>Line break</vt:lpstr>
      <vt:lpstr>Special characters</vt:lpstr>
      <vt:lpstr>Special characters</vt:lpstr>
      <vt:lpstr>PowerPoint Presentation</vt:lpstr>
      <vt:lpstr>Special characters</vt:lpstr>
      <vt:lpstr>Common special characters</vt:lpstr>
      <vt:lpstr>Validating html 5</vt:lpstr>
      <vt:lpstr>Assignment</vt:lpstr>
      <vt:lpstr>PowerPoint Presentation</vt:lpstr>
      <vt:lpstr>PowerPoint Presentation</vt:lpstr>
    </vt:vector>
  </TitlesOfParts>
  <Company>MSTC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MSTC</dc:title>
  <dc:creator>Gaul, Volker</dc:creator>
  <cp:lastModifiedBy>Presley, Brent A</cp:lastModifiedBy>
  <cp:revision>238</cp:revision>
  <cp:lastPrinted>2013-01-16T16:22:27Z</cp:lastPrinted>
  <dcterms:created xsi:type="dcterms:W3CDTF">2013-08-16T14:20:36Z</dcterms:created>
  <dcterms:modified xsi:type="dcterms:W3CDTF">2015-09-04T19:14:14Z</dcterms:modified>
</cp:coreProperties>
</file>