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40"/>
  </p:notesMasterIdLst>
  <p:handoutMasterIdLst>
    <p:handoutMasterId r:id="rId41"/>
  </p:handoutMasterIdLst>
  <p:sldIdLst>
    <p:sldId id="313" r:id="rId5"/>
    <p:sldId id="353" r:id="rId6"/>
    <p:sldId id="351" r:id="rId7"/>
    <p:sldId id="354" r:id="rId8"/>
    <p:sldId id="355" r:id="rId9"/>
    <p:sldId id="375" r:id="rId10"/>
    <p:sldId id="356" r:id="rId11"/>
    <p:sldId id="357" r:id="rId12"/>
    <p:sldId id="358" r:id="rId13"/>
    <p:sldId id="359" r:id="rId14"/>
    <p:sldId id="361" r:id="rId15"/>
    <p:sldId id="376" r:id="rId16"/>
    <p:sldId id="377" r:id="rId17"/>
    <p:sldId id="379" r:id="rId18"/>
    <p:sldId id="378" r:id="rId19"/>
    <p:sldId id="380" r:id="rId20"/>
    <p:sldId id="381" r:id="rId21"/>
    <p:sldId id="382" r:id="rId22"/>
    <p:sldId id="384" r:id="rId23"/>
    <p:sldId id="383" r:id="rId24"/>
    <p:sldId id="385" r:id="rId25"/>
    <p:sldId id="386" r:id="rId26"/>
    <p:sldId id="387" r:id="rId27"/>
    <p:sldId id="374" r:id="rId28"/>
    <p:sldId id="362" r:id="rId29"/>
    <p:sldId id="360" r:id="rId30"/>
    <p:sldId id="363" r:id="rId31"/>
    <p:sldId id="364" r:id="rId32"/>
    <p:sldId id="365" r:id="rId33"/>
    <p:sldId id="370" r:id="rId34"/>
    <p:sldId id="373" r:id="rId35"/>
    <p:sldId id="372" r:id="rId36"/>
    <p:sldId id="371" r:id="rId37"/>
    <p:sldId id="388" r:id="rId38"/>
    <p:sldId id="389" r:id="rId39"/>
  </p:sldIdLst>
  <p:sldSz cx="9144000" cy="6858000" type="screen4x3"/>
  <p:notesSz cx="7010400" cy="92964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89AE6C-0FF9-495C-88DF-1A74468A471A}">
          <p14:sldIdLst>
            <p14:sldId id="313"/>
            <p14:sldId id="353"/>
            <p14:sldId id="351"/>
            <p14:sldId id="354"/>
            <p14:sldId id="355"/>
            <p14:sldId id="375"/>
            <p14:sldId id="356"/>
            <p14:sldId id="357"/>
            <p14:sldId id="358"/>
            <p14:sldId id="359"/>
            <p14:sldId id="361"/>
            <p14:sldId id="376"/>
            <p14:sldId id="377"/>
            <p14:sldId id="379"/>
            <p14:sldId id="378"/>
            <p14:sldId id="380"/>
            <p14:sldId id="381"/>
            <p14:sldId id="382"/>
            <p14:sldId id="384"/>
            <p14:sldId id="383"/>
            <p14:sldId id="385"/>
            <p14:sldId id="386"/>
            <p14:sldId id="387"/>
            <p14:sldId id="374"/>
            <p14:sldId id="362"/>
            <p14:sldId id="360"/>
            <p14:sldId id="363"/>
            <p14:sldId id="364"/>
            <p14:sldId id="365"/>
            <p14:sldId id="370"/>
            <p14:sldId id="373"/>
            <p14:sldId id="372"/>
            <p14:sldId id="371"/>
            <p14:sldId id="388"/>
            <p14:sldId id="3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33"/>
    <a:srgbClr val="FFFFFF"/>
    <a:srgbClr val="DDDDDD"/>
    <a:srgbClr val="A50021"/>
    <a:srgbClr val="FF6600"/>
    <a:srgbClr val="00336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1366" autoAdjust="0"/>
  </p:normalViewPr>
  <p:slideViewPr>
    <p:cSldViewPr>
      <p:cViewPr varScale="1">
        <p:scale>
          <a:sx n="81" d="100"/>
          <a:sy n="81" d="100"/>
        </p:scale>
        <p:origin x="102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D32C67-7C69-42B6-B86C-ADB55B7C0A4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0D496F-51E6-4EED-A33B-971D26142DC8}">
      <dgm:prSet phldrT="[Text]"/>
      <dgm:spPr/>
      <dgm:t>
        <a:bodyPr/>
        <a:lstStyle/>
        <a:p>
          <a:r>
            <a:rPr lang="en-US" b="1" i="1" u="sng" dirty="0">
              <a:solidFill>
                <a:srgbClr val="000000"/>
              </a:solidFill>
              <a:latin typeface="Arial" charset="0"/>
            </a:rPr>
            <a:t>basic</a:t>
          </a:r>
          <a:r>
            <a:rPr lang="en-US" dirty="0">
              <a:solidFill>
                <a:srgbClr val="000000"/>
              </a:solidFill>
              <a:latin typeface="Arial" charset="0"/>
            </a:rPr>
            <a:t>  -first, last, etc</a:t>
          </a:r>
        </a:p>
      </dgm:t>
    </dgm:pt>
    <dgm:pt modelId="{FFF1C6BC-CA23-426B-B8FC-7CB1D743B1E8}" type="parTrans" cxnId="{89AAD374-626D-49B6-A01C-CD077BE15C59}">
      <dgm:prSet/>
      <dgm:spPr/>
      <dgm:t>
        <a:bodyPr/>
        <a:lstStyle/>
        <a:p>
          <a:endParaRPr lang="en-US"/>
        </a:p>
      </dgm:t>
    </dgm:pt>
    <dgm:pt modelId="{8B024453-F408-458D-997D-0EF400FA0EAB}" type="sibTrans" cxnId="{89AAD374-626D-49B6-A01C-CD077BE15C59}">
      <dgm:prSet/>
      <dgm:spPr/>
      <dgm:t>
        <a:bodyPr/>
        <a:lstStyle/>
        <a:p>
          <a:endParaRPr lang="en-US"/>
        </a:p>
      </dgm:t>
    </dgm:pt>
    <dgm:pt modelId="{115B971A-8F26-41E8-84D8-3BBD76ABAB16}">
      <dgm:prSet phldrT="[Text]"/>
      <dgm:spPr/>
      <dgm:t>
        <a:bodyPr/>
        <a:lstStyle/>
        <a:p>
          <a:r>
            <a:rPr lang="fr-FR" b="1" u="sng" dirty="0">
              <a:solidFill>
                <a:srgbClr val="000000"/>
              </a:solidFill>
              <a:latin typeface="Arial" charset="0"/>
            </a:rPr>
            <a:t>content</a:t>
          </a:r>
          <a:r>
            <a:rPr lang="fr-FR" b="1" dirty="0">
              <a:solidFill>
                <a:srgbClr val="000000"/>
              </a:solidFill>
              <a:latin typeface="Arial" charset="0"/>
            </a:rPr>
            <a:t> </a:t>
          </a:r>
          <a:r>
            <a:rPr lang="fr-FR" dirty="0">
              <a:solidFill>
                <a:srgbClr val="000000"/>
              </a:solidFill>
              <a:latin typeface="Arial" charset="0"/>
            </a:rPr>
            <a:t>- contains a particular string</a:t>
          </a:r>
          <a:endParaRPr lang="en-US" dirty="0">
            <a:solidFill>
              <a:srgbClr val="000000"/>
            </a:solidFill>
            <a:latin typeface="Arial" charset="0"/>
          </a:endParaRPr>
        </a:p>
      </dgm:t>
    </dgm:pt>
    <dgm:pt modelId="{45FC66F4-96F8-452A-91A4-3A956590C2DB}" type="parTrans" cxnId="{078DF3E3-8D68-4B49-B341-6400E07A5C40}">
      <dgm:prSet/>
      <dgm:spPr/>
      <dgm:t>
        <a:bodyPr/>
        <a:lstStyle/>
        <a:p>
          <a:endParaRPr lang="en-US"/>
        </a:p>
      </dgm:t>
    </dgm:pt>
    <dgm:pt modelId="{837763E3-7CCE-457A-BD01-707F1DF2452E}" type="sibTrans" cxnId="{078DF3E3-8D68-4B49-B341-6400E07A5C40}">
      <dgm:prSet/>
      <dgm:spPr/>
      <dgm:t>
        <a:bodyPr/>
        <a:lstStyle/>
        <a:p>
          <a:endParaRPr lang="en-US"/>
        </a:p>
      </dgm:t>
    </dgm:pt>
    <dgm:pt modelId="{41CC61D8-0C87-4194-991C-850FCBDFBB51}">
      <dgm:prSet phldrT="[Text]"/>
      <dgm:spPr/>
      <dgm:t>
        <a:bodyPr/>
        <a:lstStyle/>
        <a:p>
          <a:r>
            <a:rPr lang="en-US" b="1" u="sng" dirty="0">
              <a:solidFill>
                <a:srgbClr val="000000"/>
              </a:solidFill>
              <a:latin typeface="Arial" charset="0"/>
            </a:rPr>
            <a:t>visibility</a:t>
          </a:r>
          <a:r>
            <a:rPr lang="en-US" b="1" dirty="0">
              <a:solidFill>
                <a:srgbClr val="000000"/>
              </a:solidFill>
              <a:latin typeface="Arial" charset="0"/>
            </a:rPr>
            <a:t> </a:t>
          </a:r>
          <a:r>
            <a:rPr lang="en-US" dirty="0">
              <a:solidFill>
                <a:srgbClr val="000000"/>
              </a:solidFill>
              <a:latin typeface="Arial" charset="0"/>
            </a:rPr>
            <a:t>- use visibility of each element as test</a:t>
          </a:r>
        </a:p>
      </dgm:t>
    </dgm:pt>
    <dgm:pt modelId="{002CC59B-0CBB-420F-A2C3-B1680F1C98BB}" type="parTrans" cxnId="{30CF1E7B-8E8A-4F92-A03E-2B2B9FF60163}">
      <dgm:prSet/>
      <dgm:spPr/>
      <dgm:t>
        <a:bodyPr/>
        <a:lstStyle/>
        <a:p>
          <a:endParaRPr lang="en-US"/>
        </a:p>
      </dgm:t>
    </dgm:pt>
    <dgm:pt modelId="{53B711FF-6C93-4303-8C94-EB64B8CC6C20}" type="sibTrans" cxnId="{30CF1E7B-8E8A-4F92-A03E-2B2B9FF60163}">
      <dgm:prSet/>
      <dgm:spPr/>
      <dgm:t>
        <a:bodyPr/>
        <a:lstStyle/>
        <a:p>
          <a:endParaRPr lang="en-US"/>
        </a:p>
      </dgm:t>
    </dgm:pt>
    <dgm:pt modelId="{7AF0074B-3377-4578-9554-42370E769F22}">
      <dgm:prSet phldrT="[Text]"/>
      <dgm:spPr/>
      <dgm:t>
        <a:bodyPr/>
        <a:lstStyle/>
        <a:p>
          <a:r>
            <a:rPr lang="en-US" b="1" u="sng" dirty="0">
              <a:solidFill>
                <a:srgbClr val="000000"/>
              </a:solidFill>
              <a:latin typeface="Arial" charset="0"/>
            </a:rPr>
            <a:t>form</a:t>
          </a:r>
          <a:r>
            <a:rPr lang="en-US" b="1" dirty="0">
              <a:solidFill>
                <a:srgbClr val="000000"/>
              </a:solidFill>
              <a:latin typeface="Arial" charset="0"/>
            </a:rPr>
            <a:t> </a:t>
          </a:r>
          <a:r>
            <a:rPr lang="en-US" dirty="0">
              <a:solidFill>
                <a:srgbClr val="000000"/>
              </a:solidFill>
              <a:latin typeface="Arial" charset="0"/>
            </a:rPr>
            <a:t>- operates on form elements -enabled, checked, etc</a:t>
          </a:r>
        </a:p>
      </dgm:t>
    </dgm:pt>
    <dgm:pt modelId="{1112E31C-0B50-4C15-8B61-2FF6BA9FA7B5}" type="parTrans" cxnId="{9AB3E3D7-F5A4-4A44-B7D7-1039D2342916}">
      <dgm:prSet/>
      <dgm:spPr/>
    </dgm:pt>
    <dgm:pt modelId="{CD2AAB90-91D0-4DE8-9895-B17868FBABC4}" type="sibTrans" cxnId="{9AB3E3D7-F5A4-4A44-B7D7-1039D2342916}">
      <dgm:prSet/>
      <dgm:spPr/>
    </dgm:pt>
    <dgm:pt modelId="{1E452B31-752D-4D68-9E25-468522AD7904}">
      <dgm:prSet phldrT="[Text]"/>
      <dgm:spPr/>
      <dgm:t>
        <a:bodyPr/>
        <a:lstStyle/>
        <a:p>
          <a:r>
            <a:rPr lang="en-US" b="1" u="sng" dirty="0">
              <a:solidFill>
                <a:srgbClr val="000000"/>
              </a:solidFill>
              <a:latin typeface="Arial" charset="0"/>
            </a:rPr>
            <a:t>child</a:t>
          </a:r>
          <a:r>
            <a:rPr lang="en-US" b="1" dirty="0">
              <a:solidFill>
                <a:srgbClr val="000000"/>
              </a:solidFill>
              <a:latin typeface="Arial" charset="0"/>
            </a:rPr>
            <a:t> </a:t>
          </a:r>
          <a:r>
            <a:rPr lang="en-US" dirty="0">
              <a:solidFill>
                <a:srgbClr val="000000"/>
              </a:solidFill>
              <a:latin typeface="Arial" charset="0"/>
            </a:rPr>
            <a:t>-select elements based on relationship with their parent element </a:t>
          </a:r>
        </a:p>
      </dgm:t>
    </dgm:pt>
    <dgm:pt modelId="{7F0385C3-5B03-47B6-B4EE-807B33EBB37A}" type="parTrans" cxnId="{0B52F816-50B6-4D7F-8CC4-85E1305789A9}">
      <dgm:prSet/>
      <dgm:spPr/>
    </dgm:pt>
    <dgm:pt modelId="{248F845D-8434-4200-995F-7BB66DB3C925}" type="sibTrans" cxnId="{0B52F816-50B6-4D7F-8CC4-85E1305789A9}">
      <dgm:prSet/>
      <dgm:spPr/>
    </dgm:pt>
    <dgm:pt modelId="{EB34B1A1-EC76-42EC-BD3E-1BF697BEB871}">
      <dgm:prSet phldrT="[Text]"/>
      <dgm:spPr/>
      <dgm:t>
        <a:bodyPr/>
        <a:lstStyle/>
        <a:p>
          <a:r>
            <a:rPr lang="en-US" b="1" u="sng" dirty="0">
              <a:solidFill>
                <a:srgbClr val="000000"/>
              </a:solidFill>
              <a:latin typeface="Arial" charset="0"/>
            </a:rPr>
            <a:t>attribute</a:t>
          </a:r>
          <a:r>
            <a:rPr lang="en-US" dirty="0">
              <a:solidFill>
                <a:srgbClr val="000000"/>
              </a:solidFill>
              <a:latin typeface="Arial" charset="0"/>
            </a:rPr>
            <a:t>- examines a given attribute </a:t>
          </a:r>
        </a:p>
      </dgm:t>
    </dgm:pt>
    <dgm:pt modelId="{A7542AE7-A6E2-4660-A754-D104C4C8B033}" type="parTrans" cxnId="{A6EC9350-6159-4C22-B44D-6BD96870CBA8}">
      <dgm:prSet/>
      <dgm:spPr/>
    </dgm:pt>
    <dgm:pt modelId="{11CDDECA-0A03-47CA-A736-44D5AD3577FE}" type="sibTrans" cxnId="{A6EC9350-6159-4C22-B44D-6BD96870CBA8}">
      <dgm:prSet/>
      <dgm:spPr/>
    </dgm:pt>
    <dgm:pt modelId="{F34ABFBA-512C-4648-9FA7-B990CE4C17D8}" type="pres">
      <dgm:prSet presAssocID="{78D32C67-7C69-42B6-B86C-ADB55B7C0A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C0C4CD-174F-43F3-9CF8-C1C2D49C7B5D}" type="pres">
      <dgm:prSet presAssocID="{CF0D496F-51E6-4EED-A33B-971D26142DC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81A37-F62E-4908-9411-DF6C5E336C93}" type="pres">
      <dgm:prSet presAssocID="{8B024453-F408-458D-997D-0EF400FA0EAB}" presName="sibTrans" presStyleCnt="0"/>
      <dgm:spPr/>
    </dgm:pt>
    <dgm:pt modelId="{F404AEA5-34C1-434F-9A52-7CF8497CE24A}" type="pres">
      <dgm:prSet presAssocID="{115B971A-8F26-41E8-84D8-3BBD76ABAB1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511F4-C9FB-43A7-B0A9-B954EAF20E05}" type="pres">
      <dgm:prSet presAssocID="{837763E3-7CCE-457A-BD01-707F1DF2452E}" presName="sibTrans" presStyleCnt="0"/>
      <dgm:spPr/>
    </dgm:pt>
    <dgm:pt modelId="{2B105C86-BEB7-4DF3-B7CB-05F9874A1AB5}" type="pres">
      <dgm:prSet presAssocID="{41CC61D8-0C87-4194-991C-850FCBDFBB5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02D6E-AD5B-4061-852F-E5A4E8DE21D4}" type="pres">
      <dgm:prSet presAssocID="{53B711FF-6C93-4303-8C94-EB64B8CC6C20}" presName="sibTrans" presStyleCnt="0"/>
      <dgm:spPr/>
    </dgm:pt>
    <dgm:pt modelId="{B9359075-E782-4CAB-B46D-30A36293BA94}" type="pres">
      <dgm:prSet presAssocID="{EB34B1A1-EC76-42EC-BD3E-1BF697BEB87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58229-6FD7-4E11-964C-A0CC46EF0FE3}" type="pres">
      <dgm:prSet presAssocID="{11CDDECA-0A03-47CA-A736-44D5AD3577FE}" presName="sibTrans" presStyleCnt="0"/>
      <dgm:spPr/>
    </dgm:pt>
    <dgm:pt modelId="{544BC140-7B49-4726-B797-DDFC2EF61406}" type="pres">
      <dgm:prSet presAssocID="{1E452B31-752D-4D68-9E25-468522AD790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0CB49-490F-479A-A965-85ADBAAC18B0}" type="pres">
      <dgm:prSet presAssocID="{248F845D-8434-4200-995F-7BB66DB3C925}" presName="sibTrans" presStyleCnt="0"/>
      <dgm:spPr/>
    </dgm:pt>
    <dgm:pt modelId="{ECEFA36B-FD0E-46F4-8C96-592542B0D91C}" type="pres">
      <dgm:prSet presAssocID="{7AF0074B-3377-4578-9554-42370E769F2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3B621F-3C25-4133-8399-1B0F0D8398CC}" type="presOf" srcId="{115B971A-8F26-41E8-84D8-3BBD76ABAB16}" destId="{F404AEA5-34C1-434F-9A52-7CF8497CE24A}" srcOrd="0" destOrd="0" presId="urn:microsoft.com/office/officeart/2005/8/layout/default"/>
    <dgm:cxn modelId="{A6EC9350-6159-4C22-B44D-6BD96870CBA8}" srcId="{78D32C67-7C69-42B6-B86C-ADB55B7C0A40}" destId="{EB34B1A1-EC76-42EC-BD3E-1BF697BEB871}" srcOrd="3" destOrd="0" parTransId="{A7542AE7-A6E2-4660-A754-D104C4C8B033}" sibTransId="{11CDDECA-0A03-47CA-A736-44D5AD3577FE}"/>
    <dgm:cxn modelId="{CF7ED11F-4DA0-47A0-B6C3-ED9B3B339DD6}" type="presOf" srcId="{EB34B1A1-EC76-42EC-BD3E-1BF697BEB871}" destId="{B9359075-E782-4CAB-B46D-30A36293BA94}" srcOrd="0" destOrd="0" presId="urn:microsoft.com/office/officeart/2005/8/layout/default"/>
    <dgm:cxn modelId="{89AAD374-626D-49B6-A01C-CD077BE15C59}" srcId="{78D32C67-7C69-42B6-B86C-ADB55B7C0A40}" destId="{CF0D496F-51E6-4EED-A33B-971D26142DC8}" srcOrd="0" destOrd="0" parTransId="{FFF1C6BC-CA23-426B-B8FC-7CB1D743B1E8}" sibTransId="{8B024453-F408-458D-997D-0EF400FA0EAB}"/>
    <dgm:cxn modelId="{9AD48CA6-7633-4FB9-886E-CF4D07C3B523}" type="presOf" srcId="{41CC61D8-0C87-4194-991C-850FCBDFBB51}" destId="{2B105C86-BEB7-4DF3-B7CB-05F9874A1AB5}" srcOrd="0" destOrd="0" presId="urn:microsoft.com/office/officeart/2005/8/layout/default"/>
    <dgm:cxn modelId="{9AB3E3D7-F5A4-4A44-B7D7-1039D2342916}" srcId="{78D32C67-7C69-42B6-B86C-ADB55B7C0A40}" destId="{7AF0074B-3377-4578-9554-42370E769F22}" srcOrd="5" destOrd="0" parTransId="{1112E31C-0B50-4C15-8B61-2FF6BA9FA7B5}" sibTransId="{CD2AAB90-91D0-4DE8-9895-B17868FBABC4}"/>
    <dgm:cxn modelId="{EE264C76-981C-44D7-8358-AE8D70C7DD29}" type="presOf" srcId="{7AF0074B-3377-4578-9554-42370E769F22}" destId="{ECEFA36B-FD0E-46F4-8C96-592542B0D91C}" srcOrd="0" destOrd="0" presId="urn:microsoft.com/office/officeart/2005/8/layout/default"/>
    <dgm:cxn modelId="{0B52F816-50B6-4D7F-8CC4-85E1305789A9}" srcId="{78D32C67-7C69-42B6-B86C-ADB55B7C0A40}" destId="{1E452B31-752D-4D68-9E25-468522AD7904}" srcOrd="4" destOrd="0" parTransId="{7F0385C3-5B03-47B6-B4EE-807B33EBB37A}" sibTransId="{248F845D-8434-4200-995F-7BB66DB3C925}"/>
    <dgm:cxn modelId="{62533BFE-F766-4F71-BC05-C721C13418E3}" type="presOf" srcId="{CF0D496F-51E6-4EED-A33B-971D26142DC8}" destId="{4BC0C4CD-174F-43F3-9CF8-C1C2D49C7B5D}" srcOrd="0" destOrd="0" presId="urn:microsoft.com/office/officeart/2005/8/layout/default"/>
    <dgm:cxn modelId="{E75C621C-BED6-4CBC-A595-579862516D07}" type="presOf" srcId="{1E452B31-752D-4D68-9E25-468522AD7904}" destId="{544BC140-7B49-4726-B797-DDFC2EF61406}" srcOrd="0" destOrd="0" presId="urn:microsoft.com/office/officeart/2005/8/layout/default"/>
    <dgm:cxn modelId="{078DF3E3-8D68-4B49-B341-6400E07A5C40}" srcId="{78D32C67-7C69-42B6-B86C-ADB55B7C0A40}" destId="{115B971A-8F26-41E8-84D8-3BBD76ABAB16}" srcOrd="1" destOrd="0" parTransId="{45FC66F4-96F8-452A-91A4-3A956590C2DB}" sibTransId="{837763E3-7CCE-457A-BD01-707F1DF2452E}"/>
    <dgm:cxn modelId="{30CF1E7B-8E8A-4F92-A03E-2B2B9FF60163}" srcId="{78D32C67-7C69-42B6-B86C-ADB55B7C0A40}" destId="{41CC61D8-0C87-4194-991C-850FCBDFBB51}" srcOrd="2" destOrd="0" parTransId="{002CC59B-0CBB-420F-A2C3-B1680F1C98BB}" sibTransId="{53B711FF-6C93-4303-8C94-EB64B8CC6C20}"/>
    <dgm:cxn modelId="{D8010DC2-8404-47B4-88E0-932E17DDD12D}" type="presOf" srcId="{78D32C67-7C69-42B6-B86C-ADB55B7C0A40}" destId="{F34ABFBA-512C-4648-9FA7-B990CE4C17D8}" srcOrd="0" destOrd="0" presId="urn:microsoft.com/office/officeart/2005/8/layout/default"/>
    <dgm:cxn modelId="{83A9C247-FDA0-4E80-B87E-C269124E35EF}" type="presParOf" srcId="{F34ABFBA-512C-4648-9FA7-B990CE4C17D8}" destId="{4BC0C4CD-174F-43F3-9CF8-C1C2D49C7B5D}" srcOrd="0" destOrd="0" presId="urn:microsoft.com/office/officeart/2005/8/layout/default"/>
    <dgm:cxn modelId="{429F6B16-7BBD-4FCD-99F0-9A2293F3B242}" type="presParOf" srcId="{F34ABFBA-512C-4648-9FA7-B990CE4C17D8}" destId="{82481A37-F62E-4908-9411-DF6C5E336C93}" srcOrd="1" destOrd="0" presId="urn:microsoft.com/office/officeart/2005/8/layout/default"/>
    <dgm:cxn modelId="{74150368-E801-4B12-9DBC-9D314B2672AC}" type="presParOf" srcId="{F34ABFBA-512C-4648-9FA7-B990CE4C17D8}" destId="{F404AEA5-34C1-434F-9A52-7CF8497CE24A}" srcOrd="2" destOrd="0" presId="urn:microsoft.com/office/officeart/2005/8/layout/default"/>
    <dgm:cxn modelId="{FA155479-2B92-40E2-9CFB-DC29E9FA5DA5}" type="presParOf" srcId="{F34ABFBA-512C-4648-9FA7-B990CE4C17D8}" destId="{A44511F4-C9FB-43A7-B0A9-B954EAF20E05}" srcOrd="3" destOrd="0" presId="urn:microsoft.com/office/officeart/2005/8/layout/default"/>
    <dgm:cxn modelId="{69A1896A-1977-4432-A12A-FD6AD7151F50}" type="presParOf" srcId="{F34ABFBA-512C-4648-9FA7-B990CE4C17D8}" destId="{2B105C86-BEB7-4DF3-B7CB-05F9874A1AB5}" srcOrd="4" destOrd="0" presId="urn:microsoft.com/office/officeart/2005/8/layout/default"/>
    <dgm:cxn modelId="{2B5E8601-5678-41E6-AD89-3D2CDDBF9516}" type="presParOf" srcId="{F34ABFBA-512C-4648-9FA7-B990CE4C17D8}" destId="{B1F02D6E-AD5B-4061-852F-E5A4E8DE21D4}" srcOrd="5" destOrd="0" presId="urn:microsoft.com/office/officeart/2005/8/layout/default"/>
    <dgm:cxn modelId="{FCCD5B75-6C76-4F84-AEEE-6A36905F99E3}" type="presParOf" srcId="{F34ABFBA-512C-4648-9FA7-B990CE4C17D8}" destId="{B9359075-E782-4CAB-B46D-30A36293BA94}" srcOrd="6" destOrd="0" presId="urn:microsoft.com/office/officeart/2005/8/layout/default"/>
    <dgm:cxn modelId="{C87889AF-F15A-457A-B103-7BACBDF85BAB}" type="presParOf" srcId="{F34ABFBA-512C-4648-9FA7-B990CE4C17D8}" destId="{4BE58229-6FD7-4E11-964C-A0CC46EF0FE3}" srcOrd="7" destOrd="0" presId="urn:microsoft.com/office/officeart/2005/8/layout/default"/>
    <dgm:cxn modelId="{A83C1B1E-B89D-4369-A251-9980B02F0115}" type="presParOf" srcId="{F34ABFBA-512C-4648-9FA7-B990CE4C17D8}" destId="{544BC140-7B49-4726-B797-DDFC2EF61406}" srcOrd="8" destOrd="0" presId="urn:microsoft.com/office/officeart/2005/8/layout/default"/>
    <dgm:cxn modelId="{1A44AA1A-59B5-4BB2-AD82-FF12AC04B712}" type="presParOf" srcId="{F34ABFBA-512C-4648-9FA7-B990CE4C17D8}" destId="{DA30CB49-490F-479A-A965-85ADBAAC18B0}" srcOrd="9" destOrd="0" presId="urn:microsoft.com/office/officeart/2005/8/layout/default"/>
    <dgm:cxn modelId="{9F79439E-9609-4471-986E-893D9D07A6DF}" type="presParOf" srcId="{F34ABFBA-512C-4648-9FA7-B990CE4C17D8}" destId="{ECEFA36B-FD0E-46F4-8C96-592542B0D91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0C4CD-174F-43F3-9CF8-C1C2D49C7B5D}">
      <dsp:nvSpPr>
        <dsp:cNvPr id="0" name=""/>
        <dsp:cNvSpPr/>
      </dsp:nvSpPr>
      <dsp:spPr>
        <a:xfrm>
          <a:off x="0" y="195261"/>
          <a:ext cx="2513135" cy="150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u="sng" kern="1200" dirty="0">
              <a:solidFill>
                <a:srgbClr val="000000"/>
              </a:solidFill>
              <a:latin typeface="Arial" charset="0"/>
            </a:rPr>
            <a:t>basic</a:t>
          </a:r>
          <a:r>
            <a:rPr lang="en-US" sz="2000" kern="1200" dirty="0">
              <a:solidFill>
                <a:srgbClr val="000000"/>
              </a:solidFill>
              <a:latin typeface="Arial" charset="0"/>
            </a:rPr>
            <a:t>  -first, last, etc</a:t>
          </a:r>
        </a:p>
      </dsp:txBody>
      <dsp:txXfrm>
        <a:off x="0" y="195261"/>
        <a:ext cx="2513135" cy="1507881"/>
      </dsp:txXfrm>
    </dsp:sp>
    <dsp:sp modelId="{F404AEA5-34C1-434F-9A52-7CF8497CE24A}">
      <dsp:nvSpPr>
        <dsp:cNvPr id="0" name=""/>
        <dsp:cNvSpPr/>
      </dsp:nvSpPr>
      <dsp:spPr>
        <a:xfrm>
          <a:off x="2764449" y="195261"/>
          <a:ext cx="2513135" cy="150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u="sng" kern="1200" dirty="0">
              <a:solidFill>
                <a:srgbClr val="000000"/>
              </a:solidFill>
              <a:latin typeface="Arial" charset="0"/>
            </a:rPr>
            <a:t>content</a:t>
          </a:r>
          <a:r>
            <a:rPr lang="fr-FR" sz="2000" b="1" kern="1200" dirty="0">
              <a:solidFill>
                <a:srgbClr val="000000"/>
              </a:solidFill>
              <a:latin typeface="Arial" charset="0"/>
            </a:rPr>
            <a:t> </a:t>
          </a:r>
          <a:r>
            <a:rPr lang="fr-FR" sz="2000" kern="1200" dirty="0">
              <a:solidFill>
                <a:srgbClr val="000000"/>
              </a:solidFill>
              <a:latin typeface="Arial" charset="0"/>
            </a:rPr>
            <a:t>- contains a particular string</a:t>
          </a:r>
          <a:endParaRPr lang="en-US" sz="2000" kern="1200" dirty="0">
            <a:solidFill>
              <a:srgbClr val="000000"/>
            </a:solidFill>
            <a:latin typeface="Arial" charset="0"/>
          </a:endParaRPr>
        </a:p>
      </dsp:txBody>
      <dsp:txXfrm>
        <a:off x="2764449" y="195261"/>
        <a:ext cx="2513135" cy="1507881"/>
      </dsp:txXfrm>
    </dsp:sp>
    <dsp:sp modelId="{2B105C86-BEB7-4DF3-B7CB-05F9874A1AB5}">
      <dsp:nvSpPr>
        <dsp:cNvPr id="0" name=""/>
        <dsp:cNvSpPr/>
      </dsp:nvSpPr>
      <dsp:spPr>
        <a:xfrm>
          <a:off x="5528898" y="195261"/>
          <a:ext cx="2513135" cy="150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>
              <a:solidFill>
                <a:srgbClr val="000000"/>
              </a:solidFill>
              <a:latin typeface="Arial" charset="0"/>
            </a:rPr>
            <a:t>visibility</a:t>
          </a:r>
          <a:r>
            <a:rPr lang="en-US" sz="2000" b="1" kern="1200" dirty="0">
              <a:solidFill>
                <a:srgbClr val="000000"/>
              </a:solidFill>
              <a:latin typeface="Arial" charset="0"/>
            </a:rPr>
            <a:t> </a:t>
          </a:r>
          <a:r>
            <a:rPr lang="en-US" sz="2000" kern="1200" dirty="0">
              <a:solidFill>
                <a:srgbClr val="000000"/>
              </a:solidFill>
              <a:latin typeface="Arial" charset="0"/>
            </a:rPr>
            <a:t>- use visibility of each element as test</a:t>
          </a:r>
        </a:p>
      </dsp:txBody>
      <dsp:txXfrm>
        <a:off x="5528898" y="195261"/>
        <a:ext cx="2513135" cy="1507881"/>
      </dsp:txXfrm>
    </dsp:sp>
    <dsp:sp modelId="{B9359075-E782-4CAB-B46D-30A36293BA94}">
      <dsp:nvSpPr>
        <dsp:cNvPr id="0" name=""/>
        <dsp:cNvSpPr/>
      </dsp:nvSpPr>
      <dsp:spPr>
        <a:xfrm>
          <a:off x="0" y="1954456"/>
          <a:ext cx="2513135" cy="150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>
              <a:solidFill>
                <a:srgbClr val="000000"/>
              </a:solidFill>
              <a:latin typeface="Arial" charset="0"/>
            </a:rPr>
            <a:t>attribute</a:t>
          </a:r>
          <a:r>
            <a:rPr lang="en-US" sz="2000" kern="1200" dirty="0">
              <a:solidFill>
                <a:srgbClr val="000000"/>
              </a:solidFill>
              <a:latin typeface="Arial" charset="0"/>
            </a:rPr>
            <a:t>- examines a given attribute </a:t>
          </a:r>
        </a:p>
      </dsp:txBody>
      <dsp:txXfrm>
        <a:off x="0" y="1954456"/>
        <a:ext cx="2513135" cy="1507881"/>
      </dsp:txXfrm>
    </dsp:sp>
    <dsp:sp modelId="{544BC140-7B49-4726-B797-DDFC2EF61406}">
      <dsp:nvSpPr>
        <dsp:cNvPr id="0" name=""/>
        <dsp:cNvSpPr/>
      </dsp:nvSpPr>
      <dsp:spPr>
        <a:xfrm>
          <a:off x="2764449" y="1954456"/>
          <a:ext cx="2513135" cy="150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>
              <a:solidFill>
                <a:srgbClr val="000000"/>
              </a:solidFill>
              <a:latin typeface="Arial" charset="0"/>
            </a:rPr>
            <a:t>child</a:t>
          </a:r>
          <a:r>
            <a:rPr lang="en-US" sz="2000" b="1" kern="1200" dirty="0">
              <a:solidFill>
                <a:srgbClr val="000000"/>
              </a:solidFill>
              <a:latin typeface="Arial" charset="0"/>
            </a:rPr>
            <a:t> </a:t>
          </a:r>
          <a:r>
            <a:rPr lang="en-US" sz="2000" kern="1200" dirty="0">
              <a:solidFill>
                <a:srgbClr val="000000"/>
              </a:solidFill>
              <a:latin typeface="Arial" charset="0"/>
            </a:rPr>
            <a:t>-select elements based on relationship with their parent element </a:t>
          </a:r>
        </a:p>
      </dsp:txBody>
      <dsp:txXfrm>
        <a:off x="2764449" y="1954456"/>
        <a:ext cx="2513135" cy="1507881"/>
      </dsp:txXfrm>
    </dsp:sp>
    <dsp:sp modelId="{ECEFA36B-FD0E-46F4-8C96-592542B0D91C}">
      <dsp:nvSpPr>
        <dsp:cNvPr id="0" name=""/>
        <dsp:cNvSpPr/>
      </dsp:nvSpPr>
      <dsp:spPr>
        <a:xfrm>
          <a:off x="5528898" y="1954456"/>
          <a:ext cx="2513135" cy="150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>
              <a:solidFill>
                <a:srgbClr val="000000"/>
              </a:solidFill>
              <a:latin typeface="Arial" charset="0"/>
            </a:rPr>
            <a:t>form</a:t>
          </a:r>
          <a:r>
            <a:rPr lang="en-US" sz="2000" b="1" kern="1200" dirty="0">
              <a:solidFill>
                <a:srgbClr val="000000"/>
              </a:solidFill>
              <a:latin typeface="Arial" charset="0"/>
            </a:rPr>
            <a:t> </a:t>
          </a:r>
          <a:r>
            <a:rPr lang="en-US" sz="2000" kern="1200" dirty="0">
              <a:solidFill>
                <a:srgbClr val="000000"/>
              </a:solidFill>
              <a:latin typeface="Arial" charset="0"/>
            </a:rPr>
            <a:t>- operates on form elements -enabled, checked, etc</a:t>
          </a:r>
        </a:p>
      </dsp:txBody>
      <dsp:txXfrm>
        <a:off x="5528898" y="1954456"/>
        <a:ext cx="2513135" cy="1507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878D24-9582-4E4B-A99A-25615F16C338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3A3760-E640-4460-8C1B-97FCF8CE6C7F}" type="slidenum">
              <a:rPr lang="en-US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84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9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21E7C3-4F2E-4A98-8A96-FCBDB1C2E159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4990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20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11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00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39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22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69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11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77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80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06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97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53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80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05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4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988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36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26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8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753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741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735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623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771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673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78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0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9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65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7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9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0600" y="39624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enter presenter name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7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2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8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143001"/>
            <a:ext cx="8610600" cy="9906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Enter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86106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0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55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1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5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5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78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42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88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7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ialspoint.com/jquery/jquery-basics.ht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.jquery.com/" TargetMode="External"/><Relationship Id="rId4" Type="http://schemas.openxmlformats.org/officeDocument/2006/relationships/hyperlink" Target="https://www.codecademy.com/learn/jquery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query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2438400"/>
          </a:xfrm>
        </p:spPr>
        <p:txBody>
          <a:bodyPr/>
          <a:lstStyle/>
          <a:p>
            <a:r>
              <a:rPr lang="en-US" sz="7200" dirty="0"/>
              <a:t>Unit 13 –JQuery Basics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Instructor: Brent Presley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jquery basics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sz="2400" dirty="0">
                <a:latin typeface="Arial" charset="0"/>
              </a:rPr>
              <a:t>* Debugging: Firebug may report errors in jQuery files, but it’s never the jQuery files it’s the calls you made to jQuery libraries. Check the calls.</a:t>
            </a:r>
          </a:p>
          <a:p>
            <a:pPr marL="0" indent="0">
              <a:buNone/>
            </a:pP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* Combines JavaScript IDs with CSS tags to reference page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elements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23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jquery 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sz="2400" dirty="0">
                <a:latin typeface="Arial" charset="0"/>
              </a:rPr>
              <a:t>* $(document).ready(function() { });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&gt; Used in most JavaScript pages</a:t>
            </a:r>
          </a:p>
          <a:p>
            <a:r>
              <a:rPr lang="en-US" sz="2400" dirty="0">
                <a:latin typeface="Arial" charset="0"/>
              </a:rPr>
              <a:t> Replaces window.onload—actually more efficient (Murach)</a:t>
            </a:r>
          </a:p>
          <a:p>
            <a:r>
              <a:rPr lang="en-US" sz="2400" dirty="0">
                <a:latin typeface="Arial" charset="0"/>
              </a:rPr>
              <a:t> Note document not in quotes—fixed name for the entire document</a:t>
            </a:r>
          </a:p>
          <a:p>
            <a:r>
              <a:rPr lang="en-US" sz="2400" dirty="0">
                <a:latin typeface="Arial" charset="0"/>
              </a:rPr>
              <a:t> So commonly used, there’s a short form: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</a:rPr>
              <a:t>$(function() { } );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* Document.ready is assumed here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93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jquery selectors and filters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sz="2800"/>
              <a:t>retrieve content from the document so it can be manipulated using other functions</a:t>
            </a:r>
            <a:endParaRPr lang="en-US" sz="2800" dirty="0"/>
          </a:p>
          <a:p>
            <a:r>
              <a:rPr lang="en-US" sz="2800"/>
              <a:t>returns array of objects that match the criteria</a:t>
            </a:r>
            <a:endParaRPr lang="en-US" sz="2800" dirty="0"/>
          </a:p>
          <a:p>
            <a:r>
              <a:rPr lang="en-US" sz="2800"/>
              <a:t>filter acts on a selector to further refine the results array that the selector returns.</a:t>
            </a:r>
            <a:endParaRPr lang="en-US" sz="2800" dirty="0"/>
          </a:p>
          <a:p>
            <a:r>
              <a:rPr lang="en-US" sz="2800"/>
              <a:t> the array is not a set of DOM elements</a:t>
            </a:r>
            <a:endParaRPr lang="en-US" sz="2800" dirty="0"/>
          </a:p>
          <a:p>
            <a:r>
              <a:rPr lang="en-US" sz="2800"/>
              <a:t>it is a collection of JQuery objects that have predefined functions included with them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7151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jquery selectors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8610600" cy="1692211"/>
          </a:xfrm>
        </p:spPr>
        <p:txBody>
          <a:bodyPr anchor="t"/>
          <a:lstStyle/>
          <a:p>
            <a:r>
              <a:rPr lang="en-US"/>
              <a:t>css-style selectors and filters are based on css syntax.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39" y="3224016"/>
            <a:ext cx="7436893" cy="356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63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5475" y="1709738"/>
            <a:ext cx="3562350" cy="47528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94225" y="1730375"/>
            <a:ext cx="4016375" cy="4718146"/>
          </a:xfrm>
        </p:spPr>
      </p:pic>
      <p:sp>
        <p:nvSpPr>
          <p:cNvPr id="7" name="TextBox 6"/>
          <p:cNvSpPr txBox="1"/>
          <p:nvPr/>
        </p:nvSpPr>
        <p:spPr>
          <a:xfrm>
            <a:off x="1322388" y="1106488"/>
            <a:ext cx="6419176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200"/>
              <a:t>Sample and Comparison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7499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heirarchy and combination selectors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/>
              <a:t>heirarchy and combination selectors allow a bit more advanced selecting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38" y="3352800"/>
            <a:ext cx="8603133" cy="346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56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jquery filtering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3974345" cy="4419600"/>
          </a:xfrm>
        </p:spPr>
        <p:txBody>
          <a:bodyPr anchor="t"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9294550"/>
              </p:ext>
            </p:extLst>
          </p:nvPr>
        </p:nvGraphicFramePr>
        <p:xfrm>
          <a:off x="950913" y="2371725"/>
          <a:ext cx="8042034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05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filter options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8610600" cy="7085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62" y="2912423"/>
            <a:ext cx="8464954" cy="385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69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 filters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88" y="1981200"/>
            <a:ext cx="8680575" cy="47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96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 filter 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200525"/>
            <a:ext cx="8632328" cy="2281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4" y="2048749"/>
            <a:ext cx="8907985" cy="157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1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197055"/>
              </p:ext>
            </p:extLst>
          </p:nvPr>
        </p:nvGraphicFramePr>
        <p:xfrm>
          <a:off x="98425" y="1142999"/>
          <a:ext cx="5940425" cy="521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Document" r:id="rId4" imgW="5940848" imgH="6263247" progId="Word.Document.12">
                  <p:embed/>
                </p:oleObj>
              </mc:Choice>
              <mc:Fallback>
                <p:oleObj name="Document" r:id="rId4" imgW="5940848" imgH="6263247" progId="Word.Document.12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425" y="1142999"/>
                        <a:ext cx="5940425" cy="521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251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Child Filters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2163763"/>
            <a:ext cx="8565191" cy="415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08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child filters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8610600" cy="1306344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49488"/>
            <a:ext cx="8755063" cy="377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30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traversing the document information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2246313"/>
            <a:ext cx="9092424" cy="349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30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8610600" cy="1541357"/>
          </a:xfrm>
        </p:spPr>
        <p:txBody>
          <a:bodyPr anchor="t"/>
          <a:lstStyle/>
          <a:p>
            <a:r>
              <a:rPr lang="en-US"/>
              <a:t>returns the number of items in the collection of labels</a:t>
            </a:r>
            <a:endParaRPr lang="en-US" dirty="0"/>
          </a:p>
          <a:p>
            <a:r>
              <a:rPr lang="en-US"/>
              <a:t>alert of obj type of first label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5" y="4026760"/>
            <a:ext cx="8808871" cy="390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5" y="4832235"/>
            <a:ext cx="8471672" cy="79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02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jquery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dirty="0">
                <a:latin typeface="Arial" charset="0"/>
                <a:hlinkClick r:id="rId3"/>
              </a:rPr>
              <a:t>http://www.tutorialspoint.com/jquery/jquery-basics.htm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  <a:hlinkClick r:id="rId4"/>
              </a:rPr>
              <a:t>https://www.codecademy.com/learn/jquery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  <a:hlinkClick r:id="rId5"/>
              </a:rPr>
              <a:t>https://learn.jquery.com/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76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jquery 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sz="2000" dirty="0">
                <a:latin typeface="Arial" charset="0"/>
              </a:rPr>
              <a:t>* Like JavaScript functions, jQuery methods must be associated with an event</a:t>
            </a:r>
          </a:p>
          <a:p>
            <a:r>
              <a:rPr lang="en-US" sz="2000" dirty="0">
                <a:latin typeface="Arial" charset="0"/>
              </a:rPr>
              <a:t>Generic format: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$(selector).event(function() { //code here });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 Note that this event handler includes an anonymous function. The function has no name, but is linked to the event.</a:t>
            </a:r>
          </a:p>
          <a:p>
            <a:r>
              <a:rPr lang="en-US" sz="2000" dirty="0">
                <a:latin typeface="Arial" charset="0"/>
              </a:rPr>
              <a:t> Similar to anonymous functions in Android.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8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sz="2000" dirty="0">
                <a:latin typeface="Arial" charset="0"/>
              </a:rPr>
              <a:t>* $("#btnSubmit").click(function() {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alert("Button clicked! ");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});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 Code for the click event of button with this ID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Define btnSubmit click Just show an alert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 Like in JavaScript, event handlers for buttons, etc. are usually defined in the ready function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link event handler to function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sz="2000" dirty="0">
                <a:latin typeface="Arial" charset="0"/>
              </a:rPr>
              <a:t>linking the event handler to another function (other than calling that function)</a:t>
            </a:r>
          </a:p>
          <a:p>
            <a:pPr marL="0" indent="0">
              <a:buNone/>
            </a:pPr>
            <a:endParaRPr lang="en-US" sz="2000" dirty="0">
              <a:latin typeface="Arial" charset="0"/>
            </a:endParaRPr>
          </a:p>
          <a:p>
            <a:pPr marL="0" indent="0">
              <a:buNone/>
            </a:pPr>
            <a:r>
              <a:rPr lang="en-US" sz="2000" b="1" i="1" dirty="0">
                <a:latin typeface="Arial" charset="0"/>
              </a:rPr>
              <a:t>$(function() { //Ready </a:t>
            </a:r>
          </a:p>
          <a:p>
            <a:pPr marL="0" indent="0">
              <a:buNone/>
            </a:pPr>
            <a:r>
              <a:rPr lang="en-US" sz="2000" b="1" i="1" dirty="0">
                <a:latin typeface="Arial" charset="0"/>
              </a:rPr>
              <a:t>$("#btnSubmit").click(function() {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000" b="1" i="1" dirty="0">
                <a:latin typeface="Arial" charset="0"/>
              </a:rPr>
              <a:t>alert("Button clicked! ");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000" b="1" i="1" dirty="0">
                <a:latin typeface="Arial" charset="0"/>
              </a:rPr>
              <a:t>}); //end of click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000" b="1" i="1" dirty="0">
                <a:latin typeface="Arial" charset="0"/>
              </a:rPr>
              <a:t>}); //end of ready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 Indentation is critical</a:t>
            </a:r>
          </a:p>
          <a:p>
            <a:pPr lvl="1"/>
            <a:r>
              <a:rPr lang="en-US" sz="1800" dirty="0">
                <a:latin typeface="Arial" charset="0"/>
              </a:rPr>
              <a:t> Keep all the { } and ( ) straight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4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dirty="0">
                <a:latin typeface="Arial" charset="0"/>
              </a:rPr>
              <a:t>* .show() .hide()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&gt; Show or hide selector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&gt; Easier than using css(‘visibility’)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0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dirty="0">
                <a:latin typeface="Arial" charset="0"/>
              </a:rPr>
              <a:t>* Selectors allow you to designate which page (form) objects to apply code to.</a:t>
            </a:r>
          </a:p>
          <a:p>
            <a:r>
              <a:rPr lang="en-US" dirty="0">
                <a:latin typeface="Arial" charset="0"/>
              </a:rPr>
              <a:t> Similar to the $( ) function we wrote in JavaScript to access form elements quickly.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 Selectors start with $( ) (like our function)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56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jquery?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dirty="0">
                <a:latin typeface="Arial" charset="0"/>
              </a:rPr>
              <a:t>jQuery is a library, or set of helpful add-ons, to the JavaScript programming language. It may seem counterintuitive to learn how to use a library before learning the actual language, but there are a few good reasons for this.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621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css selectors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dirty="0">
                <a:latin typeface="Arial" charset="0"/>
              </a:rPr>
              <a:t>* Instead of just the name (id) of a page element, jQuery selector allows you to use any CSS selector (in quotes) to designate page elements</a:t>
            </a:r>
          </a:p>
          <a:p>
            <a:r>
              <a:rPr lang="en-US" dirty="0">
                <a:latin typeface="Arial" charset="0"/>
              </a:rPr>
              <a:t> One jQuery selector can select many page elements (unlike our $ function that only referenced one)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92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sz="2800" dirty="0">
                <a:latin typeface="Arial" charset="0"/>
              </a:rPr>
              <a:t>* Examples: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&gt; $("p") applies jQuery code to all paragraphs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&gt; $("#header") applies jQuery code to the page element with ID header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 similar to our $ function but note the # is required</a:t>
            </a:r>
          </a:p>
          <a:p>
            <a:r>
              <a:rPr lang="en-US" sz="2800" dirty="0">
                <a:latin typeface="Arial" charset="0"/>
              </a:rPr>
              <a:t> $(".title") applies jQuery to all elements with class title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8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accessing values, attributes, and css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dirty="0">
                <a:latin typeface="Arial" charset="0"/>
              </a:rPr>
              <a:t>* (selector).val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* (selector).attr(‘attribute’, value)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* (selector).css(‘style’, ‘newvalue’)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27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javascript easier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dirty="0">
                <a:latin typeface="Arial" charset="0"/>
              </a:rPr>
              <a:t>* Rename our $ to $$ or el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* No easy jQuery way to clear form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1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chaining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8610600" cy="2018791"/>
          </a:xfrm>
        </p:spPr>
        <p:txBody>
          <a:bodyPr anchor="t"/>
          <a:lstStyle/>
          <a:p>
            <a:r>
              <a:rPr lang="en-US"/>
              <a:t>one of JQuery's most powerful features is the ability to chain multiple functions</a:t>
            </a:r>
            <a:endParaRPr lang="en-US" dirty="0"/>
          </a:p>
          <a:p>
            <a:r>
              <a:rPr lang="en-US" dirty="0"/>
              <a:t>output from the first function is the input to the second...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2" y="4779085"/>
            <a:ext cx="8778240" cy="87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68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0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jquery do?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dirty="0">
                <a:latin typeface="Arial" charset="0"/>
              </a:rPr>
              <a:t>What jQuery does best is to interact with the DOM (add, modify, remove elements on your page), do AJAX requests, create effects (animations) and so forth</a:t>
            </a:r>
          </a:p>
          <a:p>
            <a:r>
              <a:rPr lang="en-US" dirty="0">
                <a:latin typeface="Arial" charset="0"/>
              </a:rPr>
              <a:t>work with modern browser event model</a:t>
            </a:r>
          </a:p>
          <a:p>
            <a:r>
              <a:rPr lang="en-US" dirty="0">
                <a:latin typeface="Arial" charset="0"/>
              </a:rPr>
              <a:t>adds sophisticated effects</a:t>
            </a:r>
          </a:p>
        </p:txBody>
      </p:sp>
    </p:spTree>
    <p:extLst>
      <p:ext uri="{BB962C8B-B14F-4D97-AF65-F5344CB8AC3E}">
        <p14:creationId xmlns:p14="http://schemas.microsoft.com/office/powerpoint/2010/main" val="43806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Jquery helpful?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sz="2800" dirty="0">
                <a:latin typeface="Arial" charset="0"/>
              </a:rPr>
              <a:t>Tested for cross-browser compatibility</a:t>
            </a:r>
          </a:p>
          <a:p>
            <a:r>
              <a:rPr lang="en-US" sz="2800" dirty="0">
                <a:latin typeface="Arial" charset="0"/>
              </a:rPr>
              <a:t> Useful for:</a:t>
            </a:r>
          </a:p>
          <a:p>
            <a:pPr lvl="1"/>
            <a:r>
              <a:rPr lang="en-US" sz="2400" dirty="0">
                <a:latin typeface="Arial" charset="0"/>
              </a:rPr>
              <a:t> Special effects and animations</a:t>
            </a:r>
          </a:p>
          <a:p>
            <a:pPr lvl="1"/>
            <a:r>
              <a:rPr lang="en-US" sz="2400" dirty="0">
                <a:latin typeface="Arial" charset="0"/>
              </a:rPr>
              <a:t> Customizing forms</a:t>
            </a:r>
          </a:p>
          <a:p>
            <a:pPr lvl="1"/>
            <a:r>
              <a:rPr lang="en-US" sz="2400" dirty="0">
                <a:latin typeface="Arial" charset="0"/>
              </a:rPr>
              <a:t> DOM manipulation</a:t>
            </a:r>
          </a:p>
          <a:p>
            <a:pPr lvl="1"/>
            <a:r>
              <a:rPr lang="en-US" sz="2400" dirty="0">
                <a:latin typeface="Arial" charset="0"/>
              </a:rPr>
              <a:t> jQuery UI (user interface)</a:t>
            </a:r>
          </a:p>
          <a:p>
            <a:pPr lvl="1"/>
            <a:r>
              <a:rPr lang="en-US" sz="2400" dirty="0">
                <a:latin typeface="Arial" charset="0"/>
              </a:rPr>
              <a:t> Another library that uses the core jQuery library as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its core (more jQuery built on jQuery)</a:t>
            </a:r>
          </a:p>
          <a:p>
            <a:r>
              <a:rPr lang="en-US" sz="2800" dirty="0">
                <a:latin typeface="Arial" charset="0"/>
              </a:rPr>
              <a:t> Libraries are called plugins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using jquery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sz="2800"/>
              <a:t>leverages knowledge of css</a:t>
            </a:r>
            <a:endParaRPr lang="en-US" sz="2800" dirty="0"/>
          </a:p>
          <a:p>
            <a:r>
              <a:rPr lang="en-US" sz="2800"/>
              <a:t>works with sets of elements</a:t>
            </a:r>
            <a:endParaRPr lang="en-US" sz="2800" dirty="0"/>
          </a:p>
          <a:p>
            <a:r>
              <a:rPr lang="en-US" sz="2800"/>
              <a:t>perform multiple operations on a set of elements with one line of code (statement chaining)</a:t>
            </a:r>
            <a:endParaRPr lang="en-US" sz="2800" dirty="0"/>
          </a:p>
          <a:p>
            <a:r>
              <a:rPr lang="en-US" sz="2800"/>
              <a:t>hides browser quirks (so you can concentrate on the end result)</a:t>
            </a:r>
            <a:endParaRPr lang="en-US" sz="2800" dirty="0"/>
          </a:p>
          <a:p>
            <a:r>
              <a:rPr lang="en-US" sz="2800"/>
              <a:t>is extensible( so you can use 3rd party plugins)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79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jquery libraries include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dirty="0">
                <a:latin typeface="Arial" charset="0"/>
              </a:rPr>
              <a:t>* Data validation plugins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* Slide show plugins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* Carousel plugins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1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jquery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sz="2800"/>
              <a:t>open source</a:t>
            </a:r>
            <a:endParaRPr lang="en-US" sz="2800" dirty="0"/>
          </a:p>
          <a:p>
            <a:r>
              <a:rPr lang="en-US" sz="2800"/>
              <a:t>can download file </a:t>
            </a:r>
            <a:r>
              <a:rPr lang="en-US" sz="2800">
                <a:hlinkClick r:id="rId3"/>
              </a:rPr>
              <a:t>www.jquery.com</a:t>
            </a:r>
            <a:endParaRPr lang="en-US" sz="2800" dirty="0"/>
          </a:p>
          <a:p>
            <a:r>
              <a:rPr lang="en-US" sz="2800" dirty="0">
                <a:latin typeface="Arial" charset="0"/>
              </a:rPr>
              <a:t>* Better to simply link it into the pages that need it</a:t>
            </a:r>
          </a:p>
          <a:p>
            <a:r>
              <a:rPr lang="en-US" sz="2800" dirty="0">
                <a:latin typeface="Arial" charset="0"/>
              </a:rPr>
              <a:t> Compressed version is very small. Shouldn’t affect page load much.</a:t>
            </a:r>
          </a:p>
          <a:p>
            <a:pPr marL="0" indent="0">
              <a:buNone/>
            </a:pPr>
            <a:r>
              <a:rPr lang="en-US" sz="2800" dirty="0">
                <a:latin typeface="Arial" charset="0"/>
              </a:rPr>
              <a:t/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</a:rPr>
              <a:t>&lt;script src="http://code.jquery.com/jquery-latest.min.js"&gt;&lt;/script&gt;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55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to it vs download?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sz="2400" dirty="0">
                <a:latin typeface="Arial" charset="0"/>
              </a:rPr>
              <a:t>&gt; Ensures you’re always including the most recent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version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&gt; Include in header.php? Maybe better to include in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individual views that use it.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&gt; Have to have an Internet connection to test pages, but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that shouldn’t be a big problem.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&gt; See book for how to include latest version offline.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583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Welcome to MSTC&amp;quot;&quot;/&gt;&lt;property id=&quot;20307&quot; value=&quot;313&quot;/&gt;&lt;/object&gt;&lt;object type=&quot;3&quot; unique_id=&quot;10109&quot;&gt;&lt;property id=&quot;20148&quot; value=&quot;5&quot;/&gt;&lt;property id=&quot;20300&quot; value=&quot;Slide 2 - &amp;quot;Overview&amp;quot;&quot;/&gt;&lt;property id=&quot;20307&quot; value=&quot;314&quot;/&gt;&lt;/object&gt;&lt;object type=&quot;3&quot; unique_id=&quot;10110&quot;&gt;&lt;property id=&quot;20148&quot; value=&quot;5&quot;/&gt;&lt;property id=&quot;20300&quot; value=&quot;Slide 3 - &amp;quot;Program Success orientation&amp;#x0D;&amp;#x0A;(PSO)&amp;quot;&quot;/&gt;&lt;property id=&quot;20307&quot; value=&quot;315&quot;/&gt;&lt;/object&gt;&lt;object type=&quot;3&quot; unique_id=&quot;10111&quot;&gt;&lt;property id=&quot;20148&quot; value=&quot;5&quot;/&gt;&lt;property id=&quot;20300&quot; value=&quot;Slide 5 - &amp;quot;MSTC Network Login&amp;quot;&quot;/&gt;&lt;property id=&quot;20307&quot; value=&quot;316&quot;/&gt;&lt;/object&gt;&lt;object type=&quot;3&quot; unique_id=&quot;10113&quot;&gt;&lt;property id=&quot;20148&quot; value=&quot;5&quot;/&gt;&lt;property id=&quot;20300&quot; value=&quot;Slide 6 - &amp;quot;User Profiles&amp;quot;&quot;/&gt;&lt;property id=&quot;20307&quot; value=&quot;318&quot;/&gt;&lt;/object&gt;&lt;object type=&quot;3&quot; unique_id=&quot;10114&quot;&gt;&lt;property id=&quot;20148&quot; value=&quot;5&quot;/&gt;&lt;property id=&quot;20300&quot; value=&quot;Slide 7 - &amp;quot;MyMSTC&amp;quot;&quot;/&gt;&lt;property id=&quot;20307&quot; value=&quot;319&quot;/&gt;&lt;/object&gt;&lt;object type=&quot;3&quot; unique_id=&quot;10115&quot;&gt;&lt;property id=&quot;20148&quot; value=&quot;5&quot;/&gt;&lt;property id=&quot;20300&quot; value=&quot;Slide 8 - &amp;quot;MSTC Email&amp;quot;&quot;/&gt;&lt;property id=&quot;20307&quot; value=&quot;320&quot;/&gt;&lt;/object&gt;&lt;object type=&quot;3&quot; unique_id=&quot;10116&quot;&gt;&lt;property id=&quot;20148&quot; value=&quot;5&quot;/&gt;&lt;property id=&quot;20300&quot; value=&quot;Slide 9 - &amp;quot;MSTC Email&amp;quot;&quot;/&gt;&lt;property id=&quot;20307&quot; value=&quot;321&quot;/&gt;&lt;/object&gt;&lt;object type=&quot;3&quot; unique_id=&quot;10117&quot;&gt;&lt;property id=&quot;20148&quot; value=&quot;5&quot;/&gt;&lt;property id=&quot;20300&quot; value=&quot;Slide 10 - &amp;quot;Online Grades&amp;quot;&quot;/&gt;&lt;property id=&quot;20307&quot; value=&quot;322&quot;/&gt;&lt;/object&gt;&lt;object type=&quot;3&quot; unique_id=&quot;10118&quot;&gt;&lt;property id=&quot;20148&quot; value=&quot;5&quot;/&gt;&lt;property id=&quot;20300&quot; value=&quot;Slide 11 - &amp;quot;Computer at Home&amp;quot;&quot;/&gt;&lt;property id=&quot;20307&quot; value=&quot;323&quot;/&gt;&lt;/object&gt;&lt;object type=&quot;3&quot; unique_id=&quot;10223&quot;&gt;&lt;property id=&quot;20148&quot; value=&quot;5&quot;/&gt;&lt;property id=&quot;20300&quot; value=&quot;Slide 12 - &amp;quot;Software Needs&amp;quot;&quot;/&gt;&lt;property id=&quot;20307&quot; value=&quot;324&quot;/&gt;&lt;/object&gt;&lt;object type=&quot;3&quot; unique_id=&quot;10285&quot;&gt;&lt;property id=&quot;20148&quot; value=&quot;5&quot;/&gt;&lt;property id=&quot;20300&quot; value=&quot;Slide 14 - &amp;quot;Network STorage&amp;quot;&quot;/&gt;&lt;property id=&quot;20307&quot; value=&quot;326&quot;/&gt;&lt;/object&gt;&lt;object type=&quot;3&quot; unique_id=&quot;10286&quot;&gt;&lt;property id=&quot;20148&quot; value=&quot;5&quot;/&gt;&lt;property id=&quot;20300&quot; value=&quot;Slide 15 - &amp;quot;Cloud Storage&amp;quot;&quot;/&gt;&lt;property id=&quot;20307&quot; value=&quot;327&quot;/&gt;&lt;/object&gt;&lt;object type=&quot;3&quot; unique_id=&quot;10389&quot;&gt;&lt;property id=&quot;20148&quot; value=&quot;5&quot;/&gt;&lt;property id=&quot;20300&quot; value=&quot;Slide 13 - &amp;quot;Other Computer Resources&amp;quot;&quot;/&gt;&lt;property id=&quot;20307&quot; value=&quot;331&quot;/&gt;&lt;/object&gt;&lt;object type=&quot;3&quot; unique_id=&quot;10390&quot;&gt;&lt;property id=&quot;20148&quot; value=&quot;5&quot;/&gt;&lt;property id=&quot;20300&quot; value=&quot;Slide 16 - &amp;quot;Printing in the Lab&amp;quot;&quot;/&gt;&lt;property id=&quot;20307&quot; value=&quot;328&quot;/&gt;&lt;/object&gt;&lt;object type=&quot;3&quot; unique_id=&quot;10391&quot;&gt;&lt;property id=&quot;20148&quot; value=&quot;5&quot;/&gt;&lt;property id=&quot;20300&quot; value=&quot;Slide 17 - &amp;quot;C.A.S.S.&amp;quot;&quot;/&gt;&lt;property id=&quot;20307&quot; value=&quot;329&quot;/&gt;&lt;/object&gt;&lt;object type=&quot;3&quot; unique_id=&quot;10392&quot;&gt;&lt;property id=&quot;20148&quot; value=&quot;5&quot;/&gt;&lt;property id=&quot;20300&quot; value=&quot;Slide 18 - &amp;quot;Course Website &amp;amp; Syllabus&amp;quot;&quot;/&gt;&lt;property id=&quot;20307&quot; value=&quot;330&quot;/&gt;&lt;/object&gt;&lt;object type=&quot;3&quot; unique_id=&quot;10393&quot;&gt;&lt;property id=&quot;20148&quot; value=&quot;5&quot;/&gt;&lt;property id=&quot;20300&quot; value=&quot;Slide 4 - &amp;quot;Mac Lab&amp;quot;&quot;/&gt;&lt;property id=&quot;20307&quot; value=&quot;33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STC PowerPoint 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3F3E4A144E674BAC6F2237AADC6794" ma:contentTypeVersion="0" ma:contentTypeDescription="Create a new document." ma:contentTypeScope="" ma:versionID="4144a10a846bd135ba26dc4bb183722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7D8B3A-6C63-4BAC-85AE-A48571BBC96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AF93524-A8A9-4625-BB9D-0886DB6626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57FCF5A-64A1-4222-9B63-E4E98EF2BD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MSTC PowerPoint Template</Template>
  <TotalTime>3487</TotalTime>
  <Words>13</Words>
  <Application>Microsoft Office PowerPoint</Application>
  <PresentationFormat>On-screen Show (4:3)</PresentationFormat>
  <Paragraphs>4</Paragraphs>
  <Slides>35</Slides>
  <Notes>35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MSTC PowerPoint Template</vt:lpstr>
      <vt:lpstr>Unit 13 –JQuery Basics</vt:lpstr>
      <vt:lpstr>PowerPoint Presentation</vt:lpstr>
      <vt:lpstr>what is jquery?</vt:lpstr>
      <vt:lpstr>what does jquery do?</vt:lpstr>
      <vt:lpstr>why is Jquery helpful?</vt:lpstr>
      <vt:lpstr>benefits of using jquery</vt:lpstr>
      <vt:lpstr>jquery libraries include</vt:lpstr>
      <vt:lpstr>getting jquery</vt:lpstr>
      <vt:lpstr>link to it vs download?</vt:lpstr>
      <vt:lpstr>jquery basics</vt:lpstr>
      <vt:lpstr>jquery methods</vt:lpstr>
      <vt:lpstr>jquery selectors and filters</vt:lpstr>
      <vt:lpstr>using jquery selectors</vt:lpstr>
      <vt:lpstr>PowerPoint Presentation</vt:lpstr>
      <vt:lpstr>heirarchy and combination selectors</vt:lpstr>
      <vt:lpstr>jquery filtering</vt:lpstr>
      <vt:lpstr>other filter options</vt:lpstr>
      <vt:lpstr>attribute filters</vt:lpstr>
      <vt:lpstr>attribute filter examples</vt:lpstr>
      <vt:lpstr>Child Filters</vt:lpstr>
      <vt:lpstr>child filters</vt:lpstr>
      <vt:lpstr>traversing the document information</vt:lpstr>
      <vt:lpstr>examples</vt:lpstr>
      <vt:lpstr>jquery resources</vt:lpstr>
      <vt:lpstr>jquery methods</vt:lpstr>
      <vt:lpstr>PowerPoint Presentation</vt:lpstr>
      <vt:lpstr>link event handler to function</vt:lpstr>
      <vt:lpstr>PowerPoint Presentation</vt:lpstr>
      <vt:lpstr>selectors</vt:lpstr>
      <vt:lpstr>using css selectors</vt:lpstr>
      <vt:lpstr>example</vt:lpstr>
      <vt:lpstr>accessing values, attributes, and css</vt:lpstr>
      <vt:lpstr>javascript easier</vt:lpstr>
      <vt:lpstr>function chaining</vt:lpstr>
      <vt:lpstr>PowerPoint Presentation</vt:lpstr>
    </vt:vector>
  </TitlesOfParts>
  <Company>MSTC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MSTC</dc:title>
  <dc:creator>Gaul, Volker</dc:creator>
  <cp:lastModifiedBy>Presley, Brent A</cp:lastModifiedBy>
  <cp:revision>248</cp:revision>
  <cp:lastPrinted>2013-01-16T16:22:27Z</cp:lastPrinted>
  <dcterms:created xsi:type="dcterms:W3CDTF">2013-08-16T14:20:36Z</dcterms:created>
  <dcterms:modified xsi:type="dcterms:W3CDTF">2015-12-08T20:32:44Z</dcterms:modified>
</cp:coreProperties>
</file>