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9"/>
  </p:notesMasterIdLst>
  <p:handoutMasterIdLst>
    <p:handoutMasterId r:id="rId30"/>
  </p:handoutMasterIdLst>
  <p:sldIdLst>
    <p:sldId id="313" r:id="rId5"/>
    <p:sldId id="353" r:id="rId6"/>
    <p:sldId id="370" r:id="rId7"/>
    <p:sldId id="351" r:id="rId8"/>
    <p:sldId id="354" r:id="rId9"/>
    <p:sldId id="355" r:id="rId10"/>
    <p:sldId id="357" r:id="rId11"/>
    <p:sldId id="363" r:id="rId12"/>
    <p:sldId id="369" r:id="rId13"/>
    <p:sldId id="368" r:id="rId14"/>
    <p:sldId id="367" r:id="rId15"/>
    <p:sldId id="366" r:id="rId16"/>
    <p:sldId id="365" r:id="rId17"/>
    <p:sldId id="364" r:id="rId18"/>
    <p:sldId id="362" r:id="rId19"/>
    <p:sldId id="361" r:id="rId20"/>
    <p:sldId id="360" r:id="rId21"/>
    <p:sldId id="359" r:id="rId22"/>
    <p:sldId id="358" r:id="rId23"/>
    <p:sldId id="356" r:id="rId24"/>
    <p:sldId id="371" r:id="rId25"/>
    <p:sldId id="378" r:id="rId26"/>
    <p:sldId id="381" r:id="rId27"/>
    <p:sldId id="383" r:id="rId28"/>
  </p:sldIdLst>
  <p:sldSz cx="9144000" cy="6858000" type="screen4x3"/>
  <p:notesSz cx="7010400" cy="92964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689AE6C-0FF9-495C-88DF-1A74468A471A}">
          <p14:sldIdLst>
            <p14:sldId id="313"/>
            <p14:sldId id="353"/>
            <p14:sldId id="370"/>
            <p14:sldId id="351"/>
            <p14:sldId id="354"/>
            <p14:sldId id="355"/>
            <p14:sldId id="357"/>
            <p14:sldId id="363"/>
            <p14:sldId id="369"/>
            <p14:sldId id="368"/>
            <p14:sldId id="367"/>
            <p14:sldId id="366"/>
            <p14:sldId id="365"/>
            <p14:sldId id="364"/>
            <p14:sldId id="362"/>
            <p14:sldId id="361"/>
            <p14:sldId id="360"/>
            <p14:sldId id="359"/>
            <p14:sldId id="358"/>
            <p14:sldId id="356"/>
            <p14:sldId id="371"/>
            <p14:sldId id="378"/>
            <p14:sldId id="381"/>
            <p14:sldId id="3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33"/>
    <a:srgbClr val="FFFFFF"/>
    <a:srgbClr val="DDDDDD"/>
    <a:srgbClr val="A50021"/>
    <a:srgbClr val="FF6600"/>
    <a:srgbClr val="0033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1366" autoAdjust="0"/>
  </p:normalViewPr>
  <p:slideViewPr>
    <p:cSldViewPr>
      <p:cViewPr varScale="1">
        <p:scale>
          <a:sx n="81" d="100"/>
          <a:sy n="81" d="100"/>
        </p:scale>
        <p:origin x="102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878D24-9582-4E4B-A99A-25615F16C338}" type="datetimeFigureOut">
              <a:rPr lang="en-US"/>
              <a:pPr>
                <a:defRPr/>
              </a:pPr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23A3760-E640-4460-8C1B-97FCF8CE6C7F}" type="slidenum">
              <a:rPr lang="en-US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84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9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21E7C3-4F2E-4A98-8A96-FCBDB1C2E159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49906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53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73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19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8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61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27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55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57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136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64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990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688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673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954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429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42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28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42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28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95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92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05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5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90600" y="39624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enter presenter name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enter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7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2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8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143001"/>
            <a:ext cx="8610600" cy="9906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Enter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8600" y="2209800"/>
            <a:ext cx="86106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0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355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1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5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5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78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342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488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7" name="Pictur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xkoder.com/2008/07/10/javascript-associative-arrays-demystified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28800"/>
            <a:ext cx="8229600" cy="2438400"/>
          </a:xfrm>
        </p:spPr>
        <p:txBody>
          <a:bodyPr/>
          <a:lstStyle/>
          <a:p>
            <a:r>
              <a:rPr lang="en-US" sz="7200" dirty="0"/>
              <a:t>Unit 12 JavaScript Arrays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Instructor: Brent Presley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Notes regarding looping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Arial" charset="0"/>
              </a:rPr>
              <a:t>Each time through the loop</a:t>
            </a:r>
            <a:r>
              <a:rPr lang="en-US" dirty="0">
                <a:latin typeface="Courier New" charset="0"/>
              </a:rPr>
              <a:t> element</a:t>
            </a:r>
            <a:r>
              <a:rPr lang="en-US" dirty="0">
                <a:latin typeface="Arial" charset="0"/>
              </a:rPr>
              <a:t> has a different index value from the loop</a:t>
            </a:r>
          </a:p>
          <a:p>
            <a:r>
              <a:rPr lang="en-US" dirty="0">
                <a:latin typeface="Arial" charset="0"/>
              </a:rPr>
              <a:t>Big Note: Skips over elements that are undefined</a:t>
            </a:r>
          </a:p>
          <a:p>
            <a:r>
              <a:rPr lang="en-US" dirty="0">
                <a:latin typeface="Times New Roman" charset="0"/>
              </a:rPr>
              <a:t>Big Note: if the array is indexed using integers (not associative array), the loop variable (element in this example) has type String (not integer)</a:t>
            </a:r>
          </a:p>
        </p:txBody>
      </p:sp>
    </p:spTree>
    <p:extLst>
      <p:ext uri="{BB962C8B-B14F-4D97-AF65-F5344CB8AC3E}">
        <p14:creationId xmlns:p14="http://schemas.microsoft.com/office/powerpoint/2010/main" val="2915155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passing arrays to functions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i="1" dirty="0">
                <a:solidFill>
                  <a:srgbClr val="0070C0"/>
                </a:solidFill>
                <a:latin typeface="Courier New" charset="0"/>
              </a:rPr>
              <a:t>doSomething(myArray);</a:t>
            </a:r>
          </a:p>
          <a:p>
            <a:pPr lvl="1"/>
            <a:r>
              <a:rPr lang="en-US" i="1" dirty="0">
                <a:latin typeface="Arial" charset="0"/>
              </a:rPr>
              <a:t>Only the array name is included as an argument</a:t>
            </a:r>
          </a:p>
          <a:p>
            <a:pPr lvl="1"/>
            <a:r>
              <a:rPr lang="en-US" i="1" dirty="0">
                <a:latin typeface="Arial" charset="0"/>
              </a:rPr>
              <a:t>Arrays are passed by reference</a:t>
            </a:r>
            <a:r>
              <a:rPr lang="en-US" dirty="0">
                <a:latin typeface="Arial" charset="0"/>
              </a:rPr>
              <a:t>. Only the address of the array is sent to the function.</a:t>
            </a:r>
          </a:p>
          <a:p>
            <a:pPr lvl="1"/>
            <a:r>
              <a:rPr lang="en-US" dirty="0">
                <a:latin typeface="Arial"/>
              </a:rPr>
              <a:t>Any changes made to the array by the function are also available outside the function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079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sorting arrays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i="1" dirty="0">
                <a:latin typeface="Arial" charset="0"/>
              </a:rPr>
              <a:t>The Array class includes a </a:t>
            </a:r>
            <a:r>
              <a:rPr lang="en-US" i="1" dirty="0">
                <a:latin typeface="Courier New" charset="0"/>
              </a:rPr>
              <a:t>sort</a:t>
            </a:r>
            <a:r>
              <a:rPr lang="en-US" i="1" dirty="0">
                <a:latin typeface="Arial" charset="0"/>
              </a:rPr>
              <a:t> method, </a:t>
            </a:r>
            <a:br>
              <a:rPr lang="en-US" i="1" dirty="0">
                <a:latin typeface="Arial" charset="0"/>
              </a:rPr>
            </a:br>
            <a:r>
              <a:rPr lang="en-US" i="1" dirty="0">
                <a:latin typeface="Arial" charset="0"/>
              </a:rPr>
              <a:t>arrayName.sort();</a:t>
            </a:r>
          </a:p>
          <a:p>
            <a:r>
              <a:rPr lang="en-US" i="1" dirty="0">
                <a:latin typeface="Arial" charset="0"/>
              </a:rPr>
              <a:t>Because arrays can contain any kind of value, you also have to let the </a:t>
            </a:r>
            <a:r>
              <a:rPr lang="en-US" i="1" dirty="0">
                <a:latin typeface="Courier New" charset="0"/>
              </a:rPr>
              <a:t>sort</a:t>
            </a:r>
            <a:r>
              <a:rPr lang="en-US" i="1" dirty="0">
                <a:latin typeface="Arial" charset="0"/>
              </a:rPr>
              <a:t> method know how</a:t>
            </a:r>
            <a:r>
              <a:rPr lang="en-US" dirty="0">
                <a:latin typeface="Arial" charset="0"/>
              </a:rPr>
              <a:t> to sort them.</a:t>
            </a:r>
          </a:p>
          <a:p>
            <a:r>
              <a:rPr lang="en-US" dirty="0">
                <a:latin typeface="Times New Roman" charset="0"/>
              </a:rPr>
              <a:t>If you do not provide a function name (optional argument to </a:t>
            </a:r>
            <a:r>
              <a:rPr lang="en-US" dirty="0">
                <a:latin typeface="Courier New" charset="0"/>
              </a:rPr>
              <a:t>sort</a:t>
            </a:r>
            <a:r>
              <a:rPr lang="en-US" dirty="0">
                <a:latin typeface="Times New Roman" charset="0"/>
              </a:rPr>
              <a:t>), </a:t>
            </a:r>
            <a:r>
              <a:rPr lang="en-US" dirty="0">
                <a:latin typeface="Courier New" charset="0"/>
              </a:rPr>
              <a:t>sort</a:t>
            </a:r>
            <a:r>
              <a:rPr lang="en-US" dirty="0">
                <a:latin typeface="Times New Roman" charset="0"/>
              </a:rPr>
              <a:t> sorts the array as strings</a:t>
            </a:r>
          </a:p>
        </p:txBody>
      </p:sp>
    </p:spTree>
    <p:extLst>
      <p:ext uri="{BB962C8B-B14F-4D97-AF65-F5344CB8AC3E}">
        <p14:creationId xmlns:p14="http://schemas.microsoft.com/office/powerpoint/2010/main" val="136627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sorting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800" i="1" dirty="0">
                <a:latin typeface="Arial" charset="0"/>
              </a:rPr>
              <a:t>If you want to sort differently, you’ll have to define a comparator</a:t>
            </a:r>
            <a:r>
              <a:rPr lang="en-US" sz="2800" dirty="0">
                <a:latin typeface="Arial" charset="0"/>
              </a:rPr>
              <a:t> function that designates how two items would be sorted.</a:t>
            </a:r>
          </a:p>
          <a:p>
            <a:pPr lvl="1"/>
            <a:r>
              <a:rPr lang="en-US" sz="2000" dirty="0">
                <a:latin typeface="Arial" charset="0"/>
              </a:rPr>
              <a:t>Include the function name as a parameter to sort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 </a:t>
            </a:r>
            <a:r>
              <a:rPr lang="en-US" sz="2000" dirty="0">
                <a:latin typeface="Courier New" charset="0"/>
              </a:rPr>
              <a:t>arrayName.sort(howToCompare);</a:t>
            </a:r>
          </a:p>
          <a:p>
            <a:pPr lvl="1"/>
            <a:r>
              <a:rPr lang="en-US" sz="2000" dirty="0">
                <a:latin typeface="Arial" charset="0"/>
              </a:rPr>
              <a:t>Note only the function name is included, no ( )</a:t>
            </a:r>
          </a:p>
          <a:p>
            <a:pPr lvl="1"/>
            <a:r>
              <a:rPr lang="en-US" sz="2000" dirty="0">
                <a:latin typeface="Arial" charset="0"/>
              </a:rPr>
              <a:t>The function must have two parameters</a:t>
            </a:r>
          </a:p>
          <a:p>
            <a:pPr lvl="2"/>
            <a:r>
              <a:rPr lang="en-US" sz="1600" dirty="0">
                <a:latin typeface="Arial" charset="0"/>
              </a:rPr>
              <a:t>These parameters are filled in by sort using two elements of the array</a:t>
            </a:r>
          </a:p>
          <a:p>
            <a:pPr lvl="1"/>
            <a:r>
              <a:rPr lang="en-US" sz="2000" dirty="0">
                <a:latin typeface="Arial" charset="0"/>
              </a:rPr>
              <a:t>The function must:</a:t>
            </a:r>
          </a:p>
          <a:p>
            <a:pPr lvl="2"/>
            <a:r>
              <a:rPr lang="en-US" sz="1600" dirty="0">
                <a:latin typeface="Arial" charset="0"/>
              </a:rPr>
              <a:t>Return a negative number if parameter1 is less than parameter 2</a:t>
            </a:r>
          </a:p>
          <a:p>
            <a:pPr lvl="2"/>
            <a:r>
              <a:rPr lang="en-US" sz="1600" dirty="0">
                <a:latin typeface="Arial" charset="0"/>
              </a:rPr>
              <a:t>Return 0 if the parameters are equal</a:t>
            </a:r>
          </a:p>
          <a:p>
            <a:pPr lvl="2"/>
            <a:r>
              <a:rPr lang="en-US" sz="1600" dirty="0">
                <a:latin typeface="Arial" charset="0"/>
              </a:rPr>
              <a:t>Return a positive number if parameter1 is greater than parameter 2</a:t>
            </a:r>
            <a:r>
              <a:rPr lang="en-US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287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reverse sorting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Times New Roman" charset="0"/>
              </a:rPr>
              <a:t>If you want the array sorted in reverse order (descending), after sorting call the </a:t>
            </a:r>
            <a:r>
              <a:rPr lang="en-US" dirty="0">
                <a:latin typeface="Courier New" charset="0"/>
              </a:rPr>
              <a:t>reverse</a:t>
            </a:r>
            <a:r>
              <a:rPr lang="en-US" dirty="0">
                <a:latin typeface="Times New Roman" charset="0"/>
              </a:rPr>
              <a:t> method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solidFill>
                  <a:srgbClr val="0070C0"/>
                </a:solidFill>
                <a:latin typeface="Courier New" charset="0"/>
              </a:rPr>
              <a:t>myArray.reverse();</a:t>
            </a:r>
          </a:p>
        </p:txBody>
      </p:sp>
    </p:spTree>
    <p:extLst>
      <p:ext uri="{BB962C8B-B14F-4D97-AF65-F5344CB8AC3E}">
        <p14:creationId xmlns:p14="http://schemas.microsoft.com/office/powerpoint/2010/main" val="3833842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insensitive sorting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Arial" charset="0"/>
              </a:rPr>
              <a:t>Sorting is normally done using the ASCII character sequence (little letters come after capital letters).</a:t>
            </a:r>
          </a:p>
          <a:p>
            <a:r>
              <a:rPr lang="en-US" dirty="0">
                <a:latin typeface="Times New Roman" charset="0"/>
              </a:rPr>
              <a:t>If you want to sort ignoring case, you’ll have to define a comparator function.</a:t>
            </a:r>
          </a:p>
        </p:txBody>
      </p:sp>
    </p:spTree>
    <p:extLst>
      <p:ext uri="{BB962C8B-B14F-4D97-AF65-F5344CB8AC3E}">
        <p14:creationId xmlns:p14="http://schemas.microsoft.com/office/powerpoint/2010/main" val="316400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sort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97113"/>
            <a:ext cx="8751595" cy="354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35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arrays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400" i="1" dirty="0">
                <a:latin typeface="Arial" charset="0"/>
              </a:rPr>
              <a:t>Easiest way to search an array is to use the indexOf method built in to the Array class</a:t>
            </a:r>
            <a:r>
              <a:rPr lang="en-US" i="1" dirty="0">
                <a:latin typeface="Arial" charset="0"/>
              </a:rPr>
              <a:t/>
            </a:r>
            <a:br>
              <a:rPr lang="en-US" i="1" dirty="0">
                <a:latin typeface="Arial" charset="0"/>
              </a:rPr>
            </a:br>
            <a:r>
              <a:rPr lang="en-US" sz="2400" i="1" dirty="0">
                <a:latin typeface="Arial" charset="0"/>
              </a:rPr>
              <a:t> </a:t>
            </a:r>
            <a:r>
              <a:rPr lang="en-US" sz="2400" i="1" dirty="0">
                <a:solidFill>
                  <a:srgbClr val="0070C0"/>
                </a:solidFill>
                <a:latin typeface="Courier New" charset="0"/>
              </a:rPr>
              <a:t>index = myArray.indexOf(findMe);</a:t>
            </a:r>
            <a:r>
              <a:rPr lang="en-US" i="1" dirty="0">
                <a:latin typeface="Courier New" charset="0"/>
              </a:rPr>
              <a:t/>
            </a:r>
            <a:br>
              <a:rPr lang="en-US" i="1" dirty="0">
                <a:latin typeface="Courier New" charset="0"/>
              </a:rPr>
            </a:br>
            <a:endParaRPr lang="en-US" i="1" dirty="0">
              <a:latin typeface="Arial" charset="0"/>
            </a:endParaRPr>
          </a:p>
          <a:p>
            <a:r>
              <a:rPr lang="en-US" sz="2400" i="1" dirty="0">
                <a:latin typeface="Arial" charset="0"/>
              </a:rPr>
              <a:t>Index will contain the index of findMe in myArray.</a:t>
            </a:r>
          </a:p>
          <a:p>
            <a:r>
              <a:rPr lang="en-US" sz="2400" i="1" dirty="0">
                <a:latin typeface="Arial" charset="0"/>
              </a:rPr>
              <a:t>If findMe </a:t>
            </a:r>
            <a:r>
              <a:rPr lang="en-US" sz="2400" dirty="0">
                <a:latin typeface="Arial" charset="0"/>
              </a:rPr>
              <a:t>does not exist, indexOf returns -1.</a:t>
            </a:r>
          </a:p>
          <a:p>
            <a:r>
              <a:rPr lang="en-US" sz="2400" dirty="0">
                <a:latin typeface="Arial" charset="0"/>
              </a:rPr>
              <a:t>indexOf includes an optional second parameter: start</a:t>
            </a:r>
          </a:p>
          <a:p>
            <a:r>
              <a:rPr lang="en-US" sz="2400" dirty="0">
                <a:latin typeface="Arial" charset="0"/>
              </a:rPr>
              <a:t>Designates where in the array to start searching</a:t>
            </a:r>
          </a:p>
          <a:p>
            <a:r>
              <a:rPr lang="en-US" sz="2400" dirty="0">
                <a:latin typeface="Arial" charset="0"/>
              </a:rPr>
              <a:t>Great for finding all occurrences in a string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9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lastindexof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3957001"/>
            <a:ext cx="8610600" cy="2672399"/>
          </a:xfrm>
        </p:spPr>
        <p:txBody>
          <a:bodyPr anchor="t"/>
          <a:lstStyle/>
          <a:p>
            <a:r>
              <a:rPr lang="en-US" dirty="0">
                <a:latin typeface="Times New Roman" charset="0"/>
              </a:rPr>
              <a:t>lastIndexOf method also exists—also includes an optional start parameter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88" y="2268538"/>
            <a:ext cx="7463951" cy="164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78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search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b="1" dirty="0">
                <a:latin typeface="Arial" charset="0"/>
              </a:rPr>
              <a:t>Used to search larger arrays</a:t>
            </a:r>
          </a:p>
          <a:p>
            <a:r>
              <a:rPr lang="en-US" b="1" dirty="0">
                <a:latin typeface="Arial" charset="0"/>
              </a:rPr>
              <a:t>Arrays must first be sorted</a:t>
            </a:r>
          </a:p>
          <a:p>
            <a:r>
              <a:rPr lang="en-US" dirty="0">
                <a:latin typeface="Arial" charset="0"/>
              </a:rPr>
              <a:t>Starts in the middle of the array</a:t>
            </a:r>
          </a:p>
          <a:p>
            <a:r>
              <a:rPr lang="en-US" dirty="0">
                <a:latin typeface="Arial" charset="0"/>
              </a:rPr>
              <a:t>Continually divides the array in half until the value has been found or the array can no longer be split.</a:t>
            </a:r>
          </a:p>
          <a:p>
            <a:r>
              <a:rPr lang="en-US" dirty="0">
                <a:latin typeface="Arial" charset="0"/>
              </a:rPr>
              <a:t>Extremely fast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6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093601"/>
              </p:ext>
            </p:extLst>
          </p:nvPr>
        </p:nvGraphicFramePr>
        <p:xfrm>
          <a:off x="1163959" y="1219199"/>
          <a:ext cx="4874891" cy="512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Document" r:id="rId4" imgW="5940848" imgH="6248466" progId="Word.Document.12">
                  <p:embed/>
                </p:oleObj>
              </mc:Choice>
              <mc:Fallback>
                <p:oleObj name="Document" r:id="rId4" imgW="5940848" imgH="6248466" progId="Word.Document.12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63959" y="1219199"/>
                        <a:ext cx="4874891" cy="5127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251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associative arrays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Arial" charset="0"/>
              </a:rPr>
              <a:t>Associative arrays use strings instead of numbers as indexes.</a:t>
            </a:r>
          </a:p>
          <a:p>
            <a:r>
              <a:rPr lang="en-US" dirty="0">
                <a:latin typeface="Arial" charset="0"/>
              </a:rPr>
              <a:t>PHP uses associative arrays when it receives values posted from a web form.</a:t>
            </a:r>
          </a:p>
          <a:p>
            <a:r>
              <a:rPr lang="en-US" dirty="0">
                <a:latin typeface="Arial" charset="0"/>
              </a:rPr>
              <a:t>An associative array basically duplicates the functionality of one record in a database, though it can be used for other purposes.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5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create an associative array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Arial" charset="0"/>
              </a:rPr>
              <a:t>Define the array:  </a:t>
            </a:r>
            <a:r>
              <a:rPr lang="en-US" dirty="0">
                <a:latin typeface="Courier New" charset="0"/>
              </a:rPr>
              <a:t>var studentData = </a:t>
            </a:r>
            <a:r>
              <a:rPr lang="en-US" sz="2400" dirty="0">
                <a:latin typeface="Courier New" charset="0"/>
              </a:rPr>
              <a:t>[];</a:t>
            </a:r>
          </a:p>
          <a:p>
            <a:r>
              <a:rPr lang="en-US" sz="2400" dirty="0">
                <a:latin typeface="Arial" charset="0"/>
              </a:rPr>
              <a:t>Add elements to the array using strings as indexes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Courier New" charset="0"/>
              </a:rPr>
              <a:t>studentData["firstName"] = "Fred";</a:t>
            </a:r>
            <a:r>
              <a:rPr lang="en-US" dirty="0">
                <a:latin typeface="Courier New" charset="0"/>
              </a:rPr>
              <a:t/>
            </a:r>
            <a:br>
              <a:rPr lang="en-US" dirty="0">
                <a:latin typeface="Courier New" charset="0"/>
              </a:rPr>
            </a:br>
            <a:r>
              <a:rPr lang="en-US" sz="2400" dirty="0">
                <a:latin typeface="Courier New" charset="0"/>
              </a:rPr>
              <a:t> studentData["lastName"] = "Flintstone";</a:t>
            </a:r>
            <a:r>
              <a:rPr lang="en-US" dirty="0">
                <a:latin typeface="Courier New" charset="0"/>
              </a:rPr>
              <a:t/>
            </a:r>
            <a:br>
              <a:rPr lang="en-US" dirty="0">
                <a:latin typeface="Courier New" charset="0"/>
              </a:rPr>
            </a:br>
            <a:r>
              <a:rPr lang="en-US" sz="2400" dirty="0">
                <a:latin typeface="Courier New" charset="0"/>
              </a:rPr>
              <a:t> studentData["program"] = "Prog/Analyst"</a:t>
            </a:r>
            <a:r>
              <a:rPr lang="en-US" dirty="0">
                <a:latin typeface="Courier New" charset="0"/>
              </a:rPr>
              <a:t/>
            </a:r>
            <a:br>
              <a:rPr lang="en-US" dirty="0">
                <a:latin typeface="Courier New" charset="0"/>
              </a:rPr>
            </a:br>
            <a:r>
              <a:rPr lang="en-US" sz="2400" dirty="0">
                <a:latin typeface="Courier New" charset="0"/>
              </a:rPr>
              <a:t> studentData["GPA"] = 3.25;</a:t>
            </a:r>
          </a:p>
          <a:p>
            <a:r>
              <a:rPr lang="en-US" sz="2400" dirty="0">
                <a:latin typeface="Times New Roman" charset="0"/>
              </a:rPr>
              <a:t>You can retrieve the data from the array in the same way, using the string indexes you used when defining it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528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create array with initial data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Arial" charset="0"/>
              </a:rPr>
              <a:t>Creating array with initial data</a:t>
            </a:r>
          </a:p>
          <a:p>
            <a:r>
              <a:rPr lang="en-US" dirty="0">
                <a:latin typeface="Courier New" charset="0"/>
              </a:rPr>
              <a:t>var record = {"firstName":"Brent",</a:t>
            </a:r>
            <a:br>
              <a:rPr lang="en-US" dirty="0">
                <a:latin typeface="Courier New" charset="0"/>
              </a:rPr>
            </a:br>
            <a:r>
              <a:rPr lang="en-US" dirty="0">
                <a:latin typeface="Courier New" charset="0"/>
              </a:rPr>
              <a:t>    "lastName":"Presley",</a:t>
            </a:r>
            <a:br>
              <a:rPr lang="en-US" dirty="0">
                <a:latin typeface="Courier New" charset="0"/>
              </a:rPr>
            </a:br>
            <a:r>
              <a:rPr lang="en-US" dirty="0">
                <a:latin typeface="Courier New" charset="0"/>
              </a:rPr>
              <a:t>    "age":969 };</a:t>
            </a:r>
          </a:p>
          <a:p>
            <a:r>
              <a:rPr lang="en-US" dirty="0">
                <a:latin typeface="Times New Roman" charset="0"/>
              </a:rPr>
              <a:t>Actually creates an object but behaves like an associative array.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32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multidimensional array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000" dirty="0">
                <a:latin typeface="Arial" charset="0"/>
              </a:rPr>
              <a:t>As in all languages, JavaScript allows you declare arrays with more than one dimension—more than one index</a:t>
            </a:r>
          </a:p>
          <a:p>
            <a:r>
              <a:rPr lang="en-US" sz="2000" dirty="0">
                <a:latin typeface="Arial" charset="0"/>
              </a:rPr>
              <a:t>JavaScript doesn’t support multidimensional arrays directly, but you can simulate them using arrays of arrays.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endParaRPr lang="en-US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Declaring</a:t>
            </a:r>
          </a:p>
          <a:p>
            <a:r>
              <a:rPr lang="en-US" sz="2000" dirty="0">
                <a:latin typeface="Courier New" charset="0"/>
              </a:rPr>
              <a:t>var myArray = [ [1,2,3] [8,9,10]];</a:t>
            </a:r>
          </a:p>
          <a:p>
            <a:r>
              <a:rPr lang="en-US" sz="2000" dirty="0">
                <a:latin typeface="Courier New" charset="0"/>
              </a:rPr>
              <a:t>var twoDarray = new Array(2);</a:t>
            </a:r>
            <a:r>
              <a:rPr lang="en-US" dirty="0">
                <a:latin typeface="Courier New" charset="0"/>
              </a:rPr>
              <a:t/>
            </a:r>
            <a:br>
              <a:rPr lang="en-US" dirty="0">
                <a:latin typeface="Courier New" charset="0"/>
              </a:rPr>
            </a:br>
            <a:r>
              <a:rPr lang="en-US" sz="2000" dirty="0">
                <a:latin typeface="Courier New" charset="0"/>
              </a:rPr>
              <a:t>     twoDarray[0] = [1,2,3];</a:t>
            </a:r>
            <a:r>
              <a:rPr lang="en-US" dirty="0">
                <a:latin typeface="Courier New" charset="0"/>
              </a:rPr>
              <a:t/>
            </a:r>
            <a:br>
              <a:rPr lang="en-US" dirty="0">
                <a:latin typeface="Courier New" charset="0"/>
              </a:rPr>
            </a:br>
            <a:r>
              <a:rPr lang="en-US" sz="2000" dirty="0">
                <a:latin typeface="Courier New" charset="0"/>
              </a:rPr>
              <a:t>     twoDarray[1] = [8,9,10];</a:t>
            </a:r>
            <a:r>
              <a:rPr lang="en-US" dirty="0">
                <a:latin typeface="Courier New" charset="0"/>
              </a:rPr>
              <a:t/>
            </a:r>
            <a:br>
              <a:rPr lang="en-US" dirty="0">
                <a:latin typeface="Courier New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559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indiv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2209800"/>
            <a:ext cx="8610600" cy="1784936"/>
          </a:xfrm>
        </p:spPr>
        <p:txBody>
          <a:bodyPr anchor="t"/>
          <a:lstStyle/>
          <a:p>
            <a:r>
              <a:rPr lang="en-US" sz="2400" dirty="0">
                <a:latin typeface="Courier New" charset="0"/>
              </a:rPr>
              <a:t>twoDarray[1][2]   //Returns 10</a:t>
            </a:r>
            <a:r>
              <a:rPr lang="en-US" dirty="0">
                <a:latin typeface="Courier New" charset="0"/>
              </a:rPr>
              <a:t/>
            </a:r>
            <a:br>
              <a:rPr lang="en-US" dirty="0">
                <a:latin typeface="Courier New" charset="0"/>
              </a:rPr>
            </a:br>
            <a:endParaRPr lang="en-US" dirty="0">
              <a:latin typeface="Courier New" charset="0"/>
            </a:endParaRPr>
          </a:p>
          <a:p>
            <a:r>
              <a:rPr lang="en-US" sz="2400" dirty="0">
                <a:latin typeface="Times New Roman" charset="0"/>
              </a:rPr>
              <a:t>Note multidimensional arrays also go well with </a:t>
            </a:r>
            <a:r>
              <a:rPr lang="en-US" sz="2400" dirty="0">
                <a:latin typeface="Courier New" charset="0"/>
              </a:rPr>
              <a:t>for</a:t>
            </a:r>
            <a:r>
              <a:rPr lang="en-US" sz="2400" dirty="0">
                <a:latin typeface="Times New Roman" charset="0"/>
              </a:rPr>
              <a:t> loops—nested </a:t>
            </a:r>
            <a:r>
              <a:rPr lang="en-US" sz="2400" dirty="0">
                <a:latin typeface="Courier New" charset="0"/>
              </a:rPr>
              <a:t>for</a:t>
            </a:r>
            <a:r>
              <a:rPr lang="en-US" sz="2400" dirty="0">
                <a:latin typeface="Times New Roman" charset="0"/>
              </a:rPr>
              <a:t> loops—one for each dimension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dirty="0">
                <a:latin typeface="Courier New" charset="0"/>
              </a:rPr>
              <a:t/>
            </a:r>
            <a:br>
              <a:rPr lang="en-US" dirty="0">
                <a:latin typeface="Courier New" charset="0"/>
              </a:rPr>
            </a:br>
            <a:endParaRPr lang="en-US" dirty="0">
              <a:latin typeface="Courier New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B050"/>
              </a:solidFill>
              <a:latin typeface="Courier New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4064670"/>
            <a:ext cx="9386402" cy="315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2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Arial" charset="0"/>
                <a:hlinkClick r:id="rId3"/>
              </a:rPr>
              <a:t>http://blog.xkoder.com/2008/07/10/javascript-associative-arrays-demystified/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2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000" dirty="0"/>
              <a:t>arrays are many(sequential) memory locations that are all referenced by the same name</a:t>
            </a:r>
          </a:p>
          <a:p>
            <a:r>
              <a:rPr lang="en-US" sz="2000" dirty="0"/>
              <a:t>eachitem in the array is an element and is referenced by a 0 based counter</a:t>
            </a:r>
          </a:p>
          <a:p>
            <a:r>
              <a:rPr lang="en-US" sz="2000" dirty="0"/>
              <a:t>since variables do not have types in JavaScript, JavaScript arrya elements can be of varying types</a:t>
            </a:r>
          </a:p>
          <a:p>
            <a:pPr lvl="1"/>
            <a:r>
              <a:rPr lang="en-US" sz="1800" dirty="0"/>
              <a:t>some can be string, and others date, and some numeric in the same array</a:t>
            </a:r>
          </a:p>
          <a:p>
            <a:r>
              <a:rPr lang="en-US" sz="2200" dirty="0"/>
              <a:t>array is a class in JavaScript</a:t>
            </a:r>
          </a:p>
          <a:p>
            <a:r>
              <a:rPr lang="en-US" sz="2200" dirty="0"/>
              <a:t>JavaScript arrays are dynamic:  their size can change as needed.</a:t>
            </a:r>
          </a:p>
        </p:txBody>
      </p:sp>
    </p:spTree>
    <p:extLst>
      <p:ext uri="{BB962C8B-B14F-4D97-AF65-F5344CB8AC3E}">
        <p14:creationId xmlns:p14="http://schemas.microsoft.com/office/powerpoint/2010/main" val="3399621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arrays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800" i="1" dirty="0">
                <a:solidFill>
                  <a:srgbClr val="0070C0"/>
                </a:solidFill>
                <a:latin typeface="Arial" charset="0"/>
              </a:rPr>
              <a:t>var myArray = new Array( );</a:t>
            </a:r>
          </a:p>
          <a:p>
            <a:pPr lvl="1"/>
            <a:r>
              <a:rPr lang="en-US" sz="2400" dirty="0">
                <a:latin typeface="Arial" charset="0"/>
              </a:rPr>
              <a:t>Declares a new, empty array  (size 0)</a:t>
            </a:r>
          </a:p>
          <a:p>
            <a:pPr lvl="1"/>
            <a:r>
              <a:rPr lang="en-US" sz="2400" dirty="0">
                <a:latin typeface="Arial" charset="0"/>
              </a:rPr>
              <a:t>Code must add elements to the array</a:t>
            </a:r>
          </a:p>
          <a:p>
            <a:r>
              <a:rPr lang="en-US" sz="2800" i="1" dirty="0">
                <a:solidFill>
                  <a:srgbClr val="0070C0"/>
                </a:solidFill>
                <a:latin typeface="Arial" charset="0"/>
              </a:rPr>
              <a:t>var myArray = [ ];</a:t>
            </a:r>
          </a:p>
          <a:p>
            <a:pPr lvl="1"/>
            <a:r>
              <a:rPr lang="en-US" sz="2400" dirty="0">
                <a:latin typeface="Arial" charset="0"/>
              </a:rPr>
              <a:t>Alternate to above</a:t>
            </a:r>
          </a:p>
          <a:p>
            <a:r>
              <a:rPr lang="en-US" sz="2800" i="1" dirty="0">
                <a:solidFill>
                  <a:srgbClr val="0070C0"/>
                </a:solidFill>
                <a:latin typeface="Arial" charset="0"/>
              </a:rPr>
              <a:t>var myArray = new Array(15);</a:t>
            </a:r>
          </a:p>
          <a:p>
            <a:pPr lvl="1"/>
            <a:r>
              <a:rPr lang="en-US" sz="2400" dirty="0">
                <a:latin typeface="Arial" charset="0"/>
              </a:rPr>
              <a:t>Declares a new array with 15 elements (0-14)</a:t>
            </a:r>
          </a:p>
          <a:p>
            <a:pPr lvl="1"/>
            <a:r>
              <a:rPr lang="en-US" sz="2400" dirty="0">
                <a:latin typeface="Arial" charset="0"/>
              </a:rPr>
              <a:t>Code may change the size of the array</a:t>
            </a:r>
          </a:p>
        </p:txBody>
      </p:sp>
    </p:spTree>
    <p:extLst>
      <p:ext uri="{BB962C8B-B14F-4D97-AF65-F5344CB8AC3E}">
        <p14:creationId xmlns:p14="http://schemas.microsoft.com/office/powerpoint/2010/main" val="134736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arrays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800" i="1" dirty="0">
                <a:solidFill>
                  <a:srgbClr val="0070C0"/>
                </a:solidFill>
                <a:latin typeface="Courier New" charset="0"/>
              </a:rPr>
              <a:t>var myArray = new Array(5.25, 10.11, 2.75, 9);</a:t>
            </a:r>
          </a:p>
          <a:p>
            <a:pPr lvl="1"/>
            <a:r>
              <a:rPr lang="en-US" sz="2000" dirty="0">
                <a:latin typeface="Arial" charset="0"/>
              </a:rPr>
              <a:t>Declares a new array with 4 elements (0-3)</a:t>
            </a:r>
          </a:p>
          <a:p>
            <a:pPr lvl="1"/>
            <a:r>
              <a:rPr lang="en-US" sz="2000" dirty="0">
                <a:latin typeface="Arial" charset="0"/>
              </a:rPr>
              <a:t>Initializes the elements of the array with the values designated</a:t>
            </a:r>
          </a:p>
          <a:p>
            <a:pPr lvl="1"/>
            <a:r>
              <a:rPr lang="en-US" sz="2000" dirty="0">
                <a:latin typeface="Arial" charset="0"/>
              </a:rPr>
              <a:t>Code may change the size of the array</a:t>
            </a:r>
          </a:p>
          <a:p>
            <a:endParaRPr lang="en-US" sz="2000" dirty="0">
              <a:latin typeface="Arial" charset="0"/>
            </a:endParaRPr>
          </a:p>
          <a:p>
            <a:r>
              <a:rPr lang="en-US" sz="2800" i="1" dirty="0">
                <a:solidFill>
                  <a:srgbClr val="0070C0"/>
                </a:solidFill>
                <a:latin typeface="Courier New" charset="0"/>
              </a:rPr>
              <a:t>var myArray = [5.25, 10.11, 2.75, 9];</a:t>
            </a:r>
          </a:p>
          <a:p>
            <a:pPr lvl="1"/>
            <a:r>
              <a:rPr lang="en-US" sz="2000" dirty="0">
                <a:latin typeface="Times New Roman" charset="0"/>
              </a:rPr>
              <a:t>Alternate to above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8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assigning values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400" i="1" dirty="0">
                <a:solidFill>
                  <a:srgbClr val="0070C0"/>
                </a:solidFill>
                <a:latin typeface="Courier New" charset="0"/>
              </a:rPr>
              <a:t>myArray[index] = newValue;</a:t>
            </a:r>
          </a:p>
          <a:p>
            <a:pPr lvl="1"/>
            <a:r>
              <a:rPr lang="en-US" sz="1800" dirty="0">
                <a:latin typeface="Arial" charset="0"/>
              </a:rPr>
              <a:t>Index can be any value. If the value is beyond the end of the array, the array will automatically resize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endParaRPr lang="en-US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Quick way to add an element to the end of the array (and resize)</a:t>
            </a:r>
          </a:p>
          <a:p>
            <a:r>
              <a:rPr lang="en-US" sz="2400" i="1" dirty="0">
                <a:solidFill>
                  <a:srgbClr val="0070C0"/>
                </a:solidFill>
                <a:latin typeface="Courier New" charset="0"/>
              </a:rPr>
              <a:t>myArray[myArray.length] = newValue;</a:t>
            </a:r>
          </a:p>
          <a:p>
            <a:pPr lvl="1"/>
            <a:r>
              <a:rPr lang="en-US" sz="1800" dirty="0">
                <a:latin typeface="Times New Roman" charset="0"/>
              </a:rPr>
              <a:t>length returns the number of elements in the array</a:t>
            </a:r>
          </a:p>
        </p:txBody>
      </p:sp>
    </p:spTree>
    <p:extLst>
      <p:ext uri="{BB962C8B-B14F-4D97-AF65-F5344CB8AC3E}">
        <p14:creationId xmlns:p14="http://schemas.microsoft.com/office/powerpoint/2010/main" val="407552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deleting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06244" y="2191113"/>
            <a:ext cx="8610600" cy="4419600"/>
          </a:xfrm>
        </p:spPr>
        <p:txBody>
          <a:bodyPr anchor="t"/>
          <a:lstStyle/>
          <a:p>
            <a:r>
              <a:rPr lang="en-US" i="1" dirty="0">
                <a:solidFill>
                  <a:srgbClr val="0070C0"/>
                </a:solidFill>
                <a:latin typeface="Courier New" charset="0"/>
              </a:rPr>
              <a:t>delete myArray[2]</a:t>
            </a:r>
          </a:p>
          <a:p>
            <a:r>
              <a:rPr lang="en-US" dirty="0">
                <a:latin typeface="Arial" charset="0"/>
              </a:rPr>
              <a:t>Removes the 3rd element of the array</a:t>
            </a:r>
          </a:p>
          <a:p>
            <a:r>
              <a:rPr lang="en-US" dirty="0">
                <a:latin typeface="Arial" charset="0"/>
              </a:rPr>
              <a:t>Size of the array is unaffected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Times New Roman" charset="0"/>
              </a:rPr>
              <a:t>myArray[2] is now undefined</a:t>
            </a:r>
          </a:p>
        </p:txBody>
      </p:sp>
    </p:spTree>
    <p:extLst>
      <p:ext uri="{BB962C8B-B14F-4D97-AF65-F5344CB8AC3E}">
        <p14:creationId xmlns:p14="http://schemas.microsoft.com/office/powerpoint/2010/main" val="43395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loops and arrays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Times New Roman" charset="0"/>
              </a:rPr>
              <a:t>For loops and arrays go together like peanut butter and jelly. You rarely have arrays that aren’t processed with for loops</a:t>
            </a:r>
          </a:p>
          <a:p>
            <a:endParaRPr lang="en-US" dirty="0">
              <a:latin typeface="Times New Roman" charset="0"/>
            </a:endParaRPr>
          </a:p>
          <a:p>
            <a:r>
              <a:rPr lang="nn-NO" i="1" dirty="0">
                <a:solidFill>
                  <a:srgbClr val="0070C0"/>
                </a:solidFill>
                <a:latin typeface="Courier New" charset="0"/>
              </a:rPr>
              <a:t>for (var i=0; i&lt;myArray.length; i++)</a:t>
            </a:r>
          </a:p>
          <a:p>
            <a:endParaRPr lang="en-US" dirty="0">
              <a:latin typeface="Courier New" charset="0"/>
            </a:endParaRPr>
          </a:p>
          <a:p>
            <a:r>
              <a:rPr lang="en-US" i="1" dirty="0">
                <a:solidFill>
                  <a:srgbClr val="0070C0"/>
                </a:solidFill>
                <a:latin typeface="Courier New" charset="0"/>
              </a:rPr>
              <a:t>for (var element in myArray)</a:t>
            </a:r>
          </a:p>
          <a:p>
            <a:endParaRPr lang="en-US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7798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Welcome to MSTC&amp;quot;&quot;/&gt;&lt;property id=&quot;20307&quot; value=&quot;313&quot;/&gt;&lt;/object&gt;&lt;object type=&quot;3&quot; unique_id=&quot;10109&quot;&gt;&lt;property id=&quot;20148&quot; value=&quot;5&quot;/&gt;&lt;property id=&quot;20300&quot; value=&quot;Slide 2 - &amp;quot;Overview&amp;quot;&quot;/&gt;&lt;property id=&quot;20307&quot; value=&quot;314&quot;/&gt;&lt;/object&gt;&lt;object type=&quot;3&quot; unique_id=&quot;10110&quot;&gt;&lt;property id=&quot;20148&quot; value=&quot;5&quot;/&gt;&lt;property id=&quot;20300&quot; value=&quot;Slide 3 - &amp;quot;Program Success orientation&amp;#x0D;&amp;#x0A;(PSO)&amp;quot;&quot;/&gt;&lt;property id=&quot;20307&quot; value=&quot;315&quot;/&gt;&lt;/object&gt;&lt;object type=&quot;3&quot; unique_id=&quot;10111&quot;&gt;&lt;property id=&quot;20148&quot; value=&quot;5&quot;/&gt;&lt;property id=&quot;20300&quot; value=&quot;Slide 5 - &amp;quot;MSTC Network Login&amp;quot;&quot;/&gt;&lt;property id=&quot;20307&quot; value=&quot;316&quot;/&gt;&lt;/object&gt;&lt;object type=&quot;3&quot; unique_id=&quot;10113&quot;&gt;&lt;property id=&quot;20148&quot; value=&quot;5&quot;/&gt;&lt;property id=&quot;20300&quot; value=&quot;Slide 6 - &amp;quot;User Profiles&amp;quot;&quot;/&gt;&lt;property id=&quot;20307&quot; value=&quot;318&quot;/&gt;&lt;/object&gt;&lt;object type=&quot;3&quot; unique_id=&quot;10114&quot;&gt;&lt;property id=&quot;20148&quot; value=&quot;5&quot;/&gt;&lt;property id=&quot;20300&quot; value=&quot;Slide 7 - &amp;quot;MyMSTC&amp;quot;&quot;/&gt;&lt;property id=&quot;20307&quot; value=&quot;319&quot;/&gt;&lt;/object&gt;&lt;object type=&quot;3&quot; unique_id=&quot;10115&quot;&gt;&lt;property id=&quot;20148&quot; value=&quot;5&quot;/&gt;&lt;property id=&quot;20300&quot; value=&quot;Slide 8 - &amp;quot;MSTC Email&amp;quot;&quot;/&gt;&lt;property id=&quot;20307&quot; value=&quot;320&quot;/&gt;&lt;/object&gt;&lt;object type=&quot;3&quot; unique_id=&quot;10116&quot;&gt;&lt;property id=&quot;20148&quot; value=&quot;5&quot;/&gt;&lt;property id=&quot;20300&quot; value=&quot;Slide 9 - &amp;quot;MSTC Email&amp;quot;&quot;/&gt;&lt;property id=&quot;20307&quot; value=&quot;321&quot;/&gt;&lt;/object&gt;&lt;object type=&quot;3&quot; unique_id=&quot;10117&quot;&gt;&lt;property id=&quot;20148&quot; value=&quot;5&quot;/&gt;&lt;property id=&quot;20300&quot; value=&quot;Slide 10 - &amp;quot;Online Grades&amp;quot;&quot;/&gt;&lt;property id=&quot;20307&quot; value=&quot;322&quot;/&gt;&lt;/object&gt;&lt;object type=&quot;3&quot; unique_id=&quot;10118&quot;&gt;&lt;property id=&quot;20148&quot; value=&quot;5&quot;/&gt;&lt;property id=&quot;20300&quot; value=&quot;Slide 11 - &amp;quot;Computer at Home&amp;quot;&quot;/&gt;&lt;property id=&quot;20307&quot; value=&quot;323&quot;/&gt;&lt;/object&gt;&lt;object type=&quot;3&quot; unique_id=&quot;10223&quot;&gt;&lt;property id=&quot;20148&quot; value=&quot;5&quot;/&gt;&lt;property id=&quot;20300&quot; value=&quot;Slide 12 - &amp;quot;Software Needs&amp;quot;&quot;/&gt;&lt;property id=&quot;20307&quot; value=&quot;324&quot;/&gt;&lt;/object&gt;&lt;object type=&quot;3&quot; unique_id=&quot;10285&quot;&gt;&lt;property id=&quot;20148&quot; value=&quot;5&quot;/&gt;&lt;property id=&quot;20300&quot; value=&quot;Slide 14 - &amp;quot;Network STorage&amp;quot;&quot;/&gt;&lt;property id=&quot;20307&quot; value=&quot;326&quot;/&gt;&lt;/object&gt;&lt;object type=&quot;3&quot; unique_id=&quot;10286&quot;&gt;&lt;property id=&quot;20148&quot; value=&quot;5&quot;/&gt;&lt;property id=&quot;20300&quot; value=&quot;Slide 15 - &amp;quot;Cloud Storage&amp;quot;&quot;/&gt;&lt;property id=&quot;20307&quot; value=&quot;327&quot;/&gt;&lt;/object&gt;&lt;object type=&quot;3&quot; unique_id=&quot;10389&quot;&gt;&lt;property id=&quot;20148&quot; value=&quot;5&quot;/&gt;&lt;property id=&quot;20300&quot; value=&quot;Slide 13 - &amp;quot;Other Computer Resources&amp;quot;&quot;/&gt;&lt;property id=&quot;20307&quot; value=&quot;331&quot;/&gt;&lt;/object&gt;&lt;object type=&quot;3&quot; unique_id=&quot;10390&quot;&gt;&lt;property id=&quot;20148&quot; value=&quot;5&quot;/&gt;&lt;property id=&quot;20300&quot; value=&quot;Slide 16 - &amp;quot;Printing in the Lab&amp;quot;&quot;/&gt;&lt;property id=&quot;20307&quot; value=&quot;328&quot;/&gt;&lt;/object&gt;&lt;object type=&quot;3&quot; unique_id=&quot;10391&quot;&gt;&lt;property id=&quot;20148&quot; value=&quot;5&quot;/&gt;&lt;property id=&quot;20300&quot; value=&quot;Slide 17 - &amp;quot;C.A.S.S.&amp;quot;&quot;/&gt;&lt;property id=&quot;20307&quot; value=&quot;329&quot;/&gt;&lt;/object&gt;&lt;object type=&quot;3&quot; unique_id=&quot;10392&quot;&gt;&lt;property id=&quot;20148&quot; value=&quot;5&quot;/&gt;&lt;property id=&quot;20300&quot; value=&quot;Slide 18 - &amp;quot;Course Website &amp;amp; Syllabus&amp;quot;&quot;/&gt;&lt;property id=&quot;20307&quot; value=&quot;330&quot;/&gt;&lt;/object&gt;&lt;object type=&quot;3&quot; unique_id=&quot;10393&quot;&gt;&lt;property id=&quot;20148&quot; value=&quot;5&quot;/&gt;&lt;property id=&quot;20300&quot; value=&quot;Slide 4 - &amp;quot;Mac Lab&amp;quot;&quot;/&gt;&lt;property id=&quot;20307&quot; value=&quot;33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STC PowerPoint 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3F3E4A144E674BAC6F2237AADC6794" ma:contentTypeVersion="0" ma:contentTypeDescription="Create a new document." ma:contentTypeScope="" ma:versionID="4144a10a846bd135ba26dc4bb183722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F93524-A8A9-4625-BB9D-0886DB6626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7FCF5A-64A1-4222-9B63-E4E98EF2BD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7D8B3A-6C63-4BAC-85AE-A48571BBC96E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MSTC PowerPoint Template</Template>
  <TotalTime>3486</TotalTime>
  <Words>13</Words>
  <Application>Microsoft Office PowerPoint</Application>
  <PresentationFormat>On-screen Show (4:3)</PresentationFormat>
  <Paragraphs>4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MSTC PowerPoint Template</vt:lpstr>
      <vt:lpstr>Unit 12 JavaScript Arrays</vt:lpstr>
      <vt:lpstr>PowerPoint Presentation</vt:lpstr>
      <vt:lpstr>references</vt:lpstr>
      <vt:lpstr>concepts</vt:lpstr>
      <vt:lpstr>declaring arrays</vt:lpstr>
      <vt:lpstr>declaring arrays</vt:lpstr>
      <vt:lpstr>assigning values</vt:lpstr>
      <vt:lpstr>deleting elements</vt:lpstr>
      <vt:lpstr>for loops and arrays</vt:lpstr>
      <vt:lpstr>Notes regarding looping</vt:lpstr>
      <vt:lpstr>passing arrays to functions</vt:lpstr>
      <vt:lpstr>sorting arrays</vt:lpstr>
      <vt:lpstr>sorting</vt:lpstr>
      <vt:lpstr>reverse sorting</vt:lpstr>
      <vt:lpstr>case insensitive sorting</vt:lpstr>
      <vt:lpstr>example of a sort</vt:lpstr>
      <vt:lpstr>searching arrays</vt:lpstr>
      <vt:lpstr>lastindexof</vt:lpstr>
      <vt:lpstr>binary search</vt:lpstr>
      <vt:lpstr>associative arrays</vt:lpstr>
      <vt:lpstr>create an associative array</vt:lpstr>
      <vt:lpstr>create array with initial data</vt:lpstr>
      <vt:lpstr>multidimensional array</vt:lpstr>
      <vt:lpstr>accessing indiv elements</vt:lpstr>
    </vt:vector>
  </TitlesOfParts>
  <Company>MSTC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MSTC</dc:title>
  <dc:creator>Gaul, Volker</dc:creator>
  <cp:lastModifiedBy>Presley, Brent A</cp:lastModifiedBy>
  <cp:revision>245</cp:revision>
  <cp:lastPrinted>2013-01-16T16:22:27Z</cp:lastPrinted>
  <dcterms:created xsi:type="dcterms:W3CDTF">2013-08-16T14:20:36Z</dcterms:created>
  <dcterms:modified xsi:type="dcterms:W3CDTF">2015-12-03T14:28:13Z</dcterms:modified>
</cp:coreProperties>
</file>