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28"/>
  </p:notesMasterIdLst>
  <p:handoutMasterIdLst>
    <p:handoutMasterId r:id="rId29"/>
  </p:handoutMasterIdLst>
  <p:sldIdLst>
    <p:sldId id="313" r:id="rId5"/>
    <p:sldId id="353" r:id="rId6"/>
    <p:sldId id="351" r:id="rId7"/>
    <p:sldId id="354" r:id="rId8"/>
    <p:sldId id="355" r:id="rId9"/>
    <p:sldId id="373" r:id="rId10"/>
    <p:sldId id="364" r:id="rId11"/>
    <p:sldId id="365" r:id="rId12"/>
    <p:sldId id="361" r:id="rId13"/>
    <p:sldId id="366" r:id="rId14"/>
    <p:sldId id="362" r:id="rId15"/>
    <p:sldId id="367" r:id="rId16"/>
    <p:sldId id="360" r:id="rId17"/>
    <p:sldId id="375" r:id="rId18"/>
    <p:sldId id="374" r:id="rId19"/>
    <p:sldId id="358" r:id="rId20"/>
    <p:sldId id="359" r:id="rId21"/>
    <p:sldId id="370" r:id="rId22"/>
    <p:sldId id="371" r:id="rId23"/>
    <p:sldId id="372" r:id="rId24"/>
    <p:sldId id="369" r:id="rId25"/>
    <p:sldId id="368" r:id="rId26"/>
    <p:sldId id="357" r:id="rId27"/>
  </p:sldIdLst>
  <p:sldSz cx="9144000" cy="6858000" type="screen4x3"/>
  <p:notesSz cx="7010400" cy="9296400"/>
  <p:custDataLst>
    <p:tags r:id="rId3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2689AE6C-0FF9-495C-88DF-1A74468A471A}">
          <p14:sldIdLst>
            <p14:sldId id="313"/>
            <p14:sldId id="353"/>
            <p14:sldId id="351"/>
            <p14:sldId id="354"/>
            <p14:sldId id="355"/>
            <p14:sldId id="373"/>
            <p14:sldId id="364"/>
            <p14:sldId id="365"/>
            <p14:sldId id="361"/>
            <p14:sldId id="366"/>
            <p14:sldId id="362"/>
            <p14:sldId id="367"/>
            <p14:sldId id="360"/>
            <p14:sldId id="375"/>
            <p14:sldId id="374"/>
            <p14:sldId id="358"/>
            <p14:sldId id="359"/>
            <p14:sldId id="370"/>
            <p14:sldId id="371"/>
            <p14:sldId id="372"/>
            <p14:sldId id="369"/>
            <p14:sldId id="368"/>
            <p14:sldId id="3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33"/>
    <a:srgbClr val="FFFFFF"/>
    <a:srgbClr val="DDDDDD"/>
    <a:srgbClr val="A50021"/>
    <a:srgbClr val="FF6600"/>
    <a:srgbClr val="0033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1366" autoAdjust="0"/>
  </p:normalViewPr>
  <p:slideViewPr>
    <p:cSldViewPr>
      <p:cViewPr varScale="1">
        <p:scale>
          <a:sx n="81" d="100"/>
          <a:sy n="81" d="100"/>
        </p:scale>
        <p:origin x="102"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10878D24-9582-4E4B-A99A-25615F16C338}" type="datetimeFigureOut">
              <a:rPr lang="en-US"/>
              <a:pPr>
                <a:defRPr/>
              </a:pPr>
              <a:t>12/1/2015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123A3760-E640-4460-8C1B-97FCF8CE6C7F}" type="slidenum">
              <a:rPr lang="en-US"/>
              <a:pPr>
                <a:defRPr/>
              </a:pPr>
              <a:t>0</a:t>
            </a:fld>
            <a:endParaRPr lang="en-US"/>
          </a:p>
        </p:txBody>
      </p:sp>
    </p:spTree>
    <p:extLst>
      <p:ext uri="{BB962C8B-B14F-4D97-AF65-F5344CB8AC3E}">
        <p14:creationId xmlns:p14="http://schemas.microsoft.com/office/powerpoint/2010/main" val="1497784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F46E74-5592-4BF1-BDC0-0FF62C5E11B8}" type="slidenum">
              <a:rPr lang="en-US"/>
              <a:pPr>
                <a:defRPr/>
              </a:pPr>
              <a:t>‹#›</a:t>
            </a:fld>
            <a:endParaRPr lang="en-US"/>
          </a:p>
        </p:txBody>
      </p:sp>
    </p:spTree>
    <p:extLst>
      <p:ext uri="{BB962C8B-B14F-4D97-AF65-F5344CB8AC3E}">
        <p14:creationId xmlns:p14="http://schemas.microsoft.com/office/powerpoint/2010/main" val="4072599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1E7C3-4F2E-4A98-8A96-FCBDB1C2E159}" type="slidenum">
              <a:rPr lang="en-US" smtClean="0"/>
              <a:pPr eaLnBrk="1" hangingPunct="1"/>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7499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a:t>
            </a:fld>
            <a:endParaRPr lang="en-US"/>
          </a:p>
        </p:txBody>
      </p:sp>
    </p:spTree>
    <p:extLst>
      <p:ext uri="{BB962C8B-B14F-4D97-AF65-F5344CB8AC3E}">
        <p14:creationId xmlns:p14="http://schemas.microsoft.com/office/powerpoint/2010/main" val="3410228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11</a:t>
            </a:fld>
            <a:endParaRPr lang="en-US"/>
          </a:p>
        </p:txBody>
      </p:sp>
    </p:spTree>
    <p:extLst>
      <p:ext uri="{BB962C8B-B14F-4D97-AF65-F5344CB8AC3E}">
        <p14:creationId xmlns:p14="http://schemas.microsoft.com/office/powerpoint/2010/main" val="2054922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12</a:t>
            </a:fld>
            <a:endParaRPr lang="en-US"/>
          </a:p>
        </p:txBody>
      </p:sp>
    </p:spTree>
    <p:extLst>
      <p:ext uri="{BB962C8B-B14F-4D97-AF65-F5344CB8AC3E}">
        <p14:creationId xmlns:p14="http://schemas.microsoft.com/office/powerpoint/2010/main" val="2908703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13</a:t>
            </a:fld>
            <a:endParaRPr lang="en-US"/>
          </a:p>
        </p:txBody>
      </p:sp>
    </p:spTree>
    <p:extLst>
      <p:ext uri="{BB962C8B-B14F-4D97-AF65-F5344CB8AC3E}">
        <p14:creationId xmlns:p14="http://schemas.microsoft.com/office/powerpoint/2010/main" val="2528343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14</a:t>
            </a:fld>
            <a:endParaRPr lang="en-US"/>
          </a:p>
        </p:txBody>
      </p:sp>
    </p:spTree>
    <p:extLst>
      <p:ext uri="{BB962C8B-B14F-4D97-AF65-F5344CB8AC3E}">
        <p14:creationId xmlns:p14="http://schemas.microsoft.com/office/powerpoint/2010/main" val="1097026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15</a:t>
            </a:fld>
            <a:endParaRPr lang="en-US"/>
          </a:p>
        </p:txBody>
      </p:sp>
    </p:spTree>
    <p:extLst>
      <p:ext uri="{BB962C8B-B14F-4D97-AF65-F5344CB8AC3E}">
        <p14:creationId xmlns:p14="http://schemas.microsoft.com/office/powerpoint/2010/main" val="718622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16</a:t>
            </a:fld>
            <a:endParaRPr lang="en-US"/>
          </a:p>
        </p:txBody>
      </p:sp>
    </p:spTree>
    <p:extLst>
      <p:ext uri="{BB962C8B-B14F-4D97-AF65-F5344CB8AC3E}">
        <p14:creationId xmlns:p14="http://schemas.microsoft.com/office/powerpoint/2010/main" val="3777210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17</a:t>
            </a:fld>
            <a:endParaRPr lang="en-US"/>
          </a:p>
        </p:txBody>
      </p:sp>
    </p:spTree>
    <p:extLst>
      <p:ext uri="{BB962C8B-B14F-4D97-AF65-F5344CB8AC3E}">
        <p14:creationId xmlns:p14="http://schemas.microsoft.com/office/powerpoint/2010/main" val="102196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18</a:t>
            </a:fld>
            <a:endParaRPr lang="en-US"/>
          </a:p>
        </p:txBody>
      </p:sp>
    </p:spTree>
    <p:extLst>
      <p:ext uri="{BB962C8B-B14F-4D97-AF65-F5344CB8AC3E}">
        <p14:creationId xmlns:p14="http://schemas.microsoft.com/office/powerpoint/2010/main" val="3481272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19</a:t>
            </a:fld>
            <a:endParaRPr lang="en-US"/>
          </a:p>
        </p:txBody>
      </p:sp>
    </p:spTree>
    <p:extLst>
      <p:ext uri="{BB962C8B-B14F-4D97-AF65-F5344CB8AC3E}">
        <p14:creationId xmlns:p14="http://schemas.microsoft.com/office/powerpoint/2010/main" val="124697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a:t>
            </a:fld>
            <a:endParaRPr lang="en-US"/>
          </a:p>
        </p:txBody>
      </p:sp>
    </p:spTree>
    <p:extLst>
      <p:ext uri="{BB962C8B-B14F-4D97-AF65-F5344CB8AC3E}">
        <p14:creationId xmlns:p14="http://schemas.microsoft.com/office/powerpoint/2010/main" val="1483418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20</a:t>
            </a:fld>
            <a:endParaRPr lang="en-US"/>
          </a:p>
        </p:txBody>
      </p:sp>
    </p:spTree>
    <p:extLst>
      <p:ext uri="{BB962C8B-B14F-4D97-AF65-F5344CB8AC3E}">
        <p14:creationId xmlns:p14="http://schemas.microsoft.com/office/powerpoint/2010/main" val="5062207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21</a:t>
            </a:fld>
            <a:endParaRPr lang="en-US"/>
          </a:p>
        </p:txBody>
      </p:sp>
    </p:spTree>
    <p:extLst>
      <p:ext uri="{BB962C8B-B14F-4D97-AF65-F5344CB8AC3E}">
        <p14:creationId xmlns:p14="http://schemas.microsoft.com/office/powerpoint/2010/main" val="4275806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22</a:t>
            </a:fld>
            <a:endParaRPr lang="en-US"/>
          </a:p>
        </p:txBody>
      </p:sp>
    </p:spTree>
    <p:extLst>
      <p:ext uri="{BB962C8B-B14F-4D97-AF65-F5344CB8AC3E}">
        <p14:creationId xmlns:p14="http://schemas.microsoft.com/office/powerpoint/2010/main" val="649933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23</a:t>
            </a:fld>
            <a:endParaRPr lang="en-US"/>
          </a:p>
        </p:txBody>
      </p:sp>
    </p:spTree>
    <p:extLst>
      <p:ext uri="{BB962C8B-B14F-4D97-AF65-F5344CB8AC3E}">
        <p14:creationId xmlns:p14="http://schemas.microsoft.com/office/powerpoint/2010/main" val="238768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a:t>
            </a:fld>
            <a:endParaRPr lang="en-US"/>
          </a:p>
        </p:txBody>
      </p:sp>
    </p:spTree>
    <p:extLst>
      <p:ext uri="{BB962C8B-B14F-4D97-AF65-F5344CB8AC3E}">
        <p14:creationId xmlns:p14="http://schemas.microsoft.com/office/powerpoint/2010/main" val="2881581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a:t>
            </a:fld>
            <a:endParaRPr lang="en-US"/>
          </a:p>
        </p:txBody>
      </p:sp>
    </p:spTree>
    <p:extLst>
      <p:ext uri="{BB962C8B-B14F-4D97-AF65-F5344CB8AC3E}">
        <p14:creationId xmlns:p14="http://schemas.microsoft.com/office/powerpoint/2010/main" val="358447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a:t>
            </a:fld>
            <a:endParaRPr lang="en-US"/>
          </a:p>
        </p:txBody>
      </p:sp>
    </p:spTree>
    <p:extLst>
      <p:ext uri="{BB962C8B-B14F-4D97-AF65-F5344CB8AC3E}">
        <p14:creationId xmlns:p14="http://schemas.microsoft.com/office/powerpoint/2010/main" val="3015026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a:t>
            </a:fld>
            <a:endParaRPr lang="en-US"/>
          </a:p>
        </p:txBody>
      </p:sp>
    </p:spTree>
    <p:extLst>
      <p:ext uri="{BB962C8B-B14F-4D97-AF65-F5344CB8AC3E}">
        <p14:creationId xmlns:p14="http://schemas.microsoft.com/office/powerpoint/2010/main" val="742602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a:t>
            </a:fld>
            <a:endParaRPr lang="en-US"/>
          </a:p>
        </p:txBody>
      </p:sp>
    </p:spTree>
    <p:extLst>
      <p:ext uri="{BB962C8B-B14F-4D97-AF65-F5344CB8AC3E}">
        <p14:creationId xmlns:p14="http://schemas.microsoft.com/office/powerpoint/2010/main" val="3376547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a:t>
            </a:fld>
            <a:endParaRPr lang="en-US"/>
          </a:p>
        </p:txBody>
      </p:sp>
    </p:spTree>
    <p:extLst>
      <p:ext uri="{BB962C8B-B14F-4D97-AF65-F5344CB8AC3E}">
        <p14:creationId xmlns:p14="http://schemas.microsoft.com/office/powerpoint/2010/main" val="250132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a:t>
            </a:fld>
            <a:endParaRPr lang="en-US"/>
          </a:p>
        </p:txBody>
      </p:sp>
    </p:spTree>
    <p:extLst>
      <p:ext uri="{BB962C8B-B14F-4D97-AF65-F5344CB8AC3E}">
        <p14:creationId xmlns:p14="http://schemas.microsoft.com/office/powerpoint/2010/main" val="331777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990600" y="3962400"/>
            <a:ext cx="7772400" cy="1500187"/>
          </a:xfrm>
          <a:prstGeom prst="rect">
            <a:avLst/>
          </a:prstGeo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presenter name</a:t>
            </a:r>
          </a:p>
        </p:txBody>
      </p:sp>
      <p:sp>
        <p:nvSpPr>
          <p:cNvPr id="6" name="Title 5"/>
          <p:cNvSpPr>
            <a:spLocks noGrp="1"/>
          </p:cNvSpPr>
          <p:nvPr>
            <p:ph type="title" hasCustomPrompt="1"/>
          </p:nvPr>
        </p:nvSpPr>
        <p:spPr>
          <a:xfrm>
            <a:off x="533400" y="1295400"/>
            <a:ext cx="8229600" cy="1143000"/>
          </a:xfrm>
        </p:spPr>
        <p:txBody>
          <a:bodyPr/>
          <a:lstStyle>
            <a:lvl1pPr>
              <a:defRPr b="1"/>
            </a:lvl1pPr>
          </a:lstStyle>
          <a:p>
            <a:r>
              <a:rPr lang="en-US" dirty="0" smtClean="0"/>
              <a:t>Click to enter title</a:t>
            </a:r>
            <a:endParaRPr lang="en-US" dirty="0"/>
          </a:p>
        </p:txBody>
      </p:sp>
    </p:spTree>
    <p:extLst>
      <p:ext uri="{BB962C8B-B14F-4D97-AF65-F5344CB8AC3E}">
        <p14:creationId xmlns:p14="http://schemas.microsoft.com/office/powerpoint/2010/main" val="360057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2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938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28600" y="1143001"/>
            <a:ext cx="8610600" cy="990600"/>
          </a:xfrm>
          <a:prstGeom prst="rect">
            <a:avLst/>
          </a:prstGeom>
        </p:spPr>
        <p:txBody>
          <a:bodyPr anchor="t"/>
          <a:lstStyle>
            <a:lvl1pPr algn="l">
              <a:defRPr sz="4000" b="1" cap="all"/>
            </a:lvl1pPr>
          </a:lstStyle>
          <a:p>
            <a:r>
              <a:rPr lang="en-US" dirty="0" smtClean="0"/>
              <a:t>Click to Enter title</a:t>
            </a:r>
            <a:endParaRPr lang="en-US" dirty="0"/>
          </a:p>
        </p:txBody>
      </p:sp>
      <p:sp>
        <p:nvSpPr>
          <p:cNvPr id="5" name="Text Placeholder 4"/>
          <p:cNvSpPr>
            <a:spLocks noGrp="1"/>
          </p:cNvSpPr>
          <p:nvPr>
            <p:ph type="body" sz="quarter" idx="10"/>
          </p:nvPr>
        </p:nvSpPr>
        <p:spPr>
          <a:xfrm>
            <a:off x="228600" y="2209800"/>
            <a:ext cx="8610600" cy="4419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680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135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971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9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9305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8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342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488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www.regxlib.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regular-expressions.info/example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egex101.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2438400"/>
          </a:xfrm>
        </p:spPr>
        <p:txBody>
          <a:bodyPr/>
          <a:lstStyle/>
          <a:p>
            <a:r>
              <a:rPr lang="en-US" sz="7200" dirty="0"/>
              <a:t>Unit 11 –Reglar Expressions</a:t>
            </a:r>
          </a:p>
        </p:txBody>
      </p:sp>
      <p:sp>
        <p:nvSpPr>
          <p:cNvPr id="3" name="Text Placeholder 2"/>
          <p:cNvSpPr>
            <a:spLocks noGrp="1"/>
          </p:cNvSpPr>
          <p:nvPr>
            <p:ph type="body" idx="1"/>
          </p:nvPr>
        </p:nvSpPr>
        <p:spPr/>
        <p:txBody>
          <a:bodyPr/>
          <a:lstStyle/>
          <a:p>
            <a:r>
              <a:rPr lang="en-US" dirty="0" smtClean="0"/>
              <a:t>Instructor: Brent Presley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50" y="1022104"/>
            <a:ext cx="8229600" cy="1143000"/>
          </a:xfrm>
        </p:spPr>
        <p:txBody>
          <a:bodyPr/>
          <a:lstStyle/>
          <a:p>
            <a:r>
              <a:rPr lang="en-US" b="1" dirty="0">
                <a:latin typeface="Arial" charset="0"/>
              </a:rPr>
              <a:t>sample regular expressions</a:t>
            </a:r>
          </a:p>
        </p:txBody>
      </p:sp>
      <p:sp>
        <p:nvSpPr>
          <p:cNvPr id="4" name="Content Placeholder 3"/>
          <p:cNvSpPr>
            <a:spLocks noGrp="1"/>
          </p:cNvSpPr>
          <p:nvPr>
            <p:ph sz="half" idx="2"/>
          </p:nvPr>
        </p:nvSpPr>
        <p:spPr>
          <a:xfrm>
            <a:off x="457200" y="2174875"/>
            <a:ext cx="4040188" cy="4511887"/>
          </a:xfrm>
        </p:spPr>
        <p:txBody>
          <a:bodyPr anchor="t"/>
          <a:lstStyle/>
          <a:p>
            <a:r>
              <a:rPr lang="en-US" dirty="0">
                <a:latin typeface="Arial" charset="0"/>
              </a:rPr>
              <a:t>phone 999-999-9999 </a:t>
            </a:r>
          </a:p>
          <a:p>
            <a:r>
              <a:rPr lang="en-US" dirty="0">
                <a:latin typeface="Arial" charset="0"/>
              </a:rPr>
              <a:t>/</a:t>
            </a:r>
            <a:r>
              <a:rPr lang="en-US" b="1" dirty="0">
                <a:solidFill>
                  <a:srgbClr val="00B050"/>
                </a:solidFill>
                <a:latin typeface="Arial" charset="0"/>
              </a:rPr>
              <a:t>^</a:t>
            </a:r>
            <a:r>
              <a:rPr lang="en-US" dirty="0">
                <a:latin typeface="Arial" charset="0"/>
              </a:rPr>
              <a:t>\</a:t>
            </a:r>
            <a:r>
              <a:rPr lang="en-US" b="1" dirty="0">
                <a:solidFill>
                  <a:srgbClr val="7030A0"/>
                </a:solidFill>
                <a:latin typeface="Arial" charset="0"/>
              </a:rPr>
              <a:t>d</a:t>
            </a:r>
            <a:r>
              <a:rPr lang="en-US" dirty="0">
                <a:latin typeface="Arial" charset="0"/>
              </a:rPr>
              <a:t>{</a:t>
            </a:r>
            <a:r>
              <a:rPr lang="en-US" b="1" dirty="0">
                <a:solidFill>
                  <a:srgbClr val="0070C0"/>
                </a:solidFill>
                <a:latin typeface="Arial" charset="0"/>
              </a:rPr>
              <a:t>3</a:t>
            </a:r>
            <a:r>
              <a:rPr lang="en-US" dirty="0">
                <a:latin typeface="Arial" charset="0"/>
              </a:rPr>
              <a:t>}-\</a:t>
            </a:r>
            <a:r>
              <a:rPr lang="en-US" b="1" dirty="0">
                <a:solidFill>
                  <a:srgbClr val="7030A0"/>
                </a:solidFill>
                <a:latin typeface="Arial" charset="0"/>
              </a:rPr>
              <a:t>d</a:t>
            </a:r>
            <a:r>
              <a:rPr lang="en-US" dirty="0">
                <a:latin typeface="Arial" charset="0"/>
              </a:rPr>
              <a:t>{</a:t>
            </a:r>
            <a:r>
              <a:rPr lang="en-US" b="1" dirty="0">
                <a:solidFill>
                  <a:srgbClr val="0070C0"/>
                </a:solidFill>
                <a:latin typeface="Arial" charset="0"/>
              </a:rPr>
              <a:t>3</a:t>
            </a:r>
            <a:r>
              <a:rPr lang="en-US" dirty="0">
                <a:latin typeface="Arial" charset="0"/>
              </a:rPr>
              <a:t>}-\</a:t>
            </a:r>
            <a:r>
              <a:rPr lang="en-US" b="1" dirty="0">
                <a:solidFill>
                  <a:srgbClr val="7030A0"/>
                </a:solidFill>
                <a:latin typeface="Arial" charset="0"/>
              </a:rPr>
              <a:t>d</a:t>
            </a:r>
            <a:r>
              <a:rPr lang="en-US" dirty="0">
                <a:latin typeface="Arial" charset="0"/>
              </a:rPr>
              <a:t>{</a:t>
            </a:r>
            <a:r>
              <a:rPr lang="en-US" b="1" dirty="0">
                <a:solidFill>
                  <a:srgbClr val="0070C0"/>
                </a:solidFill>
                <a:latin typeface="Arial" charset="0"/>
              </a:rPr>
              <a:t>4</a:t>
            </a:r>
            <a:r>
              <a:rPr lang="en-US" dirty="0">
                <a:latin typeface="Arial" charset="0"/>
              </a:rPr>
              <a:t>}</a:t>
            </a:r>
            <a:r>
              <a:rPr lang="en-US" b="1" dirty="0">
                <a:solidFill>
                  <a:srgbClr val="C00000"/>
                </a:solidFill>
                <a:latin typeface="Arial" charset="0"/>
              </a:rPr>
              <a:t>$</a:t>
            </a:r>
            <a:r>
              <a:rPr lang="en-US" dirty="0">
                <a:latin typeface="Arial" charset="0"/>
              </a:rPr>
              <a:t>/ </a:t>
            </a:r>
          </a:p>
          <a:p>
            <a:pPr marL="0" indent="0">
              <a:buNone/>
            </a:pPr>
            <a:endParaRPr lang="en-US" dirty="0">
              <a:latin typeface="Arial" charset="0"/>
            </a:endParaRPr>
          </a:p>
          <a:p>
            <a:endParaRPr lang="en-US" dirty="0">
              <a:latin typeface="Arial" charset="0"/>
            </a:endParaRPr>
          </a:p>
          <a:p>
            <a:r>
              <a:rPr lang="en-US" dirty="0">
                <a:latin typeface="Arial" charset="0"/>
              </a:rPr>
              <a:t>Credit Card </a:t>
            </a:r>
          </a:p>
          <a:p>
            <a:r>
              <a:rPr lang="en-US" dirty="0">
                <a:latin typeface="Arial" charset="0"/>
              </a:rPr>
              <a:t>/^(\d{4}-){3}\d{4}$/ </a:t>
            </a:r>
          </a:p>
          <a:p>
            <a:pPr marL="0" indent="0">
              <a:buNone/>
            </a:pPr>
            <a:endParaRPr lang="en-US" dirty="0">
              <a:latin typeface="Arial" charset="0"/>
            </a:endParaRPr>
          </a:p>
          <a:p>
            <a:endParaRPr lang="en-US" dirty="0">
              <a:latin typeface="Arial" charset="0"/>
            </a:endParaRPr>
          </a:p>
          <a:p>
            <a:r>
              <a:rPr lang="en-US" dirty="0">
                <a:latin typeface="Arial" charset="0"/>
              </a:rPr>
              <a:t>zip code </a:t>
            </a:r>
          </a:p>
          <a:p>
            <a:r>
              <a:rPr lang="en-US" dirty="0">
                <a:latin typeface="Arial" charset="0"/>
              </a:rPr>
              <a:t>/^\d{5}(-\d{4})?$/ </a:t>
            </a:r>
          </a:p>
          <a:p>
            <a:endParaRPr lang="en-US" dirty="0"/>
          </a:p>
        </p:txBody>
      </p:sp>
      <p:sp>
        <p:nvSpPr>
          <p:cNvPr id="6" name="Content Placeholder 5"/>
          <p:cNvSpPr>
            <a:spLocks noGrp="1"/>
          </p:cNvSpPr>
          <p:nvPr>
            <p:ph sz="quarter" idx="4"/>
          </p:nvPr>
        </p:nvSpPr>
        <p:spPr>
          <a:xfrm>
            <a:off x="4701123" y="2212248"/>
            <a:ext cx="4041775" cy="4399767"/>
          </a:xfrm>
        </p:spPr>
        <p:txBody>
          <a:bodyPr anchor="t"/>
          <a:lstStyle/>
          <a:p>
            <a:r>
              <a:rPr lang="en-US" dirty="0">
                <a:solidFill>
                  <a:srgbClr val="00B050"/>
                </a:solidFill>
              </a:rPr>
              <a:t>start</a:t>
            </a:r>
          </a:p>
          <a:p>
            <a:r>
              <a:rPr lang="en-US" dirty="0">
                <a:solidFill>
                  <a:srgbClr val="C00000"/>
                </a:solidFill>
              </a:rPr>
              <a:t>stop</a:t>
            </a:r>
          </a:p>
          <a:p>
            <a:r>
              <a:rPr lang="en-US" b="1" dirty="0">
                <a:solidFill>
                  <a:srgbClr val="7030A0"/>
                </a:solidFill>
              </a:rPr>
              <a:t>any digit</a:t>
            </a:r>
          </a:p>
          <a:p>
            <a:r>
              <a:rPr lang="en-US" b="1" dirty="0">
                <a:solidFill>
                  <a:srgbClr val="0070C0"/>
                </a:solidFill>
              </a:rPr>
              <a:t>repeat 3 times</a:t>
            </a:r>
          </a:p>
          <a:p>
            <a:endParaRPr lang="en-US" dirty="0"/>
          </a:p>
          <a:p>
            <a:endParaRPr lang="en-US" dirty="0"/>
          </a:p>
          <a:p>
            <a:endParaRPr lang="en-US" dirty="0"/>
          </a:p>
          <a:p>
            <a:endParaRPr lang="en-US" dirty="0"/>
          </a:p>
          <a:p>
            <a:r>
              <a:rPr lang="en-US" dirty="0">
                <a:solidFill>
                  <a:srgbClr val="FF0000"/>
                </a:solidFill>
              </a:rPr>
              <a:t>optional</a:t>
            </a:r>
          </a:p>
          <a:p>
            <a:r>
              <a:rPr lang="en-US" dirty="0">
                <a:solidFill>
                  <a:srgbClr val="FF0000"/>
                </a:solidFill>
              </a:rPr>
              <a:t>repeat 0 or 1 times</a:t>
            </a:r>
          </a:p>
        </p:txBody>
      </p:sp>
      <p:sp>
        <p:nvSpPr>
          <p:cNvPr id="9" name="Curved Down Arrow 8"/>
          <p:cNvSpPr/>
          <p:nvPr/>
        </p:nvSpPr>
        <p:spPr>
          <a:xfrm rot="10860000">
            <a:off x="3095501" y="3081243"/>
            <a:ext cx="2300288" cy="233923"/>
          </a:xfrm>
          <a:prstGeom prst="curved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Curved Connector 10"/>
          <p:cNvCxnSpPr/>
          <p:nvPr/>
        </p:nvCxnSpPr>
        <p:spPr>
          <a:xfrm rot="10800000" flipV="1">
            <a:off x="1098833" y="2317764"/>
            <a:ext cx="4003538" cy="400518"/>
          </a:xfrm>
          <a:prstGeom prst="curvedConnector3">
            <a:avLst/>
          </a:prstGeom>
          <a:ln w="28575">
            <a:solidFill>
              <a:srgbClr val="00B05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Arrow Connector 12"/>
          <p:cNvCxnSpPr/>
          <p:nvPr/>
        </p:nvCxnSpPr>
        <p:spPr>
          <a:xfrm flipH="1" flipV="1">
            <a:off x="1323036" y="3063988"/>
            <a:ext cx="3704347" cy="328262"/>
          </a:xfrm>
          <a:prstGeom prst="straightConnector1">
            <a:avLst/>
          </a:prstGeom>
          <a:ln w="57150">
            <a:solidFill>
              <a:srgbClr val="7030A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Arrow Connector 13"/>
          <p:cNvCxnSpPr/>
          <p:nvPr/>
        </p:nvCxnSpPr>
        <p:spPr>
          <a:xfrm flipH="1" flipV="1">
            <a:off x="2342056" y="3054645"/>
            <a:ext cx="2750679" cy="898204"/>
          </a:xfrm>
          <a:prstGeom prst="straightConnector1">
            <a:avLst/>
          </a:prstGeom>
          <a:ln w="28575">
            <a:solidFill>
              <a:srgbClr val="0070C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sp>
        <p:nvSpPr>
          <p:cNvPr id="16" name="Curved Down Arrow 15"/>
          <p:cNvSpPr/>
          <p:nvPr/>
        </p:nvSpPr>
        <p:spPr>
          <a:xfrm flipH="1">
            <a:off x="2606675" y="5435600"/>
            <a:ext cx="2330853" cy="731838"/>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61412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regex sites</a:t>
            </a:r>
            <a:endParaRPr lang="en-US" dirty="0"/>
          </a:p>
        </p:txBody>
      </p:sp>
      <p:sp>
        <p:nvSpPr>
          <p:cNvPr id="3" name="Text Placeholder 2"/>
          <p:cNvSpPr>
            <a:spLocks noGrp="1"/>
          </p:cNvSpPr>
          <p:nvPr>
            <p:ph type="body" sz="quarter" idx="10"/>
          </p:nvPr>
        </p:nvSpPr>
        <p:spPr/>
        <p:txBody>
          <a:bodyPr anchor="t"/>
          <a:lstStyle/>
          <a:p>
            <a:r>
              <a:rPr lang="en-US" dirty="0">
                <a:latin typeface="Arial" charset="0"/>
                <a:hlinkClick r:id="rId3"/>
              </a:rPr>
              <a:t>http://www.regxlib.com/</a:t>
            </a:r>
          </a:p>
          <a:p>
            <a:endParaRPr lang="en-US" dirty="0"/>
          </a:p>
          <a:p>
            <a:r>
              <a:rPr lang="en-US" dirty="0">
                <a:latin typeface="Arial" charset="0"/>
                <a:hlinkClick r:id="rId4"/>
              </a:rPr>
              <a:t>http://www.regular-expressions.info/examples.html</a:t>
            </a:r>
            <a:endParaRPr lang="en-US" dirty="0">
              <a:latin typeface="Arial" charset="0"/>
            </a:endParaRPr>
          </a:p>
          <a:p>
            <a:endParaRPr lang="en-US" dirty="0"/>
          </a:p>
          <a:p>
            <a:endParaRPr lang="en-US" dirty="0"/>
          </a:p>
        </p:txBody>
      </p:sp>
    </p:spTree>
    <p:extLst>
      <p:ext uri="{BB962C8B-B14F-4D97-AF65-F5344CB8AC3E}">
        <p14:creationId xmlns:p14="http://schemas.microsoft.com/office/powerpoint/2010/main" val="1078344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a more complicated example</a:t>
            </a:r>
            <a:endParaRPr lang="en-US" sz="3600" dirty="0"/>
          </a:p>
        </p:txBody>
      </p:sp>
      <p:sp>
        <p:nvSpPr>
          <p:cNvPr id="3" name="Text Placeholder 2"/>
          <p:cNvSpPr>
            <a:spLocks noGrp="1"/>
          </p:cNvSpPr>
          <p:nvPr>
            <p:ph type="body" sz="quarter" idx="10"/>
          </p:nvPr>
        </p:nvSpPr>
        <p:spPr/>
        <p:txBody>
          <a:bodyPr anchor="t"/>
          <a:lstStyle/>
          <a:p>
            <a:r>
              <a:rPr lang="en-US" dirty="0">
                <a:latin typeface="Arial" charset="0"/>
              </a:rPr>
              <a:t> /^(\(\d{3}\) ?)?\d{3}[-.]\d{4}$/</a:t>
            </a:r>
            <a:endParaRPr lang="en-US" dirty="0">
              <a:latin typeface="Arial" charset="0"/>
            </a:endParaRPr>
          </a:p>
          <a:p>
            <a:endParaRPr lang="en-US" dirty="0">
              <a:latin typeface="Arial" charset="0"/>
            </a:endParaRPr>
          </a:p>
          <a:p>
            <a:r>
              <a:rPr lang="en-US" dirty="0">
                <a:latin typeface="Arial" charset="0"/>
              </a:rPr>
              <a:t>\(  = escapes the special character for "(" meaning that the character at this location must be a (</a:t>
            </a:r>
          </a:p>
          <a:p>
            <a:r>
              <a:rPr lang="en-US" dirty="0">
                <a:latin typeface="Arial" charset="0"/>
              </a:rPr>
              <a:t>'space'?  = optional space</a:t>
            </a:r>
          </a:p>
          <a:p>
            <a:r>
              <a:rPr lang="en-US" dirty="0">
                <a:latin typeface="Arial" charset="0"/>
              </a:rPr>
              <a:t>[-.] = character choice of these</a:t>
            </a:r>
          </a:p>
          <a:p>
            <a:r>
              <a:rPr lang="en-US" dirty="0">
                <a:latin typeface="Arial" charset="0"/>
                <a:hlinkClick r:id="rId3"/>
              </a:rPr>
              <a:t>https://regex101.com/</a:t>
            </a:r>
            <a:endParaRPr lang="en-US" dirty="0">
              <a:latin typeface="Arial" charset="0"/>
            </a:endParaRPr>
          </a:p>
          <a:p>
            <a:endParaRPr lang="en-US" dirty="0">
              <a:latin typeface="Arial" charset="0"/>
            </a:endParaRPr>
          </a:p>
        </p:txBody>
      </p:sp>
      <p:cxnSp>
        <p:nvCxnSpPr>
          <p:cNvPr id="4" name="Straight Arrow Connector 3"/>
          <p:cNvCxnSpPr/>
          <p:nvPr/>
        </p:nvCxnSpPr>
        <p:spPr>
          <a:xfrm flipV="1">
            <a:off x="1474839" y="2772883"/>
            <a:ext cx="1209367" cy="2256502"/>
          </a:xfrm>
          <a:prstGeom prst="straightConnector1">
            <a:avLst/>
          </a:prstGeom>
          <a:ln w="57150">
            <a:solidFill>
              <a:srgbClr val="C0000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428249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defining regex pattern variable</a:t>
            </a:r>
            <a:endParaRPr lang="en-US" sz="3200" dirty="0"/>
          </a:p>
        </p:txBody>
      </p:sp>
      <p:sp>
        <p:nvSpPr>
          <p:cNvPr id="3" name="Text Placeholder 2"/>
          <p:cNvSpPr>
            <a:spLocks noGrp="1"/>
          </p:cNvSpPr>
          <p:nvPr>
            <p:ph type="body" sz="quarter" idx="10"/>
          </p:nvPr>
        </p:nvSpPr>
        <p:spPr/>
        <p:txBody>
          <a:bodyPr anchor="t"/>
          <a:lstStyle/>
          <a:p>
            <a:pPr marL="0" indent="0">
              <a:buNone/>
            </a:pPr>
            <a:r>
              <a:rPr lang="en-US" sz="3600" dirty="0">
                <a:latin typeface="Arial" charset="0"/>
              </a:rPr>
              <a:t>What does this match?</a:t>
            </a:r>
            <a:endParaRPr lang="en-US" sz="3600" dirty="0">
              <a:latin typeface="Arial" charset="0"/>
            </a:endParaRPr>
          </a:p>
          <a:p>
            <a:pPr marL="0" indent="0">
              <a:buNone/>
            </a:pPr>
            <a:r>
              <a:rPr lang="en-US" dirty="0">
                <a:latin typeface="Arial" charset="0"/>
              </a:rPr>
              <a:t/>
            </a:r>
            <a:br>
              <a:rPr lang="en-US" dirty="0">
                <a:latin typeface="Arial" charset="0"/>
              </a:rPr>
            </a:br>
            <a:r>
              <a:rPr lang="en-US" sz="3600" dirty="0">
                <a:latin typeface="Arial" charset="0"/>
              </a:rPr>
              <a:t>var pattern = /^.*$/;  </a:t>
            </a:r>
            <a:endParaRPr lang="en-US" sz="3600" b="1" dirty="0">
              <a:solidFill>
                <a:srgbClr val="00B050"/>
              </a:solidFill>
              <a:latin typeface="Arial" charset="0"/>
            </a:endParaRPr>
          </a:p>
          <a:p>
            <a:pPr marL="0" indent="0">
              <a:buNone/>
            </a:pPr>
            <a:endParaRPr lang="en-US" sz="2000" dirty="0">
              <a:latin typeface="Consolas" charset="0"/>
            </a:endParaRPr>
          </a:p>
          <a:p>
            <a:pPr marL="0" indent="0">
              <a:buNone/>
            </a:pPr>
            <a:endParaRPr lang="en-US" sz="2000" dirty="0">
              <a:latin typeface="Consolas" charset="0"/>
            </a:endParaRPr>
          </a:p>
          <a:p>
            <a:pPr marL="0" indent="0">
              <a:buNone/>
            </a:pPr>
            <a:endParaRPr lang="en-US" sz="2000" dirty="0">
              <a:latin typeface="Consolas" charset="0"/>
            </a:endParaRPr>
          </a:p>
          <a:p>
            <a:pPr marL="0" indent="0">
              <a:buNone/>
            </a:pPr>
            <a:endParaRPr lang="en-US" sz="2000" dirty="0">
              <a:latin typeface="Consolas" charset="0"/>
            </a:endParaRPr>
          </a:p>
        </p:txBody>
      </p:sp>
    </p:spTree>
    <p:extLst>
      <p:ext uri="{BB962C8B-B14F-4D97-AF65-F5344CB8AC3E}">
        <p14:creationId xmlns:p14="http://schemas.microsoft.com/office/powerpoint/2010/main" val="1392048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this one?</a:t>
            </a:r>
            <a:endParaRPr lang="en-US" dirty="0"/>
          </a:p>
        </p:txBody>
      </p:sp>
      <p:sp>
        <p:nvSpPr>
          <p:cNvPr id="3" name="Text Placeholder 2"/>
          <p:cNvSpPr>
            <a:spLocks noGrp="1"/>
          </p:cNvSpPr>
          <p:nvPr>
            <p:ph type="body" sz="quarter" idx="10"/>
          </p:nvPr>
        </p:nvSpPr>
        <p:spPr/>
        <p:txBody>
          <a:bodyPr anchor="t"/>
          <a:lstStyle/>
          <a:p>
            <a:pPr marL="0" indent="0">
              <a:buNone/>
            </a:pPr>
            <a:r>
              <a:rPr lang="en-US" dirty="0">
                <a:latin typeface="Consolas" charset="0"/>
              </a:rPr>
              <a:t>[A-Z0-9._%+-]+@[A-Z0-9.-]+\.[A-Z]{2,}</a:t>
            </a:r>
          </a:p>
          <a:p>
            <a:pPr marL="0" indent="0">
              <a:buNone/>
            </a:pPr>
            <a:endParaRPr lang="en-US" dirty="0">
              <a:latin typeface="Consolas" charset="0"/>
            </a:endParaRPr>
          </a:p>
          <a:p>
            <a:pPr marL="0" indent="0">
              <a:buNone/>
            </a:pPr>
            <a:endParaRPr lang="en-US" dirty="0">
              <a:latin typeface="Consolas" charset="0"/>
            </a:endParaRPr>
          </a:p>
        </p:txBody>
      </p:sp>
    </p:spTree>
    <p:extLst>
      <p:ext uri="{BB962C8B-B14F-4D97-AF65-F5344CB8AC3E}">
        <p14:creationId xmlns:p14="http://schemas.microsoft.com/office/powerpoint/2010/main" val="3451210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defining regex pattern variable</a:t>
            </a:r>
            <a:endParaRPr lang="en-US" sz="3200" dirty="0"/>
          </a:p>
        </p:txBody>
      </p:sp>
      <p:sp>
        <p:nvSpPr>
          <p:cNvPr id="3" name="Text Placeholder 2"/>
          <p:cNvSpPr>
            <a:spLocks noGrp="1"/>
          </p:cNvSpPr>
          <p:nvPr>
            <p:ph type="body" sz="quarter" idx="10"/>
          </p:nvPr>
        </p:nvSpPr>
        <p:spPr/>
        <p:txBody>
          <a:bodyPr anchor="t"/>
          <a:lstStyle/>
          <a:p>
            <a:r>
              <a:rPr lang="en-US" sz="2000" dirty="0">
                <a:latin typeface="Arial" charset="0"/>
              </a:rPr>
              <a:t>JavaScript</a:t>
            </a:r>
            <a:r>
              <a:rPr lang="en-US" dirty="0">
                <a:latin typeface="Arial" charset="0"/>
              </a:rPr>
              <a:t/>
            </a:r>
            <a:br>
              <a:rPr lang="en-US" dirty="0">
                <a:latin typeface="Arial" charset="0"/>
              </a:rPr>
            </a:br>
            <a:r>
              <a:rPr lang="en-US" dirty="0">
                <a:latin typeface="Arial" charset="0"/>
              </a:rPr>
              <a:t/>
            </a:r>
            <a:br>
              <a:rPr lang="en-US" dirty="0">
                <a:latin typeface="Arial" charset="0"/>
              </a:rPr>
            </a:br>
            <a:r>
              <a:rPr lang="en-US" sz="2000" dirty="0">
                <a:latin typeface="Arial" charset="0"/>
              </a:rPr>
              <a:t>var pattern = /^.*$/;   </a:t>
            </a:r>
            <a:r>
              <a:rPr lang="en-US" sz="2000" b="1" dirty="0">
                <a:solidFill>
                  <a:srgbClr val="00B050"/>
                </a:solidFill>
                <a:latin typeface="Arial" charset="0"/>
              </a:rPr>
              <a:t>//matches anything</a:t>
            </a:r>
            <a:r>
              <a:rPr lang="en-US" sz="2000" dirty="0">
                <a:latin typeface="Arial" charset="0"/>
              </a:rPr>
              <a:t/>
            </a:r>
            <a:br>
              <a:rPr lang="en-US" sz="2000" dirty="0">
                <a:latin typeface="Arial" charset="0"/>
              </a:rPr>
            </a:br>
            <a:endParaRPr lang="en-US" dirty="0">
              <a:latin typeface="Arial" charset="0"/>
            </a:endParaRPr>
          </a:p>
          <a:p>
            <a:r>
              <a:rPr lang="en-US" sz="2000" dirty="0">
                <a:latin typeface="Arial" charset="0"/>
              </a:rPr>
              <a:t>Visual Studio</a:t>
            </a:r>
            <a:r>
              <a:rPr lang="en-US" dirty="0">
                <a:latin typeface="Arial" charset="0"/>
              </a:rPr>
              <a:t/>
            </a:r>
            <a:br>
              <a:rPr lang="en-US" dirty="0">
                <a:latin typeface="Arial" charset="0"/>
              </a:rPr>
            </a:br>
            <a:r>
              <a:rPr lang="en-US" dirty="0">
                <a:latin typeface="Arial" charset="0"/>
              </a:rPr>
              <a:t/>
            </a:r>
            <a:br>
              <a:rPr lang="en-US" dirty="0">
                <a:latin typeface="Arial" charset="0"/>
              </a:rPr>
            </a:br>
            <a:r>
              <a:rPr lang="en-US" sz="2000" dirty="0">
                <a:latin typeface="Arial" charset="0"/>
              </a:rPr>
              <a:t>using</a:t>
            </a:r>
            <a:r>
              <a:rPr lang="en-US" sz="2000" dirty="0">
                <a:latin typeface="Consolas" charset="0"/>
              </a:rPr>
              <a:t> System.Text.RegularExpressions.Regex;</a:t>
            </a:r>
            <a:r>
              <a:rPr lang="en-US" dirty="0">
                <a:latin typeface="Consolas" charset="0"/>
              </a:rPr>
              <a:t/>
            </a:r>
            <a:br>
              <a:rPr lang="en-US" dirty="0">
                <a:latin typeface="Consolas" charset="0"/>
              </a:rPr>
            </a:br>
            <a:r>
              <a:rPr lang="en-US" sz="2000" dirty="0">
                <a:latin typeface="Consolas" charset="0"/>
              </a:rPr>
              <a:t> </a:t>
            </a:r>
          </a:p>
          <a:p>
            <a:r>
              <a:rPr lang="en-US" sz="2000" dirty="0">
                <a:latin typeface="Consolas" charset="0"/>
              </a:rPr>
              <a:t>string pattern = @"^.*$";</a:t>
            </a:r>
          </a:p>
          <a:p>
            <a:r>
              <a:rPr lang="en-US" sz="2000" dirty="0">
                <a:latin typeface="Consolas" charset="0"/>
              </a:rPr>
              <a:t>note that backslashes must be doubled in string pattern literals or you can add @ to the beinning of the string</a:t>
            </a:r>
          </a:p>
        </p:txBody>
      </p:sp>
    </p:spTree>
    <p:extLst>
      <p:ext uri="{BB962C8B-B14F-4D97-AF65-F5344CB8AC3E}">
        <p14:creationId xmlns:p14="http://schemas.microsoft.com/office/powerpoint/2010/main" val="16225555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using regular expressions</a:t>
            </a:r>
            <a:endParaRPr lang="en-US" dirty="0"/>
          </a:p>
        </p:txBody>
      </p:sp>
      <p:sp>
        <p:nvSpPr>
          <p:cNvPr id="3" name="Text Placeholder 2"/>
          <p:cNvSpPr>
            <a:spLocks noGrp="1"/>
          </p:cNvSpPr>
          <p:nvPr>
            <p:ph type="body" sz="quarter" idx="10"/>
          </p:nvPr>
        </p:nvSpPr>
        <p:spPr/>
        <p:txBody>
          <a:bodyPr anchor="t"/>
          <a:lstStyle/>
          <a:p>
            <a:r>
              <a:rPr lang="en-US"/>
              <a:t>if(pattern.test(str))  </a:t>
            </a:r>
            <a:endParaRPr lang="en-US" dirty="0"/>
          </a:p>
          <a:p>
            <a:pPr lvl="1"/>
            <a:r>
              <a:rPr lang="en-US"/>
              <a:t>will return a boolean</a:t>
            </a:r>
            <a:endParaRPr lang="en-US" dirty="0"/>
          </a:p>
          <a:p>
            <a:pPr lvl="1"/>
            <a:endParaRPr lang="en-US" dirty="0"/>
          </a:p>
          <a:p>
            <a:r>
              <a:rPr lang="en-US"/>
              <a:t>if(str.match(pattern)</a:t>
            </a:r>
            <a:endParaRPr lang="en-US" dirty="0"/>
          </a:p>
          <a:p>
            <a:pPr lvl="1"/>
            <a:r>
              <a:rPr lang="en-US"/>
              <a:t>match returns an array of strings that match the pattern.  (false if 0 elements)</a:t>
            </a:r>
            <a:endParaRPr lang="en-US" dirty="0"/>
          </a:p>
          <a:p>
            <a:pPr lvl="1"/>
            <a:endParaRPr lang="en-US" dirty="0"/>
          </a:p>
        </p:txBody>
      </p:sp>
    </p:spTree>
    <p:extLst>
      <p:ext uri="{BB962C8B-B14F-4D97-AF65-F5344CB8AC3E}">
        <p14:creationId xmlns:p14="http://schemas.microsoft.com/office/powerpoint/2010/main" val="738049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javascript syntax</a:t>
            </a:r>
            <a:endParaRPr lang="en-US" dirty="0"/>
          </a:p>
        </p:txBody>
      </p:sp>
      <p:sp>
        <p:nvSpPr>
          <p:cNvPr id="3" name="Text Placeholder 2"/>
          <p:cNvSpPr>
            <a:spLocks noGrp="1"/>
          </p:cNvSpPr>
          <p:nvPr>
            <p:ph type="body" sz="quarter" idx="10"/>
          </p:nvPr>
        </p:nvSpPr>
        <p:spPr/>
        <p:txBody>
          <a:bodyPr anchor="t"/>
          <a:lstStyle/>
          <a:p>
            <a:r>
              <a:rPr lang="en-US"/>
              <a:t>define the pattern, then check to see if the pattern matches.</a:t>
            </a:r>
            <a:endParaRPr lang="en-US" dirty="0"/>
          </a:p>
        </p:txBody>
      </p:sp>
      <p:pic>
        <p:nvPicPr>
          <p:cNvPr id="4" name="Picture 3"/>
          <p:cNvPicPr>
            <a:picLocks noChangeAspect="1"/>
          </p:cNvPicPr>
          <p:nvPr/>
        </p:nvPicPr>
        <p:blipFill>
          <a:blip r:embed="rId3"/>
          <a:stretch>
            <a:fillRect/>
          </a:stretch>
        </p:blipFill>
        <p:spPr>
          <a:xfrm>
            <a:off x="320675" y="3476625"/>
            <a:ext cx="6700197" cy="623152"/>
          </a:xfrm>
          <a:prstGeom prst="rect">
            <a:avLst/>
          </a:prstGeom>
        </p:spPr>
      </p:pic>
      <p:pic>
        <p:nvPicPr>
          <p:cNvPr id="5" name="Picture 4"/>
          <p:cNvPicPr>
            <a:picLocks noChangeAspect="1"/>
          </p:cNvPicPr>
          <p:nvPr/>
        </p:nvPicPr>
        <p:blipFill>
          <a:blip r:embed="rId4"/>
          <a:stretch>
            <a:fillRect/>
          </a:stretch>
        </p:blipFill>
        <p:spPr>
          <a:xfrm>
            <a:off x="236703" y="4474436"/>
            <a:ext cx="8222120" cy="412061"/>
          </a:xfrm>
          <a:prstGeom prst="rect">
            <a:avLst/>
          </a:prstGeom>
        </p:spPr>
      </p:pic>
    </p:spTree>
    <p:extLst>
      <p:ext uri="{BB962C8B-B14F-4D97-AF65-F5344CB8AC3E}">
        <p14:creationId xmlns:p14="http://schemas.microsoft.com/office/powerpoint/2010/main" val="1094122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a:t>
            </a:r>
            <a:endParaRPr lang="en-US" dirty="0"/>
          </a:p>
        </p:txBody>
      </p:sp>
      <p:sp>
        <p:nvSpPr>
          <p:cNvPr id="3" name="Text Placeholder 2"/>
          <p:cNvSpPr>
            <a:spLocks noGrp="1"/>
          </p:cNvSpPr>
          <p:nvPr>
            <p:ph type="body" sz="quarter" idx="10"/>
          </p:nvPr>
        </p:nvSpPr>
        <p:spPr/>
        <p:txBody>
          <a:bodyPr anchor="t"/>
          <a:lstStyle/>
          <a:p>
            <a:r>
              <a:rPr lang="en-US" b="1">
                <a:solidFill>
                  <a:srgbClr val="7030A0"/>
                </a:solidFill>
              </a:rPr>
              <a:t>in unit11.js </a:t>
            </a:r>
            <a:endParaRPr lang="en-US" b="1" dirty="0">
              <a:solidFill>
                <a:srgbClr val="7030A0"/>
              </a:solidFill>
            </a:endParaRPr>
          </a:p>
          <a:p>
            <a:pPr lvl="1"/>
            <a:r>
              <a:rPr lang="en-US" b="1">
                <a:solidFill>
                  <a:srgbClr val="7030A0"/>
                </a:solidFill>
              </a:rPr>
              <a:t>ValidateSection</a:t>
            </a:r>
            <a:endParaRPr lang="en-US" b="1" dirty="0">
              <a:solidFill>
                <a:srgbClr val="7030A0"/>
              </a:solidFill>
            </a:endParaRPr>
          </a:p>
          <a:p>
            <a:pPr lvl="1"/>
            <a:r>
              <a:rPr lang="en-US" b="1">
                <a:solidFill>
                  <a:srgbClr val="7030A0"/>
                </a:solidFill>
              </a:rPr>
              <a:t>ValidatePhone</a:t>
            </a:r>
            <a:endParaRPr lang="en-US" b="1" dirty="0">
              <a:solidFill>
                <a:srgbClr val="7030A0"/>
              </a:solidFill>
            </a:endParaRPr>
          </a:p>
          <a:p>
            <a:pPr lvl="1"/>
            <a:r>
              <a:rPr lang="en-US" b="1" dirty="0">
                <a:solidFill>
                  <a:srgbClr val="7030A0"/>
                </a:solidFill>
              </a:rPr>
              <a:t>ValidateCreditCard</a:t>
            </a:r>
          </a:p>
          <a:p>
            <a:pPr lvl="1"/>
            <a:r>
              <a:rPr lang="en-US" b="1" dirty="0">
                <a:solidFill>
                  <a:srgbClr val="7030A0"/>
                </a:solidFill>
                <a:latin typeface="Arial" charset="0"/>
              </a:rPr>
              <a:t>ValidateHexValue</a:t>
            </a:r>
          </a:p>
          <a:p>
            <a:pPr lvl="1"/>
            <a:endParaRPr lang="en-US" dirty="0"/>
          </a:p>
          <a:p>
            <a:endParaRPr lang="en-US" dirty="0"/>
          </a:p>
        </p:txBody>
      </p:sp>
    </p:spTree>
    <p:extLst>
      <p:ext uri="{BB962C8B-B14F-4D97-AF65-F5344CB8AC3E}">
        <p14:creationId xmlns:p14="http://schemas.microsoft.com/office/powerpoint/2010/main" val="1794543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eliminate ^ and $</a:t>
            </a:r>
            <a:endParaRPr lang="en-US" dirty="0"/>
          </a:p>
        </p:txBody>
      </p:sp>
      <p:sp>
        <p:nvSpPr>
          <p:cNvPr id="3" name="Text Placeholder 2"/>
          <p:cNvSpPr>
            <a:spLocks noGrp="1"/>
          </p:cNvSpPr>
          <p:nvPr>
            <p:ph type="body" sz="quarter" idx="10"/>
          </p:nvPr>
        </p:nvSpPr>
        <p:spPr/>
        <p:txBody>
          <a:bodyPr anchor="t"/>
          <a:lstStyle/>
          <a:p>
            <a:r>
              <a:rPr lang="en-US"/>
              <a:t>looks for the pattern anywhere in the string</a:t>
            </a:r>
            <a:endParaRPr lang="en-US" dirty="0"/>
          </a:p>
          <a:p>
            <a:r>
              <a:rPr lang="en-US"/>
              <a:t>index = str.search(pattern)</a:t>
            </a:r>
            <a:endParaRPr lang="en-US" dirty="0"/>
          </a:p>
          <a:p>
            <a:pPr lvl="1"/>
            <a:r>
              <a:rPr lang="en-US"/>
              <a:t>gives a 0 based index of first occurrence</a:t>
            </a:r>
            <a:endParaRPr lang="en-US" dirty="0"/>
          </a:p>
          <a:p>
            <a:pPr lvl="1"/>
            <a:r>
              <a:rPr lang="en-US"/>
              <a:t>returns  1 if not found</a:t>
            </a:r>
            <a:endParaRPr lang="en-US" dirty="0"/>
          </a:p>
          <a:p>
            <a:pPr lvl="1"/>
            <a:endParaRPr lang="en-US" dirty="0"/>
          </a:p>
        </p:txBody>
      </p:sp>
    </p:spTree>
    <p:extLst>
      <p:ext uri="{BB962C8B-B14F-4D97-AF65-F5344CB8AC3E}">
        <p14:creationId xmlns:p14="http://schemas.microsoft.com/office/powerpoint/2010/main" val="356924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p:cNvGraphicFramePr>
            <a:graphicFrameLocks noChangeAspect="1"/>
          </p:cNvGraphicFramePr>
          <p:nvPr>
            <p:extLst>
              <p:ext uri="{D42A27DB-BD31-4B8C-83A1-F6EECF244321}">
                <p14:modId xmlns:p14="http://schemas.microsoft.com/office/powerpoint/2010/main" val="439431407"/>
              </p:ext>
            </p:extLst>
          </p:nvPr>
        </p:nvGraphicFramePr>
        <p:xfrm>
          <a:off x="1371600" y="1143000"/>
          <a:ext cx="5940425" cy="5870575"/>
        </p:xfrm>
        <a:graphic>
          <a:graphicData uri="http://schemas.openxmlformats.org/presentationml/2006/ole">
            <mc:AlternateContent xmlns:mc="http://schemas.openxmlformats.org/markup-compatibility/2006">
              <mc:Choice xmlns:v="urn:schemas-microsoft-com:vml" Requires="v">
                <p:oleObj spid="_x0000_s17409" name="Document" r:id="rId4" imgW="5940848" imgH="6709205" progId="Word.Document.12">
                  <p:embed/>
                </p:oleObj>
              </mc:Choice>
              <mc:Fallback>
                <p:oleObj name="Document" r:id="rId4" imgW="5940848" imgH="6709205" progId="Word.Document.12">
                  <p:embed/>
                  <p:pic>
                    <p:nvPicPr>
                      <p:cNvPr id="10" name="Object 9"/>
                      <p:cNvPicPr/>
                      <p:nvPr/>
                    </p:nvPicPr>
                    <p:blipFill>
                      <a:blip r:embed="rId5"/>
                      <a:stretch>
                        <a:fillRect/>
                      </a:stretch>
                    </p:blipFill>
                    <p:spPr>
                      <a:xfrm>
                        <a:off x="1371600" y="1143000"/>
                        <a:ext cx="5940425" cy="5870575"/>
                      </a:xfrm>
                      <a:prstGeom prst="rect">
                        <a:avLst/>
                      </a:prstGeom>
                    </p:spPr>
                  </p:pic>
                </p:oleObj>
              </mc:Fallback>
            </mc:AlternateContent>
          </a:graphicData>
        </a:graphic>
      </p:graphicFrame>
    </p:spTree>
    <p:extLst>
      <p:ext uri="{BB962C8B-B14F-4D97-AF65-F5344CB8AC3E}">
        <p14:creationId xmlns:p14="http://schemas.microsoft.com/office/powerpoint/2010/main" val="193251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returned array</a:t>
            </a:r>
            <a:endParaRPr lang="en-US" dirty="0"/>
          </a:p>
        </p:txBody>
      </p:sp>
      <p:sp>
        <p:nvSpPr>
          <p:cNvPr id="3" name="Text Placeholder 2"/>
          <p:cNvSpPr>
            <a:spLocks noGrp="1"/>
          </p:cNvSpPr>
          <p:nvPr>
            <p:ph type="body" sz="quarter" idx="10"/>
          </p:nvPr>
        </p:nvSpPr>
        <p:spPr/>
        <p:txBody>
          <a:bodyPr anchor="t"/>
          <a:lstStyle/>
          <a:p>
            <a:r>
              <a:rPr lang="en-US"/>
              <a:t>if you do not have /g in the pattern</a:t>
            </a:r>
            <a:endParaRPr lang="en-US" dirty="0"/>
          </a:p>
          <a:p>
            <a:pPr lvl="1"/>
            <a:r>
              <a:rPr lang="en-US"/>
              <a:t>finds all occurrences of an expression</a:t>
            </a:r>
            <a:endParaRPr lang="en-US" dirty="0"/>
          </a:p>
          <a:p>
            <a:pPr marL="457200" lvl="1" indent="0">
              <a:buNone/>
            </a:pPr>
            <a:r>
              <a:rPr lang="en-US" b="1">
                <a:solidFill>
                  <a:srgbClr val="00B050"/>
                </a:solidFill>
              </a:rPr>
              <a:t>foundArray=str.match(pattern)</a:t>
            </a:r>
            <a:endParaRPr lang="en-US" b="1" dirty="0">
              <a:solidFill>
                <a:srgbClr val="00B050"/>
              </a:solidFill>
            </a:endParaRPr>
          </a:p>
          <a:p>
            <a:pPr lvl="1"/>
            <a:r>
              <a:rPr lang="en-US"/>
              <a:t>returns an array with 3 elements</a:t>
            </a:r>
            <a:endParaRPr lang="en-US" dirty="0"/>
          </a:p>
          <a:p>
            <a:pPr lvl="1"/>
            <a:r>
              <a:rPr lang="en-US"/>
              <a:t>[0]- text that matches the pattern</a:t>
            </a:r>
            <a:endParaRPr lang="en-US" dirty="0"/>
          </a:p>
          <a:p>
            <a:pPr lvl="1"/>
            <a:r>
              <a:rPr lang="en-US"/>
              <a:t>[1]- index of matching pattern</a:t>
            </a:r>
            <a:endParaRPr lang="en-US" dirty="0"/>
          </a:p>
          <a:p>
            <a:pPr lvl="1"/>
            <a:r>
              <a:rPr lang="en-US"/>
              <a:t>[2] -original string</a:t>
            </a:r>
            <a:endParaRPr lang="en-US" dirty="0"/>
          </a:p>
        </p:txBody>
      </p:sp>
    </p:spTree>
    <p:extLst>
      <p:ext uri="{BB962C8B-B14F-4D97-AF65-F5344CB8AC3E}">
        <p14:creationId xmlns:p14="http://schemas.microsoft.com/office/powerpoint/2010/main" val="2122150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g to the search</a:t>
            </a:r>
            <a:endParaRPr lang="en-US" dirty="0"/>
          </a:p>
        </p:txBody>
      </p:sp>
      <p:sp>
        <p:nvSpPr>
          <p:cNvPr id="3" name="Text Placeholder 2"/>
          <p:cNvSpPr>
            <a:spLocks noGrp="1"/>
          </p:cNvSpPr>
          <p:nvPr>
            <p:ph type="body" sz="quarter" idx="10"/>
          </p:nvPr>
        </p:nvSpPr>
        <p:spPr/>
        <p:txBody>
          <a:bodyPr anchor="t"/>
          <a:lstStyle/>
          <a:p>
            <a:r>
              <a:rPr lang="en-US" sz="2800" b="1" dirty="0">
                <a:solidFill>
                  <a:srgbClr val="00B050"/>
                </a:solidFill>
                <a:latin typeface="Courier New" charset="0"/>
              </a:rPr>
              <a:t>foundArray = str.match(gPattern);</a:t>
            </a:r>
          </a:p>
          <a:p>
            <a:r>
              <a:rPr lang="en-US" sz="2800" dirty="0">
                <a:latin typeface="Arial" charset="0"/>
              </a:rPr>
              <a:t>Returns an array where each element contains a string that matched the pattern</a:t>
            </a:r>
          </a:p>
          <a:p>
            <a:pPr lvl="1"/>
            <a:r>
              <a:rPr lang="en-US" sz="2400" dirty="0">
                <a:latin typeface="Arial" charset="0"/>
              </a:rPr>
              <a:t>Found matches will not overlap</a:t>
            </a:r>
          </a:p>
          <a:p>
            <a:pPr lvl="1"/>
            <a:r>
              <a:rPr lang="en-US" sz="2400" dirty="0">
                <a:latin typeface="Arial" charset="0"/>
              </a:rPr>
              <a:t>Search continues after the previous match</a:t>
            </a:r>
          </a:p>
          <a:p>
            <a:endParaRPr lang="en-US" sz="2800" dirty="0">
              <a:latin typeface="Arial" charset="0"/>
            </a:endParaRPr>
          </a:p>
          <a:p>
            <a:r>
              <a:rPr lang="en-US" sz="2800" dirty="0">
                <a:latin typeface="Arial" charset="0"/>
              </a:rPr>
              <a:t>Example: if searching for 3 digits, 1234 will match 123, but not 234 (search continues after 3)</a:t>
            </a:r>
          </a:p>
          <a:p>
            <a:endParaRPr lang="en-US" dirty="0"/>
          </a:p>
        </p:txBody>
      </p:sp>
    </p:spTree>
    <p:extLst>
      <p:ext uri="{BB962C8B-B14F-4D97-AF65-F5344CB8AC3E}">
        <p14:creationId xmlns:p14="http://schemas.microsoft.com/office/powerpoint/2010/main" val="1969925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replace</a:t>
            </a:r>
            <a:endParaRPr lang="en-US" dirty="0"/>
          </a:p>
        </p:txBody>
      </p:sp>
      <p:sp>
        <p:nvSpPr>
          <p:cNvPr id="3" name="Text Placeholder 2"/>
          <p:cNvSpPr>
            <a:spLocks noGrp="1"/>
          </p:cNvSpPr>
          <p:nvPr>
            <p:ph type="body" sz="quarter" idx="10"/>
          </p:nvPr>
        </p:nvSpPr>
        <p:spPr/>
        <p:txBody>
          <a:bodyPr anchor="t"/>
          <a:lstStyle/>
          <a:p>
            <a:r>
              <a:rPr lang="en-US" sz="2800" dirty="0">
                <a:latin typeface="Arial" charset="0"/>
              </a:rPr>
              <a:t>Replace text that matches an expression</a:t>
            </a:r>
            <a:endParaRPr lang="en-US" sz="2800" dirty="0">
              <a:latin typeface="Arial" charset="0"/>
            </a:endParaRPr>
          </a:p>
          <a:p>
            <a:pPr marL="0" indent="0">
              <a:buNone/>
            </a:pPr>
            <a:endParaRPr lang="en-US" dirty="0">
              <a:latin typeface="Arial" charset="0"/>
            </a:endParaRPr>
          </a:p>
          <a:p>
            <a:pPr marL="0" indent="0">
              <a:buNone/>
            </a:pPr>
            <a:r>
              <a:rPr lang="en-US" sz="2800" b="1" dirty="0">
                <a:solidFill>
                  <a:srgbClr val="00B050"/>
                </a:solidFill>
                <a:latin typeface="Arial" charset="0"/>
              </a:rPr>
              <a:t>newString = str.replace(pattern, newText)</a:t>
            </a:r>
          </a:p>
          <a:p>
            <a:pPr marL="0" indent="0">
              <a:buNone/>
            </a:pPr>
            <a:endParaRPr lang="en-US" b="1" dirty="0">
              <a:solidFill>
                <a:srgbClr val="00B050"/>
              </a:solidFill>
              <a:latin typeface="Arial" charset="0"/>
            </a:endParaRPr>
          </a:p>
          <a:p>
            <a:r>
              <a:rPr lang="en-US" sz="2800" dirty="0">
                <a:latin typeface="Arial" charset="0"/>
              </a:rPr>
              <a:t>Replaces first occurrence of text matching the pattern with </a:t>
            </a:r>
            <a:r>
              <a:rPr lang="en-US" sz="2800" dirty="0">
                <a:latin typeface="Courier New" charset="0"/>
              </a:rPr>
              <a:t>newText</a:t>
            </a:r>
          </a:p>
          <a:p>
            <a:pPr marL="0" indent="0">
              <a:buNone/>
            </a:pPr>
            <a:endParaRPr lang="en-US" dirty="0">
              <a:latin typeface="Courier New" charset="0"/>
            </a:endParaRPr>
          </a:p>
          <a:p>
            <a:r>
              <a:rPr lang="en-US" sz="2800" dirty="0">
                <a:latin typeface="Arial" charset="0"/>
              </a:rPr>
              <a:t>Include g at end of pattern to replace all (global)</a:t>
            </a:r>
          </a:p>
          <a:p>
            <a:endParaRPr lang="en-US" dirty="0"/>
          </a:p>
        </p:txBody>
      </p:sp>
    </p:spTree>
    <p:extLst>
      <p:ext uri="{BB962C8B-B14F-4D97-AF65-F5344CB8AC3E}">
        <p14:creationId xmlns:p14="http://schemas.microsoft.com/office/powerpoint/2010/main" val="703045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 credit card</a:t>
            </a:r>
            <a:endParaRPr lang="en-US" dirty="0"/>
          </a:p>
        </p:txBody>
      </p:sp>
      <p:sp>
        <p:nvSpPr>
          <p:cNvPr id="3" name="Text Placeholder 2"/>
          <p:cNvSpPr>
            <a:spLocks noGrp="1"/>
          </p:cNvSpPr>
          <p:nvPr>
            <p:ph type="body" sz="quarter" idx="10"/>
          </p:nvPr>
        </p:nvSpPr>
        <p:spPr/>
        <p:txBody>
          <a:bodyPr anchor="t"/>
          <a:lstStyle/>
          <a:p>
            <a:r>
              <a:rPr lang="en-US"/>
              <a:t>replace any space with a dash</a:t>
            </a:r>
            <a:endParaRPr lang="en-US" dirty="0"/>
          </a:p>
          <a:p>
            <a:endParaRPr lang="en-US" dirty="0"/>
          </a:p>
        </p:txBody>
      </p:sp>
      <p:pic>
        <p:nvPicPr>
          <p:cNvPr id="4" name="Picture 3"/>
          <p:cNvPicPr>
            <a:picLocks noChangeAspect="1"/>
          </p:cNvPicPr>
          <p:nvPr/>
        </p:nvPicPr>
        <p:blipFill>
          <a:blip r:embed="rId3"/>
          <a:stretch>
            <a:fillRect/>
          </a:stretch>
        </p:blipFill>
        <p:spPr>
          <a:xfrm>
            <a:off x="44450" y="3357563"/>
            <a:ext cx="9024174" cy="612775"/>
          </a:xfrm>
          <a:prstGeom prst="rect">
            <a:avLst/>
          </a:prstGeom>
        </p:spPr>
      </p:pic>
    </p:spTree>
    <p:extLst>
      <p:ext uri="{BB962C8B-B14F-4D97-AF65-F5344CB8AC3E}">
        <p14:creationId xmlns:p14="http://schemas.microsoft.com/office/powerpoint/2010/main" val="106032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Text Placeholder 2"/>
          <p:cNvSpPr>
            <a:spLocks noGrp="1"/>
          </p:cNvSpPr>
          <p:nvPr>
            <p:ph type="body" sz="quarter" idx="10"/>
          </p:nvPr>
        </p:nvSpPr>
        <p:spPr/>
        <p:txBody>
          <a:bodyPr anchor="t"/>
          <a:lstStyle/>
          <a:p>
            <a:r>
              <a:rPr lang="en-US" dirty="0">
                <a:latin typeface="Arial" charset="0"/>
              </a:rPr>
              <a:t>Most languages today support regular expressions</a:t>
            </a:r>
          </a:p>
          <a:p>
            <a:r>
              <a:rPr lang="en-US" dirty="0">
                <a:latin typeface="Arial" charset="0"/>
              </a:rPr>
              <a:t>Including HTML5’s pattern attribute</a:t>
            </a:r>
          </a:p>
          <a:p>
            <a:r>
              <a:rPr lang="en-US" dirty="0">
                <a:latin typeface="Arial" charset="0"/>
              </a:rPr>
              <a:t>Though not standard, most languages’ implementation of regular expressions are similar</a:t>
            </a:r>
          </a:p>
          <a:p>
            <a:endParaRPr lang="en-US" dirty="0"/>
          </a:p>
        </p:txBody>
      </p:sp>
    </p:spTree>
    <p:extLst>
      <p:ext uri="{BB962C8B-B14F-4D97-AF65-F5344CB8AC3E}">
        <p14:creationId xmlns:p14="http://schemas.microsoft.com/office/powerpoint/2010/main" val="339962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Regular expressions are defined using special control characters.</a:t>
            </a:r>
          </a:p>
          <a:p>
            <a:r>
              <a:rPr lang="en-US" dirty="0">
                <a:latin typeface="Arial" charset="0"/>
              </a:rPr>
              <a:t>The control characters are combined to form patterns that are then used to search, replace or validate other strings to see if they match the pattern.</a:t>
            </a:r>
          </a:p>
          <a:p>
            <a:endParaRPr lang="en-US" dirty="0"/>
          </a:p>
        </p:txBody>
      </p:sp>
    </p:spTree>
    <p:extLst>
      <p:ext uri="{BB962C8B-B14F-4D97-AF65-F5344CB8AC3E}">
        <p14:creationId xmlns:p14="http://schemas.microsoft.com/office/powerpoint/2010/main" val="361553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We will focus on using regular expressions to validate user entries.</a:t>
            </a:r>
          </a:p>
          <a:p>
            <a:pPr lvl="1"/>
            <a:r>
              <a:rPr lang="en-US" dirty="0">
                <a:latin typeface="Arial" charset="0"/>
              </a:rPr>
              <a:t>They can be used to search and replace inside of strings, but most languages have other functions to do this (though they may not have all the power regular expressions have)</a:t>
            </a:r>
          </a:p>
          <a:p>
            <a:endParaRPr lang="en-US" dirty="0"/>
          </a:p>
        </p:txBody>
      </p:sp>
    </p:spTree>
    <p:extLst>
      <p:ext uri="{BB962C8B-B14F-4D97-AF65-F5344CB8AC3E}">
        <p14:creationId xmlns:p14="http://schemas.microsoft.com/office/powerpoint/2010/main" val="4003788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exception character</a:t>
            </a:r>
            <a:endParaRPr lang="en-US" dirty="0"/>
          </a:p>
        </p:txBody>
      </p:sp>
      <p:sp>
        <p:nvSpPr>
          <p:cNvPr id="3" name="Text Placeholder 2"/>
          <p:cNvSpPr>
            <a:spLocks noGrp="1"/>
          </p:cNvSpPr>
          <p:nvPr>
            <p:ph type="body" sz="quarter" idx="10"/>
          </p:nvPr>
        </p:nvSpPr>
        <p:spPr/>
        <p:txBody>
          <a:bodyPr anchor="t"/>
          <a:lstStyle/>
          <a:p>
            <a:r>
              <a:rPr lang="en-US"/>
              <a:t>"\" is the exception character</a:t>
            </a:r>
            <a:endParaRPr lang="en-US" dirty="0"/>
          </a:p>
          <a:p>
            <a:pPr lvl="1"/>
            <a:r>
              <a:rPr lang="en-US"/>
              <a:t>used to designate some control group.. ie \d</a:t>
            </a:r>
            <a:endParaRPr lang="en-US" dirty="0"/>
          </a:p>
          <a:p>
            <a:pPr lvl="1"/>
            <a:r>
              <a:rPr lang="en-US"/>
              <a:t>used to remove special meaning from control characters</a:t>
            </a:r>
            <a:endParaRPr lang="en-US" dirty="0"/>
          </a:p>
          <a:p>
            <a:pPr lvl="2"/>
            <a:r>
              <a:rPr lang="en-US"/>
              <a:t>. normally represents any character is allowed</a:t>
            </a:r>
            <a:endParaRPr lang="en-US" dirty="0"/>
          </a:p>
          <a:p>
            <a:pPr lvl="2"/>
            <a:r>
              <a:rPr lang="en-US"/>
              <a:t>\. inserts a period into the pattern- requiring that character to be only a period</a:t>
            </a:r>
            <a:endParaRPr lang="en-US" dirty="0"/>
          </a:p>
          <a:p>
            <a:pPr lvl="1"/>
            <a:endParaRPr lang="en-US" dirty="0"/>
          </a:p>
        </p:txBody>
      </p:sp>
    </p:spTree>
    <p:extLst>
      <p:ext uri="{BB962C8B-B14F-4D97-AF65-F5344CB8AC3E}">
        <p14:creationId xmlns:p14="http://schemas.microsoft.com/office/powerpoint/2010/main" val="2846178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t>regular expression control characters</a:t>
            </a:r>
            <a:endParaRPr lang="en-US" sz="2800" dirty="0"/>
          </a:p>
        </p:txBody>
      </p:sp>
      <p:pic>
        <p:nvPicPr>
          <p:cNvPr id="4" name="Picture 3"/>
          <p:cNvPicPr>
            <a:picLocks noChangeAspect="1"/>
          </p:cNvPicPr>
          <p:nvPr/>
        </p:nvPicPr>
        <p:blipFill>
          <a:blip r:embed="rId3"/>
          <a:stretch>
            <a:fillRect/>
          </a:stretch>
        </p:blipFill>
        <p:spPr>
          <a:xfrm>
            <a:off x="666098" y="2252528"/>
            <a:ext cx="7470725" cy="4464746"/>
          </a:xfrm>
          <a:prstGeom prst="rect">
            <a:avLst/>
          </a:prstGeom>
        </p:spPr>
      </p:pic>
    </p:spTree>
    <p:extLst>
      <p:ext uri="{BB962C8B-B14F-4D97-AF65-F5344CB8AC3E}">
        <p14:creationId xmlns:p14="http://schemas.microsoft.com/office/powerpoint/2010/main" val="319575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t>regular expression control characters</a:t>
            </a:r>
            <a:endParaRPr lang="en-US" sz="2800" dirty="0"/>
          </a:p>
        </p:txBody>
      </p:sp>
      <p:pic>
        <p:nvPicPr>
          <p:cNvPr id="3" name="Picture 2"/>
          <p:cNvPicPr>
            <a:picLocks noChangeAspect="1"/>
          </p:cNvPicPr>
          <p:nvPr/>
        </p:nvPicPr>
        <p:blipFill>
          <a:blip r:embed="rId3"/>
          <a:stretch>
            <a:fillRect/>
          </a:stretch>
        </p:blipFill>
        <p:spPr>
          <a:xfrm>
            <a:off x="226652" y="2414549"/>
            <a:ext cx="7772799" cy="4124325"/>
          </a:xfrm>
          <a:prstGeom prst="rect">
            <a:avLst/>
          </a:prstGeom>
        </p:spPr>
      </p:pic>
      <p:pic>
        <p:nvPicPr>
          <p:cNvPr id="5" name="Picture 4"/>
          <p:cNvPicPr>
            <a:picLocks noChangeAspect="1"/>
          </p:cNvPicPr>
          <p:nvPr/>
        </p:nvPicPr>
        <p:blipFill>
          <a:blip r:embed="rId4"/>
          <a:stretch>
            <a:fillRect/>
          </a:stretch>
        </p:blipFill>
        <p:spPr>
          <a:xfrm>
            <a:off x="207963" y="2100263"/>
            <a:ext cx="7800664" cy="341714"/>
          </a:xfrm>
          <a:prstGeom prst="rect">
            <a:avLst/>
          </a:prstGeom>
        </p:spPr>
      </p:pic>
    </p:spTree>
    <p:extLst>
      <p:ext uri="{BB962C8B-B14F-4D97-AF65-F5344CB8AC3E}">
        <p14:creationId xmlns:p14="http://schemas.microsoft.com/office/powerpoint/2010/main" val="14493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syntax</a:t>
            </a:r>
            <a:endParaRPr lang="en-US" dirty="0"/>
          </a:p>
        </p:txBody>
      </p:sp>
      <p:sp>
        <p:nvSpPr>
          <p:cNvPr id="3" name="Text Placeholder 2"/>
          <p:cNvSpPr>
            <a:spLocks noGrp="1"/>
          </p:cNvSpPr>
          <p:nvPr>
            <p:ph type="body" sz="quarter" idx="10"/>
          </p:nvPr>
        </p:nvSpPr>
        <p:spPr/>
        <p:txBody>
          <a:bodyPr anchor="t"/>
          <a:lstStyle/>
          <a:p>
            <a:pPr lvl="2"/>
            <a:endParaRPr lang="en-US" i="1" dirty="0">
              <a:latin typeface="Arial" charset="0"/>
            </a:endParaRPr>
          </a:p>
          <a:p>
            <a:r>
              <a:rPr lang="en-US" sz="2400" dirty="0">
                <a:latin typeface="Arial" charset="0"/>
              </a:rPr>
              <a:t>( ) can be used to group control characters</a:t>
            </a:r>
          </a:p>
          <a:p>
            <a:r>
              <a:rPr lang="en-US" sz="2800" dirty="0">
                <a:latin typeface="Times New Roman" charset="0"/>
              </a:rPr>
              <a:t>^ and $ are both used in many (many) JavaScript regular expression patterns to ensure the string includes no additional characters.</a:t>
            </a:r>
          </a:p>
        </p:txBody>
      </p:sp>
    </p:spTree>
    <p:extLst>
      <p:ext uri="{BB962C8B-B14F-4D97-AF65-F5344CB8AC3E}">
        <p14:creationId xmlns:p14="http://schemas.microsoft.com/office/powerpoint/2010/main" val="29891551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elcome to MSTC&amp;quot;&quot;/&gt;&lt;property id=&quot;20307&quot; value=&quot;313&quot;/&gt;&lt;/object&gt;&lt;object type=&quot;3&quot; unique_id=&quot;10109&quot;&gt;&lt;property id=&quot;20148&quot; value=&quot;5&quot;/&gt;&lt;property id=&quot;20300&quot; value=&quot;Slide 2 - &amp;quot;Overview&amp;quot;&quot;/&gt;&lt;property id=&quot;20307&quot; value=&quot;314&quot;/&gt;&lt;/object&gt;&lt;object type=&quot;3&quot; unique_id=&quot;10110&quot;&gt;&lt;property id=&quot;20148&quot; value=&quot;5&quot;/&gt;&lt;property id=&quot;20300&quot; value=&quot;Slide 3 - &amp;quot;Program Success orientation&amp;#x0D;&amp;#x0A;(PSO)&amp;quot;&quot;/&gt;&lt;property id=&quot;20307&quot; value=&quot;315&quot;/&gt;&lt;/object&gt;&lt;object type=&quot;3&quot; unique_id=&quot;10111&quot;&gt;&lt;property id=&quot;20148&quot; value=&quot;5&quot;/&gt;&lt;property id=&quot;20300&quot; value=&quot;Slide 5 - &amp;quot;MSTC Network Login&amp;quot;&quot;/&gt;&lt;property id=&quot;20307&quot; value=&quot;316&quot;/&gt;&lt;/object&gt;&lt;object type=&quot;3&quot; unique_id=&quot;10113&quot;&gt;&lt;property id=&quot;20148&quot; value=&quot;5&quot;/&gt;&lt;property id=&quot;20300&quot; value=&quot;Slide 6 - &amp;quot;User Profiles&amp;quot;&quot;/&gt;&lt;property id=&quot;20307&quot; value=&quot;318&quot;/&gt;&lt;/object&gt;&lt;object type=&quot;3&quot; unique_id=&quot;10114&quot;&gt;&lt;property id=&quot;20148&quot; value=&quot;5&quot;/&gt;&lt;property id=&quot;20300&quot; value=&quot;Slide 7 - &amp;quot;MyMSTC&amp;quot;&quot;/&gt;&lt;property id=&quot;20307&quot; value=&quot;319&quot;/&gt;&lt;/object&gt;&lt;object type=&quot;3&quot; unique_id=&quot;10115&quot;&gt;&lt;property id=&quot;20148&quot; value=&quot;5&quot;/&gt;&lt;property id=&quot;20300&quot; value=&quot;Slide 8 - &amp;quot;MSTC Email&amp;quot;&quot;/&gt;&lt;property id=&quot;20307&quot; value=&quot;320&quot;/&gt;&lt;/object&gt;&lt;object type=&quot;3&quot; unique_id=&quot;10116&quot;&gt;&lt;property id=&quot;20148&quot; value=&quot;5&quot;/&gt;&lt;property id=&quot;20300&quot; value=&quot;Slide 9 - &amp;quot;MSTC Email&amp;quot;&quot;/&gt;&lt;property id=&quot;20307&quot; value=&quot;321&quot;/&gt;&lt;/object&gt;&lt;object type=&quot;3&quot; unique_id=&quot;10117&quot;&gt;&lt;property id=&quot;20148&quot; value=&quot;5&quot;/&gt;&lt;property id=&quot;20300&quot; value=&quot;Slide 10 - &amp;quot;Online Grades&amp;quot;&quot;/&gt;&lt;property id=&quot;20307&quot; value=&quot;322&quot;/&gt;&lt;/object&gt;&lt;object type=&quot;3&quot; unique_id=&quot;10118&quot;&gt;&lt;property id=&quot;20148&quot; value=&quot;5&quot;/&gt;&lt;property id=&quot;20300&quot; value=&quot;Slide 11 - &amp;quot;Computer at Home&amp;quot;&quot;/&gt;&lt;property id=&quot;20307&quot; value=&quot;323&quot;/&gt;&lt;/object&gt;&lt;object type=&quot;3&quot; unique_id=&quot;10223&quot;&gt;&lt;property id=&quot;20148&quot; value=&quot;5&quot;/&gt;&lt;property id=&quot;20300&quot; value=&quot;Slide 12 - &amp;quot;Software Needs&amp;quot;&quot;/&gt;&lt;property id=&quot;20307&quot; value=&quot;324&quot;/&gt;&lt;/object&gt;&lt;object type=&quot;3&quot; unique_id=&quot;10285&quot;&gt;&lt;property id=&quot;20148&quot; value=&quot;5&quot;/&gt;&lt;property id=&quot;20300&quot; value=&quot;Slide 14 - &amp;quot;Network STorage&amp;quot;&quot;/&gt;&lt;property id=&quot;20307&quot; value=&quot;326&quot;/&gt;&lt;/object&gt;&lt;object type=&quot;3&quot; unique_id=&quot;10286&quot;&gt;&lt;property id=&quot;20148&quot; value=&quot;5&quot;/&gt;&lt;property id=&quot;20300&quot; value=&quot;Slide 15 - &amp;quot;Cloud Storage&amp;quot;&quot;/&gt;&lt;property id=&quot;20307&quot; value=&quot;327&quot;/&gt;&lt;/object&gt;&lt;object type=&quot;3&quot; unique_id=&quot;10389&quot;&gt;&lt;property id=&quot;20148&quot; value=&quot;5&quot;/&gt;&lt;property id=&quot;20300&quot; value=&quot;Slide 13 - &amp;quot;Other Computer Resources&amp;quot;&quot;/&gt;&lt;property id=&quot;20307&quot; value=&quot;331&quot;/&gt;&lt;/object&gt;&lt;object type=&quot;3&quot; unique_id=&quot;10390&quot;&gt;&lt;property id=&quot;20148&quot; value=&quot;5&quot;/&gt;&lt;property id=&quot;20300&quot; value=&quot;Slide 16 - &amp;quot;Printing in the Lab&amp;quot;&quot;/&gt;&lt;property id=&quot;20307&quot; value=&quot;328&quot;/&gt;&lt;/object&gt;&lt;object type=&quot;3&quot; unique_id=&quot;10391&quot;&gt;&lt;property id=&quot;20148&quot; value=&quot;5&quot;/&gt;&lt;property id=&quot;20300&quot; value=&quot;Slide 17 - &amp;quot;C.A.S.S.&amp;quot;&quot;/&gt;&lt;property id=&quot;20307&quot; value=&quot;329&quot;/&gt;&lt;/object&gt;&lt;object type=&quot;3&quot; unique_id=&quot;10392&quot;&gt;&lt;property id=&quot;20148&quot; value=&quot;5&quot;/&gt;&lt;property id=&quot;20300&quot; value=&quot;Slide 18 - &amp;quot;Course Website &amp;amp; Syllabus&amp;quot;&quot;/&gt;&lt;property id=&quot;20307&quot; value=&quot;330&quot;/&gt;&lt;/object&gt;&lt;object type=&quot;3&quot; unique_id=&quot;10393&quot;&gt;&lt;property id=&quot;20148&quot; value=&quot;5&quot;/&gt;&lt;property id=&quot;20300&quot; value=&quot;Slide 4 - &amp;quot;Mac Lab&amp;quot;&quot;/&gt;&lt;property id=&quot;20307&quot; value=&quot;332&quot;/&gt;&lt;/object&gt;&lt;/object&gt;&lt;/object&gt;&lt;/database&gt;"/>
  <p:tag name="SECTOMILLISECCONVERTED" val="1"/>
</p:tagLst>
</file>

<file path=ppt/theme/theme1.xml><?xml version="1.0" encoding="utf-8"?>
<a:theme xmlns:a="http://schemas.openxmlformats.org/drawingml/2006/main" name="MSTC PowerPoint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B3F3E4A144E674BAC6F2237AADC6794" ma:contentTypeVersion="0" ma:contentTypeDescription="Create a new document." ma:contentTypeScope="" ma:versionID="4144a10a846bd135ba26dc4bb18372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7D8B3A-6C63-4BAC-85AE-A48571BBC96E}">
  <ds:schemaRefs>
    <ds:schemaRef ds:uri="http://schemas.microsoft.com/office/2006/metadata/properties"/>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AF93524-A8A9-4625-BB9D-0886DB662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57FCF5A-64A1-4222-9B63-E4E98EF2BD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MSTC PowerPoint Template</Template>
  <TotalTime>3485</TotalTime>
  <Words>13</Words>
  <Application>Microsoft Office PowerPoint</Application>
  <PresentationFormat>On-screen Show (4:3)</PresentationFormat>
  <Paragraphs>4</Paragraphs>
  <Slides>23</Slides>
  <Notes>23</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MSTC PowerPoint Template</vt:lpstr>
      <vt:lpstr>Unit 11 –Reglar Expressions</vt:lpstr>
      <vt:lpstr>PowerPoint Presentation</vt:lpstr>
      <vt:lpstr>Overview</vt:lpstr>
      <vt:lpstr>PowerPoint Presentation</vt:lpstr>
      <vt:lpstr>PowerPoint Presentation</vt:lpstr>
      <vt:lpstr>exception character</vt:lpstr>
      <vt:lpstr>regular expression control characters</vt:lpstr>
      <vt:lpstr>regular expression control characters</vt:lpstr>
      <vt:lpstr>syntax</vt:lpstr>
      <vt:lpstr>sample regular expressions</vt:lpstr>
      <vt:lpstr>regex sites</vt:lpstr>
      <vt:lpstr>a more complicated example</vt:lpstr>
      <vt:lpstr>defining regex pattern variable</vt:lpstr>
      <vt:lpstr>what is this one?</vt:lpstr>
      <vt:lpstr>defining regex pattern variable</vt:lpstr>
      <vt:lpstr>using regular expressions</vt:lpstr>
      <vt:lpstr>javascript syntax</vt:lpstr>
      <vt:lpstr>examples</vt:lpstr>
      <vt:lpstr>eliminate ^ and $</vt:lpstr>
      <vt:lpstr>returned array</vt:lpstr>
      <vt:lpstr>adding g to the search</vt:lpstr>
      <vt:lpstr>replace</vt:lpstr>
      <vt:lpstr>in credit card</vt:lpstr>
    </vt:vector>
  </TitlesOfParts>
  <Company>MSTC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MSTC</dc:title>
  <dc:creator>Gaul, Volker</dc:creator>
  <cp:lastModifiedBy>Presley, Brent A</cp:lastModifiedBy>
  <cp:revision>244</cp:revision>
  <cp:lastPrinted>2013-01-16T16:22:27Z</cp:lastPrinted>
  <dcterms:created xsi:type="dcterms:W3CDTF">2013-08-16T14:20:36Z</dcterms:created>
  <dcterms:modified xsi:type="dcterms:W3CDTF">2015-12-01T15:53:37Z</dcterms:modified>
</cp:coreProperties>
</file>