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40"/>
  </p:notesMasterIdLst>
  <p:handoutMasterIdLst>
    <p:handoutMasterId r:id="rId41"/>
  </p:handoutMasterIdLst>
  <p:sldIdLst>
    <p:sldId id="313" r:id="rId5"/>
    <p:sldId id="353" r:id="rId6"/>
    <p:sldId id="351" r:id="rId7"/>
    <p:sldId id="356" r:id="rId8"/>
    <p:sldId id="387" r:id="rId9"/>
    <p:sldId id="359" r:id="rId10"/>
    <p:sldId id="363" r:id="rId11"/>
    <p:sldId id="367" r:id="rId12"/>
    <p:sldId id="369" r:id="rId13"/>
    <p:sldId id="368" r:id="rId14"/>
    <p:sldId id="366" r:id="rId15"/>
    <p:sldId id="365" r:id="rId16"/>
    <p:sldId id="364" r:id="rId17"/>
    <p:sldId id="362" r:id="rId18"/>
    <p:sldId id="361" r:id="rId19"/>
    <p:sldId id="360" r:id="rId20"/>
    <p:sldId id="357" r:id="rId21"/>
    <p:sldId id="358" r:id="rId22"/>
    <p:sldId id="370" r:id="rId23"/>
    <p:sldId id="371" r:id="rId24"/>
    <p:sldId id="372" r:id="rId25"/>
    <p:sldId id="373" r:id="rId26"/>
    <p:sldId id="374" r:id="rId27"/>
    <p:sldId id="375" r:id="rId28"/>
    <p:sldId id="376" r:id="rId29"/>
    <p:sldId id="377" r:id="rId30"/>
    <p:sldId id="386" r:id="rId31"/>
    <p:sldId id="378" r:id="rId32"/>
    <p:sldId id="379" r:id="rId33"/>
    <p:sldId id="380" r:id="rId34"/>
    <p:sldId id="381" r:id="rId35"/>
    <p:sldId id="382" r:id="rId36"/>
    <p:sldId id="383" r:id="rId37"/>
    <p:sldId id="384" r:id="rId38"/>
    <p:sldId id="385" r:id="rId39"/>
  </p:sldIdLst>
  <p:sldSz cx="9144000" cy="6858000" type="screen4x3"/>
  <p:notesSz cx="7010400" cy="9296400"/>
  <p:custDataLst>
    <p:tags r:id="rId4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689AE6C-0FF9-495C-88DF-1A74468A471A}">
          <p14:sldIdLst>
            <p14:sldId id="313"/>
            <p14:sldId id="353"/>
            <p14:sldId id="351"/>
            <p14:sldId id="356"/>
            <p14:sldId id="387"/>
            <p14:sldId id="359"/>
            <p14:sldId id="363"/>
            <p14:sldId id="367"/>
            <p14:sldId id="369"/>
            <p14:sldId id="368"/>
            <p14:sldId id="366"/>
            <p14:sldId id="365"/>
            <p14:sldId id="364"/>
            <p14:sldId id="362"/>
            <p14:sldId id="361"/>
            <p14:sldId id="360"/>
            <p14:sldId id="357"/>
            <p14:sldId id="358"/>
            <p14:sldId id="370"/>
            <p14:sldId id="371"/>
            <p14:sldId id="372"/>
            <p14:sldId id="373"/>
            <p14:sldId id="374"/>
            <p14:sldId id="375"/>
            <p14:sldId id="376"/>
            <p14:sldId id="377"/>
            <p14:sldId id="386"/>
            <p14:sldId id="378"/>
            <p14:sldId id="379"/>
            <p14:sldId id="380"/>
            <p14:sldId id="381"/>
            <p14:sldId id="382"/>
            <p14:sldId id="383"/>
            <p14:sldId id="384"/>
            <p14:sldId id="3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33"/>
    <a:srgbClr val="FFFFFF"/>
    <a:srgbClr val="DDDDDD"/>
    <a:srgbClr val="A50021"/>
    <a:srgbClr val="FF6600"/>
    <a:srgbClr val="003366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81366" autoAdjust="0"/>
  </p:normalViewPr>
  <p:slideViewPr>
    <p:cSldViewPr>
      <p:cViewPr varScale="1">
        <p:scale>
          <a:sx n="81" d="100"/>
          <a:sy n="81" d="100"/>
        </p:scale>
        <p:origin x="102" y="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gs" Target="tags/tag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0878D24-9582-4E4B-A99A-25615F16C338}" type="datetimeFigureOut">
              <a:rPr lang="en-US"/>
              <a:pPr>
                <a:defRPr/>
              </a:pPr>
              <a:t>11/17/2015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23A3760-E640-4460-8C1B-97FCF8CE6C7F}" type="slidenum">
              <a:rPr lang="en-US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784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599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421E7C3-4F2E-4A98-8A96-FCBDB1C2E159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749906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1358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687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877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9522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25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4923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2304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184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9968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74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6938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2292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178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4695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0087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442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40300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30873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85428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680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9600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97332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9190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2918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97781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5198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245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66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46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6261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8452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672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45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90600" y="3962400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 algn="r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enter presenter name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enter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57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26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383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1143001"/>
            <a:ext cx="8610600" cy="99060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Enter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28600" y="2209800"/>
            <a:ext cx="8610600" cy="4419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807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3554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10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956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059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1783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3428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4883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3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27" name="Picture 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1.docx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ev.opera.com/articles/new-form-features-in-html5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28800"/>
            <a:ext cx="8229600" cy="2438400"/>
          </a:xfrm>
        </p:spPr>
        <p:txBody>
          <a:bodyPr/>
          <a:lstStyle/>
          <a:p>
            <a:r>
              <a:rPr lang="en-US" sz="7200" dirty="0"/>
              <a:t>Unit 10 –JavaScript Validation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Instructor: Brent Presley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onsubmit event on form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sz="2400" dirty="0">
                <a:latin typeface="Times New Roman" charset="0"/>
              </a:rPr>
              <a:t>This also works if you add an onsubmit event to the form. </a:t>
            </a:r>
            <a:r>
              <a:rPr lang="en-US" u="sng" dirty="0">
                <a:latin typeface="Times New Roman" charset="0"/>
              </a:rPr>
              <a:t/>
            </a:r>
            <a:br>
              <a:rPr lang="en-US" u="sng" dirty="0">
                <a:latin typeface="Times New Roman" charset="0"/>
              </a:rPr>
            </a:br>
            <a:r>
              <a:rPr lang="en-US" sz="2400" dirty="0">
                <a:latin typeface="Times New Roman" charset="0"/>
              </a:rPr>
              <a:t>&lt;form id="myForm" method="post" </a:t>
            </a:r>
            <a:r>
              <a:rPr lang="en-US" sz="2400" dirty="0">
                <a:latin typeface="Courier New" charset="0"/>
              </a:rPr>
              <a:t> </a:t>
            </a:r>
            <a:r>
              <a:rPr lang="en-US" u="sng" dirty="0">
                <a:latin typeface="Courier New" charset="0"/>
              </a:rPr>
              <a:t/>
            </a:r>
            <a:br>
              <a:rPr lang="en-US" u="sng" dirty="0">
                <a:latin typeface="Courier New" charset="0"/>
              </a:rPr>
            </a:br>
            <a:r>
              <a:rPr lang="en-US" sz="2400" dirty="0">
                <a:latin typeface="Courier New" charset="0"/>
              </a:rPr>
              <a:t>      action="whatever" </a:t>
            </a:r>
            <a:r>
              <a:rPr lang="en-US" u="sng" dirty="0">
                <a:latin typeface="Courier New" charset="0"/>
              </a:rPr>
              <a:t/>
            </a:r>
            <a:br>
              <a:rPr lang="en-US" u="sng" dirty="0">
                <a:latin typeface="Courier New" charset="0"/>
              </a:rPr>
            </a:br>
            <a:r>
              <a:rPr lang="en-US" sz="2400" dirty="0">
                <a:latin typeface="Courier New" charset="0"/>
              </a:rPr>
              <a:t>      onsubmit="return buttonClick()"&gt;</a:t>
            </a:r>
            <a:r>
              <a:rPr lang="en-US" sz="2400" u="sng" dirty="0">
                <a:latin typeface="Courier New" charset="0"/>
              </a:rPr>
              <a:t> </a:t>
            </a:r>
            <a:r>
              <a:rPr lang="en-US" u="sng" dirty="0">
                <a:latin typeface="Courier New" charset="0"/>
              </a:rPr>
              <a:t/>
            </a:r>
            <a:br>
              <a:rPr lang="en-US" u="sng" dirty="0">
                <a:latin typeface="Courier New" charset="0"/>
              </a:rPr>
            </a:br>
            <a:r>
              <a:rPr lang="en-US" sz="2400" u="sng" dirty="0">
                <a:latin typeface="Courier New" charset="0"/>
              </a:rPr>
              <a:t> </a:t>
            </a:r>
          </a:p>
          <a:p>
            <a:r>
              <a:rPr lang="en-US" sz="2400" dirty="0">
                <a:latin typeface="Times New Roman" charset="0"/>
              </a:rPr>
              <a:t>This technique would execute buttonClick whenever any submit button (type=submit or image) is clicked.</a:t>
            </a:r>
            <a:r>
              <a:rPr lang="en-US" sz="2400" u="sng" dirty="0">
                <a:latin typeface="Times New Roman" charset="0"/>
              </a:rPr>
              <a:t> </a:t>
            </a:r>
          </a:p>
          <a:p>
            <a:r>
              <a:rPr lang="en-US" sz="2400" dirty="0">
                <a:latin typeface="Times New Roman" charset="0"/>
              </a:rPr>
              <a:t>You wouldn’t use this and a button onclick at the same time.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546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creating event handlers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sz="2800" dirty="0">
                <a:latin typeface="Times New Roman" charset="0"/>
              </a:rPr>
              <a:t> Personally, I don’t like adding </a:t>
            </a:r>
            <a:r>
              <a:rPr lang="en-US" sz="2800" dirty="0">
                <a:latin typeface="Courier New" charset="0"/>
              </a:rPr>
              <a:t>onclick/onsubmit</a:t>
            </a:r>
            <a:r>
              <a:rPr lang="en-US" sz="2800" dirty="0">
                <a:latin typeface="Times New Roman" charset="0"/>
              </a:rPr>
              <a:t> attributes to HTML tags. </a:t>
            </a:r>
          </a:p>
          <a:p>
            <a:r>
              <a:rPr lang="en-US" sz="2800" dirty="0">
                <a:latin typeface="Times New Roman" charset="0"/>
              </a:rPr>
              <a:t>Blends HTML and JavaScript, making the JavaScript hard to find.  Violates separation of logic </a:t>
            </a:r>
          </a:p>
          <a:p>
            <a:r>
              <a:rPr lang="en-US" sz="2800" dirty="0">
                <a:latin typeface="Times New Roman" charset="0"/>
              </a:rPr>
              <a:t>I prefer to </a:t>
            </a:r>
            <a:r>
              <a:rPr lang="en-US" sz="2800" i="1" dirty="0">
                <a:latin typeface="Times New Roman" charset="0"/>
              </a:rPr>
              <a:t>link</a:t>
            </a:r>
            <a:r>
              <a:rPr lang="en-US" sz="2800" dirty="0">
                <a:latin typeface="Times New Roman" charset="0"/>
              </a:rPr>
              <a:t> all event handlers in the </a:t>
            </a:r>
            <a:r>
              <a:rPr lang="en-US" sz="2800" dirty="0">
                <a:latin typeface="Courier New" charset="0"/>
              </a:rPr>
              <a:t>window.onload</a:t>
            </a:r>
            <a:r>
              <a:rPr lang="en-US" sz="2800" dirty="0">
                <a:latin typeface="Times New Roman" charset="0"/>
              </a:rPr>
              <a:t> event </a:t>
            </a:r>
          </a:p>
          <a:p>
            <a:r>
              <a:rPr lang="en-US" sz="2800" dirty="0">
                <a:latin typeface="Times New Roman" charset="0"/>
              </a:rPr>
              <a:t>You should already have this event in your JavaScript if you included JavaScript to correctly clear a Firefox form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849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calling functions in onload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sz="2400" dirty="0">
                <a:latin typeface="Times New Roman" charset="0"/>
              </a:rPr>
              <a:t>The critical point here is to recognize that none of the function names contain (parenthesis) </a:t>
            </a:r>
          </a:p>
          <a:p>
            <a:r>
              <a:rPr lang="en-US" sz="2400" dirty="0">
                <a:latin typeface="Times New Roman" charset="0"/>
              </a:rPr>
              <a:t>If you add ( ), the statement tries to </a:t>
            </a:r>
            <a:r>
              <a:rPr lang="en-US" sz="2400" i="1" dirty="0">
                <a:latin typeface="Times New Roman" charset="0"/>
              </a:rPr>
              <a:t>call</a:t>
            </a:r>
            <a:r>
              <a:rPr lang="en-US" sz="2400" dirty="0">
                <a:latin typeface="Times New Roman" charset="0"/>
              </a:rPr>
              <a:t> the function instead of linking to it.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550" y="3956591"/>
            <a:ext cx="8679426" cy="2988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976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button type can affect coding of function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sz="2800" dirty="0">
                <a:latin typeface="Times New Roman" charset="0"/>
              </a:rPr>
              <a:t>Buttons defined using the &lt;input&gt; tag are always either a submit button or a reset button. They always submit/reset unless the function returns false; </a:t>
            </a:r>
          </a:p>
          <a:p>
            <a:r>
              <a:rPr lang="en-US" sz="2800" dirty="0">
                <a:latin typeface="Times New Roman" charset="0"/>
              </a:rPr>
              <a:t>Buttons defined using the &lt;button&gt; tag are also submit/reset buttons  </a:t>
            </a:r>
            <a:r>
              <a:rPr lang="en-US" sz="2800" b="1" dirty="0">
                <a:latin typeface="Times New Roman" charset="0"/>
              </a:rPr>
              <a:t>unless their type="button".</a:t>
            </a:r>
            <a:r>
              <a:rPr lang="en-US" sz="2800" dirty="0">
                <a:latin typeface="Times New Roman" charset="0"/>
              </a:rPr>
              <a:t> These button buttons don’t do anything unless you link them to JavaScript. </a:t>
            </a:r>
          </a:p>
          <a:p>
            <a:r>
              <a:rPr lang="en-US" sz="2800" dirty="0">
                <a:latin typeface="Times New Roman" charset="0"/>
              </a:rPr>
              <a:t>If you want a </a:t>
            </a:r>
            <a:r>
              <a:rPr lang="en-US" sz="2800" dirty="0">
                <a:latin typeface="Courier New" charset="0"/>
              </a:rPr>
              <a:t>button</a:t>
            </a:r>
            <a:r>
              <a:rPr lang="en-US" sz="2800" dirty="0">
                <a:latin typeface="Times New Roman" charset="0"/>
              </a:rPr>
              <a:t> button to submit, invoke the form’s submit( ) method 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sz="2800" dirty="0">
                <a:latin typeface="Times New Roman" charset="0"/>
              </a:rPr>
              <a:t>$("frmTest").submit();</a:t>
            </a:r>
          </a:p>
        </p:txBody>
      </p:sp>
    </p:spTree>
    <p:extLst>
      <p:ext uri="{BB962C8B-B14F-4D97-AF65-F5344CB8AC3E}">
        <p14:creationId xmlns:p14="http://schemas.microsoft.com/office/powerpoint/2010/main" val="2749542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update your script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dirty="0">
                <a:solidFill>
                  <a:srgbClr val="7030A0"/>
                </a:solidFill>
                <a:latin typeface="Times New Roman" charset="0"/>
              </a:rPr>
              <a:t>Add function for reset </a:t>
            </a:r>
          </a:p>
          <a:p>
            <a:r>
              <a:rPr lang="en-US" dirty="0">
                <a:solidFill>
                  <a:srgbClr val="7030A0"/>
                </a:solidFill>
                <a:latin typeface="Times New Roman" charset="0"/>
              </a:rPr>
              <a:t>Instead of clearing text box, place default text. </a:t>
            </a:r>
          </a:p>
          <a:p>
            <a:r>
              <a:rPr lang="en-US" dirty="0">
                <a:solidFill>
                  <a:srgbClr val="7030A0"/>
                </a:solidFill>
                <a:latin typeface="Times New Roman" charset="0"/>
              </a:rPr>
              <a:t>Return false to prevent clearing of form</a:t>
            </a:r>
          </a:p>
        </p:txBody>
      </p:sp>
    </p:spTree>
    <p:extLst>
      <p:ext uri="{BB962C8B-B14F-4D97-AF65-F5344CB8AC3E}">
        <p14:creationId xmlns:p14="http://schemas.microsoft.com/office/powerpoint/2010/main" val="2472031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my advice...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dirty="0">
                <a:latin typeface="Times New Roman" charset="0"/>
              </a:rPr>
              <a:t>Use </a:t>
            </a:r>
            <a:r>
              <a:rPr lang="en-US" i="1" dirty="0">
                <a:latin typeface="Courier New" charset="0"/>
              </a:rPr>
              <a:t>button</a:t>
            </a:r>
            <a:r>
              <a:rPr lang="en-US" dirty="0">
                <a:latin typeface="Times New Roman" charset="0"/>
              </a:rPr>
              <a:t> buttons to invoke JavaScript functions that do things on the form but </a:t>
            </a:r>
            <a:r>
              <a:rPr lang="en-US" b="1" dirty="0">
                <a:latin typeface="Times New Roman" charset="0"/>
              </a:rPr>
              <a:t>don’t submit or reset</a:t>
            </a:r>
            <a:r>
              <a:rPr lang="en-US" dirty="0">
                <a:latin typeface="Times New Roman" charset="0"/>
              </a:rPr>
              <a:t> </a:t>
            </a:r>
          </a:p>
          <a:p>
            <a:r>
              <a:rPr lang="en-US" dirty="0">
                <a:latin typeface="Times New Roman" charset="0"/>
              </a:rPr>
              <a:t>Use </a:t>
            </a:r>
            <a:r>
              <a:rPr lang="en-US" dirty="0">
                <a:latin typeface="Courier New" charset="0"/>
              </a:rPr>
              <a:t>submit </a:t>
            </a:r>
            <a:r>
              <a:rPr lang="en-US" dirty="0">
                <a:latin typeface="Times New Roman" charset="0"/>
              </a:rPr>
              <a:t>or </a:t>
            </a:r>
            <a:r>
              <a:rPr lang="en-US" dirty="0">
                <a:latin typeface="Courier New" charset="0"/>
              </a:rPr>
              <a:t>reset</a:t>
            </a:r>
            <a:r>
              <a:rPr lang="en-US" dirty="0">
                <a:latin typeface="Times New Roman" charset="0"/>
              </a:rPr>
              <a:t> types for buttons that should submit or reset even if additional processing is necessary. </a:t>
            </a:r>
          </a:p>
          <a:p>
            <a:r>
              <a:rPr lang="en-US" dirty="0">
                <a:latin typeface="Times New Roman" charset="0"/>
              </a:rPr>
              <a:t>If JavaScript is off, submit and reset buttons should still function.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648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dirty="0">
                <a:solidFill>
                  <a:srgbClr val="7030A0"/>
                </a:solidFill>
                <a:latin typeface="Times New Roman" charset="0"/>
              </a:rPr>
              <a:t>Open index.html. </a:t>
            </a:r>
          </a:p>
          <a:p>
            <a:r>
              <a:rPr lang="en-US" dirty="0">
                <a:solidFill>
                  <a:srgbClr val="7030A0"/>
                </a:solidFill>
                <a:latin typeface="Times New Roman" charset="0"/>
              </a:rPr>
              <a:t>Note includes unit10.js </a:t>
            </a:r>
          </a:p>
          <a:p>
            <a:r>
              <a:rPr lang="en-US" dirty="0">
                <a:solidFill>
                  <a:srgbClr val="7030A0"/>
                </a:solidFill>
                <a:latin typeface="Times New Roman" charset="0"/>
              </a:rPr>
              <a:t> </a:t>
            </a:r>
          </a:p>
          <a:p>
            <a:r>
              <a:rPr lang="en-US" dirty="0">
                <a:solidFill>
                  <a:srgbClr val="7030A0"/>
                </a:solidFill>
                <a:latin typeface="Times New Roman" charset="0"/>
              </a:rPr>
              <a:t>Open unit10.js </a:t>
            </a:r>
          </a:p>
          <a:p>
            <a:r>
              <a:rPr lang="en-US" dirty="0">
                <a:solidFill>
                  <a:srgbClr val="7030A0"/>
                </a:solidFill>
                <a:latin typeface="Times New Roman" charset="0"/>
              </a:rPr>
              <a:t> </a:t>
            </a:r>
          </a:p>
          <a:p>
            <a:r>
              <a:rPr lang="en-US" dirty="0">
                <a:solidFill>
                  <a:srgbClr val="7030A0"/>
                </a:solidFill>
                <a:latin typeface="Times New Roman" charset="0"/>
              </a:rPr>
              <a:t>Discuss window.onload</a:t>
            </a:r>
            <a:r>
              <a:rPr lang="en-US" dirty="0">
                <a:latin typeface="Times New Roman" charset="0"/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341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number type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/>
              <a:t>appears as a numeric up/down</a:t>
            </a:r>
            <a:endParaRPr lang="en-US" dirty="0"/>
          </a:p>
          <a:p>
            <a:pPr lvl="1"/>
            <a:r>
              <a:rPr lang="en-US"/>
              <a:t>clicking arrows changes by the step amount</a:t>
            </a:r>
            <a:endParaRPr lang="en-US" dirty="0"/>
          </a:p>
          <a:p>
            <a:r>
              <a:rPr lang="en-US"/>
              <a:t>switch txtValue between number and range types and note differences</a:t>
            </a:r>
            <a:endParaRPr lang="en-US" dirty="0"/>
          </a:p>
          <a:p>
            <a:r>
              <a:rPr lang="en-US"/>
              <a:t>max and min are set in unit10.js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30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Date picker validation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/>
              <a:t>set the maximum and minimum date and note the date picker behavior</a:t>
            </a:r>
            <a:endParaRPr lang="en-US" dirty="0"/>
          </a:p>
          <a:p>
            <a:r>
              <a:rPr lang="en-US"/>
              <a:t>differences between browsers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679" y="4309428"/>
            <a:ext cx="6837528" cy="2275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7283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required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/>
              <a:t>designates a field as required</a:t>
            </a:r>
            <a:endParaRPr lang="en-US" dirty="0"/>
          </a:p>
          <a:p>
            <a:pPr lvl="1"/>
            <a:r>
              <a:rPr lang="en-US"/>
              <a:t>if the field is blank when submitted, HTML displays an error message.</a:t>
            </a:r>
            <a:endParaRPr lang="en-US" dirty="0"/>
          </a:p>
          <a:p>
            <a:pPr lvl="1"/>
            <a:r>
              <a:rPr lang="en-US"/>
              <a:t>does not tell you the field is required until the form is actually submitted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922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731885"/>
              </p:ext>
            </p:extLst>
          </p:nvPr>
        </p:nvGraphicFramePr>
        <p:xfrm>
          <a:off x="1219200" y="1098859"/>
          <a:ext cx="5940425" cy="579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09" name="Document" r:id="rId4" imgW="5940848" imgH="5792052" progId="Word.Document.12">
                  <p:embed/>
                </p:oleObj>
              </mc:Choice>
              <mc:Fallback>
                <p:oleObj name="Document" r:id="rId4" imgW="5940848" imgH="5792052" progId="Word.Document.12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19200" y="1098859"/>
                        <a:ext cx="5940425" cy="5792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2518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formatting invalid fields using css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42248" y="2318928"/>
            <a:ext cx="8610600" cy="4419600"/>
          </a:xfrm>
        </p:spPr>
        <p:txBody>
          <a:bodyPr anchor="t"/>
          <a:lstStyle/>
          <a:p>
            <a:r>
              <a:rPr lang="en-US"/>
              <a:t>observe the number change as we have valid and invalid numbers. </a:t>
            </a:r>
            <a:endParaRPr lang="en-US" dirty="0"/>
          </a:p>
          <a:p>
            <a:r>
              <a:rPr lang="en-US" sz="2800" dirty="0">
                <a:latin typeface="Arial" charset="0"/>
                <a:hlinkClick r:id="rId3"/>
              </a:rPr>
              <a:t>https://dev.opera.com/articles/new-form-features-in-html5/</a:t>
            </a:r>
            <a:endParaRPr lang="en-US" sz="2800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484" y="4363403"/>
            <a:ext cx="7959777" cy="2414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4529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hide/show error marker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/>
              <a:t>error markers are images displayed next to the fields</a:t>
            </a:r>
            <a:endParaRPr lang="en-US" dirty="0"/>
          </a:p>
          <a:p>
            <a:endParaRPr lang="en-US" dirty="0"/>
          </a:p>
          <a:p>
            <a:r>
              <a:rPr lang="en-US"/>
              <a:t>create an .onblur event &amp; the function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/>
              <a:t>onblur - occurs when you leave the field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938" y="4529138"/>
            <a:ext cx="8518357" cy="80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7505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validateusername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/>
              <a:t>will make the err.style visible if there is an error. 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8" y="3181736"/>
            <a:ext cx="9029699" cy="10804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81150" y="4286250"/>
            <a:ext cx="5412688" cy="2589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5314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disabling/enabling inputs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/>
              <a:t>you can disable a control in the code as well. 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617" y="3742448"/>
            <a:ext cx="8046995" cy="654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7267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validation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/>
              <a:t>wire it up in the onload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975" y="2854325"/>
            <a:ext cx="6677289" cy="8082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750" y="4035425"/>
            <a:ext cx="6536266" cy="263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966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summary of the number validation prior slide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sz="2400" dirty="0">
                <a:latin typeface="Arial" charset="0"/>
              </a:rPr>
              <a:t>Create an onblur event handler in window.onload</a:t>
            </a:r>
            <a:r>
              <a:rPr lang="en-US" dirty="0">
                <a:latin typeface="Arial" charset="0"/>
              </a:rPr>
              <a:t/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/>
            </a:r>
            <a:br>
              <a:rPr lang="en-US" dirty="0">
                <a:latin typeface="Arial" charset="0"/>
              </a:rPr>
            </a:br>
            <a:r>
              <a:rPr lang="en-US" sz="2400" dirty="0">
                <a:latin typeface="Arial" charset="0"/>
              </a:rPr>
              <a:t>$("objID").onblur = validateMyField;  //No ()</a:t>
            </a:r>
          </a:p>
          <a:p>
            <a:r>
              <a:rPr lang="en-US" sz="2400" dirty="0">
                <a:latin typeface="Arial" charset="0"/>
              </a:rPr>
              <a:t>Extract the value from text box</a:t>
            </a:r>
          </a:p>
          <a:p>
            <a:r>
              <a:rPr lang="en-US" sz="2400" dirty="0">
                <a:latin typeface="Arial" charset="0"/>
              </a:rPr>
              <a:t>Turn off the error marker</a:t>
            </a:r>
          </a:p>
          <a:p>
            <a:r>
              <a:rPr lang="en-US" sz="2400" dirty="0">
                <a:latin typeface="Arial" charset="0"/>
              </a:rPr>
              <a:t>Deal with empty string if appropriate</a:t>
            </a:r>
          </a:p>
          <a:p>
            <a:r>
              <a:rPr lang="en-US" sz="2400" dirty="0">
                <a:latin typeface="Arial" charset="0"/>
              </a:rPr>
              <a:t>Check to ensure is numeric (if no keypress)</a:t>
            </a:r>
          </a:p>
          <a:p>
            <a:r>
              <a:rPr lang="en-US" sz="2400" dirty="0">
                <a:latin typeface="Arial" charset="0"/>
              </a:rPr>
              <a:t>Parse to a number</a:t>
            </a:r>
          </a:p>
          <a:p>
            <a:r>
              <a:rPr lang="en-US" sz="2400" dirty="0">
                <a:latin typeface="Arial" charset="0"/>
              </a:rPr>
              <a:t>Use IF for range checking</a:t>
            </a:r>
          </a:p>
          <a:p>
            <a:r>
              <a:rPr lang="en-US" sz="2400" dirty="0">
                <a:latin typeface="Times New Roman" charset="0"/>
              </a:rPr>
              <a:t>If there's an error, change the title, show the marker</a:t>
            </a:r>
          </a:p>
        </p:txBody>
      </p:sp>
    </p:spTree>
    <p:extLst>
      <p:ext uri="{BB962C8B-B14F-4D97-AF65-F5344CB8AC3E}">
        <p14:creationId xmlns:p14="http://schemas.microsoft.com/office/powerpoint/2010/main" val="32298852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validation of dates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b="1" dirty="0">
                <a:latin typeface="Arial" charset="0"/>
              </a:rPr>
              <a:t>The Date class has its idiosyncrasies (2011-11-15 gets converted to 2011-11-14 GMT) which can complicate date range validation.</a:t>
            </a:r>
          </a:p>
          <a:p>
            <a:r>
              <a:rPr lang="en-US" b="1" dirty="0">
                <a:latin typeface="Times New Roman" charset="0"/>
              </a:rPr>
              <a:t>I’ve discovered the easiest way  to compare to dates is to compare the string versions of those dates formatted yyyy-mm-dd</a:t>
            </a:r>
          </a:p>
        </p:txBody>
      </p:sp>
    </p:spTree>
    <p:extLst>
      <p:ext uri="{BB962C8B-B14F-4D97-AF65-F5344CB8AC3E}">
        <p14:creationId xmlns:p14="http://schemas.microsoft.com/office/powerpoint/2010/main" val="12697635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validate date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14952" y="2141595"/>
            <a:ext cx="8610600" cy="4419600"/>
          </a:xfrm>
        </p:spPr>
        <p:txBody>
          <a:bodyPr anchor="t"/>
          <a:lstStyle/>
          <a:p>
            <a:r>
              <a:rPr lang="en-US" dirty="0">
                <a:latin typeface="Arial" charset="0"/>
              </a:rPr>
              <a:t>Import the date entered by the user</a:t>
            </a:r>
          </a:p>
          <a:p>
            <a:r>
              <a:rPr lang="en-US" dirty="0">
                <a:latin typeface="Times New Roman" charset="0"/>
              </a:rPr>
              <a:t>Before checking to see if the user’s entry is a valid date (isDate) I first replace all dashes ( - ) and periods ( . ) with / (slash)</a:t>
            </a:r>
          </a:p>
        </p:txBody>
      </p:sp>
    </p:spTree>
    <p:extLst>
      <p:ext uri="{BB962C8B-B14F-4D97-AF65-F5344CB8AC3E}">
        <p14:creationId xmlns:p14="http://schemas.microsoft.com/office/powerpoint/2010/main" val="866455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validate date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2122" y="2182518"/>
            <a:ext cx="8610600" cy="4419600"/>
          </a:xfrm>
        </p:spPr>
        <p:txBody>
          <a:bodyPr anchor="t"/>
          <a:lstStyle/>
          <a:p>
            <a:r>
              <a:rPr lang="en-US" dirty="0">
                <a:latin typeface="Times New Roman" charset="0"/>
              </a:rPr>
              <a:t>Firefox and Chrome don’t like dates with dashes in these formats: </a:t>
            </a:r>
            <a:r>
              <a:rPr lang="en-US" dirty="0">
                <a:latin typeface="Courier New" charset="0"/>
              </a:rPr>
              <a:t> 1-1-2013 </a:t>
            </a:r>
            <a:r>
              <a:rPr lang="en-US" dirty="0">
                <a:latin typeface="Times New Roman" charset="0"/>
              </a:rPr>
              <a:t>or</a:t>
            </a:r>
            <a:r>
              <a:rPr lang="en-US" dirty="0">
                <a:latin typeface="Courier New" charset="0"/>
              </a:rPr>
              <a:t> 01-01-2013</a:t>
            </a:r>
            <a:r>
              <a:rPr lang="en-US" dirty="0">
                <a:latin typeface="Times New Roman" charset="0"/>
              </a:rPr>
              <a:t> however if the dashes are slashes, the dates are acceptable. Replacing the dashes with slashes (behind the scenes) makes the form (JavaScript) more flexible for the user</a:t>
            </a:r>
          </a:p>
          <a:p>
            <a:r>
              <a:rPr lang="en-US" dirty="0">
                <a:latin typeface="Times New Roman" charset="0"/>
              </a:rPr>
              <a:t>None of the browsers accept dates with periods (e.g. </a:t>
            </a:r>
            <a:r>
              <a:rPr lang="en-US" dirty="0">
                <a:latin typeface="Courier New" charset="0"/>
              </a:rPr>
              <a:t>11.23.2013</a:t>
            </a:r>
            <a:r>
              <a:rPr lang="en-US" dirty="0">
                <a:latin typeface="Times New Roman" charset="0"/>
              </a:rPr>
              <a:t>)  Replacing the periods with slashes again makes the form more flexible</a:t>
            </a:r>
          </a:p>
        </p:txBody>
      </p:sp>
    </p:spTree>
    <p:extLst>
      <p:ext uri="{BB962C8B-B14F-4D97-AF65-F5344CB8AC3E}">
        <p14:creationId xmlns:p14="http://schemas.microsoft.com/office/powerpoint/2010/main" val="3226452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validatedate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dirty="0">
                <a:latin typeface="Arial" charset="0"/>
              </a:rPr>
              <a:t>If the format is not yyyy-mm-dd (use a regular expression), convert the input to a Date and reformat (import DateFormat.js)</a:t>
            </a:r>
          </a:p>
          <a:p>
            <a:r>
              <a:rPr lang="en-US" dirty="0">
                <a:latin typeface="Arial" charset="0"/>
              </a:rPr>
              <a:t>If the format is already correct, don’t mess with it (Date could screw it up)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378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buttons to js function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sz="2400" dirty="0">
                <a:latin typeface="Times New Roman" charset="0"/>
              </a:rPr>
              <a:t>Ways to link buttons to JS functions</a:t>
            </a:r>
          </a:p>
          <a:p>
            <a:r>
              <a:rPr lang="en-US" sz="2400" dirty="0">
                <a:latin typeface="Courier New" charset="0"/>
              </a:rPr>
              <a:t>&lt;input type="submit"&gt; </a:t>
            </a:r>
          </a:p>
          <a:p>
            <a:r>
              <a:rPr lang="en-US" sz="2400" dirty="0">
                <a:latin typeface="Courier New" charset="0"/>
              </a:rPr>
              <a:t>&lt;input type="image"&gt; </a:t>
            </a:r>
          </a:p>
          <a:p>
            <a:r>
              <a:rPr lang="en-US" sz="2400" dirty="0">
                <a:latin typeface="Courier New" charset="0"/>
              </a:rPr>
              <a:t>&lt;button&gt;  </a:t>
            </a:r>
            <a:r>
              <a:rPr lang="en-US" sz="2400" dirty="0">
                <a:latin typeface="Times New Roman" charset="0"/>
              </a:rPr>
              <a:t>(submit implied) </a:t>
            </a:r>
          </a:p>
          <a:p>
            <a:r>
              <a:rPr lang="en-US" sz="2400" dirty="0">
                <a:latin typeface="Courier New" charset="0"/>
              </a:rPr>
              <a:t>&lt;button type="submit"&gt; </a:t>
            </a:r>
          </a:p>
          <a:p>
            <a:r>
              <a:rPr lang="en-US" sz="2400" dirty="0">
                <a:latin typeface="Times New Roman" charset="0"/>
              </a:rPr>
              <a:t>Using </a:t>
            </a:r>
            <a:r>
              <a:rPr lang="en-US" sz="2400" dirty="0">
                <a:latin typeface="Courier New" charset="0"/>
              </a:rPr>
              <a:t>&lt;button type="button"&gt; </a:t>
            </a:r>
            <a:r>
              <a:rPr lang="en-US" sz="2400" dirty="0">
                <a:latin typeface="Times New Roman" charset="0"/>
              </a:rPr>
              <a:t>is also an option, but if the user’s browser JavaScript is turned off, no submit action will ever occur. </a:t>
            </a:r>
          </a:p>
          <a:p>
            <a:r>
              <a:rPr lang="en-US" sz="2400" dirty="0">
                <a:latin typeface="Times New Roman" charset="0"/>
              </a:rPr>
              <a:t>When creating web forms you should always consider the user whose JavaScript is turned off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6217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regular expression for date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28600" y="2127954"/>
            <a:ext cx="8610600" cy="4419600"/>
          </a:xfrm>
        </p:spPr>
        <p:txBody>
          <a:bodyPr anchor="t"/>
          <a:lstStyle/>
          <a:p>
            <a:r>
              <a:rPr lang="en-US"/>
              <a:t>remove the dash/slash,or dots globally, and replace them with a slash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861" y="3568653"/>
            <a:ext cx="7769786" cy="599728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5236620" y="2934427"/>
            <a:ext cx="2269644" cy="652787"/>
          </a:xfrm>
          <a:prstGeom prst="straightConnector1">
            <a:avLst/>
          </a:prstGeom>
          <a:ln w="57150">
            <a:solidFill>
              <a:srgbClr val="C00000"/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846926" y="2593580"/>
            <a:ext cx="3297759" cy="8098"/>
          </a:xfrm>
          <a:prstGeom prst="straightConnector1">
            <a:avLst/>
          </a:prstGeom>
          <a:ln w="57150">
            <a:solidFill>
              <a:srgbClr val="00B050"/>
            </a:solidFill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548211" y="2640488"/>
            <a:ext cx="260145" cy="989146"/>
          </a:xfrm>
          <a:prstGeom prst="straightConnector1">
            <a:avLst/>
          </a:prstGeom>
          <a:ln w="57150">
            <a:solidFill>
              <a:srgbClr val="00B050"/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6705765" y="2696740"/>
            <a:ext cx="1558" cy="1017176"/>
          </a:xfrm>
          <a:prstGeom prst="straightConnector1">
            <a:avLst/>
          </a:prstGeom>
          <a:ln w="57150">
            <a:solidFill>
              <a:srgbClr val="7030A0"/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6490376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0364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628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1776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7103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28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linking form button to js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/>
              <a:t>add onclick event to button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add onsubmit to form tag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62" y="2852738"/>
            <a:ext cx="8901963" cy="5492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400" y="3370044"/>
            <a:ext cx="2743200" cy="1179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400" y="3370044"/>
            <a:ext cx="2743200" cy="1179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575" y="4808168"/>
            <a:ext cx="8850570" cy="941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870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linking form button to js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dirty="0"/>
              <a:t>add to window.onload event handler</a:t>
            </a:r>
            <a:endParaRPr lang="en-US" dirty="0"/>
          </a:p>
          <a:p>
            <a:pPr lvl="1"/>
            <a:r>
              <a:rPr lang="en-US" dirty="0"/>
              <a:t>onsubmit or onclick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0492" y="3422650"/>
            <a:ext cx="8778567" cy="80803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513" y="4471988"/>
            <a:ext cx="8745537" cy="804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875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items re: linking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sz="2800" dirty="0">
                <a:latin typeface="Times New Roman" charset="0"/>
              </a:rPr>
              <a:t>Note the quotes (single or double) around function name. </a:t>
            </a:r>
          </a:p>
          <a:p>
            <a:r>
              <a:rPr lang="en-US" sz="2800" dirty="0">
                <a:latin typeface="Times New Roman" charset="0"/>
              </a:rPr>
              <a:t>Note the ( ) after function name if on the button, otherwise no ()</a:t>
            </a:r>
          </a:p>
          <a:p>
            <a:pPr lvl="1"/>
            <a:r>
              <a:rPr lang="en-US" dirty="0">
                <a:latin typeface="Times New Roman"/>
              </a:rPr>
              <a:t>at one point we are calling the function, where in the onload event handler, we are not calling the function at that time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54035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charset="0"/>
              </a:rPr>
              <a:t>Intercepting the Normal Processing of a Submit/Reset Button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dirty="0">
                <a:latin typeface="Times New Roman" charset="0"/>
              </a:rPr>
              <a:t>Normally, when you click a button designated as submit or image, the form action is processed. </a:t>
            </a:r>
          </a:p>
          <a:p>
            <a:r>
              <a:rPr lang="en-US" dirty="0">
                <a:latin typeface="Times New Roman" charset="0"/>
              </a:rPr>
              <a:t>If action is the empty string, the form is cleared </a:t>
            </a:r>
          </a:p>
          <a:p>
            <a:r>
              <a:rPr lang="en-US" dirty="0">
                <a:latin typeface="Times New Roman" charset="0"/>
              </a:rPr>
              <a:t>You can intercept the normal processing, do some JavaScript processing (validation?) and then continue with the normal processing or cancel the normal processing. </a:t>
            </a:r>
          </a:p>
          <a:p>
            <a:r>
              <a:rPr lang="en-US" dirty="0">
                <a:latin typeface="Times New Roman" charset="0"/>
              </a:rPr>
              <a:t>This can also be done for the reset button.</a:t>
            </a:r>
          </a:p>
        </p:txBody>
      </p:sp>
    </p:spTree>
    <p:extLst>
      <p:ext uri="{BB962C8B-B14F-4D97-AF65-F5344CB8AC3E}">
        <p14:creationId xmlns:p14="http://schemas.microsoft.com/office/powerpoint/2010/main" val="645211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using return in onclick event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dirty="0">
                <a:latin typeface="Times New Roman" charset="0"/>
              </a:rPr>
              <a:t>In the button tag, add the keyword </a:t>
            </a:r>
            <a:r>
              <a:rPr lang="en-US" dirty="0">
                <a:latin typeface="Courier New" charset="0"/>
              </a:rPr>
              <a:t>return</a:t>
            </a:r>
            <a:r>
              <a:rPr lang="en-US" dirty="0">
                <a:latin typeface="Times New Roman" charset="0"/>
              </a:rPr>
              <a:t> before the function name if you wish to potentially cancel the submit. </a:t>
            </a:r>
          </a:p>
          <a:p>
            <a:r>
              <a:rPr lang="en-US" dirty="0">
                <a:latin typeface="Times New Roman" charset="0"/>
              </a:rPr>
              <a:t>In the function, determine if the form should be submitted </a:t>
            </a:r>
          </a:p>
          <a:p>
            <a:r>
              <a:rPr lang="en-US" dirty="0">
                <a:latin typeface="Times New Roman" charset="0"/>
              </a:rPr>
              <a:t>If the form should be submitted, return true from the function or don’t include a return statement </a:t>
            </a:r>
          </a:p>
          <a:p>
            <a:r>
              <a:rPr lang="en-US" dirty="0">
                <a:latin typeface="Times New Roman" charset="0"/>
              </a:rPr>
              <a:t>If the form should NOT be submitted, return false.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574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onclick info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t"/>
          <a:lstStyle/>
          <a:p>
            <a:r>
              <a:rPr lang="en-US" sz="2000" dirty="0">
                <a:latin typeface="Times New Roman" charset="0"/>
              </a:rPr>
              <a:t>Note the form’s button designates an onclick event (calling buttonClick) preceded by the keyword </a:t>
            </a:r>
            <a:r>
              <a:rPr lang="en-US" sz="2000" i="1" dirty="0">
                <a:latin typeface="Times New Roman" charset="0"/>
              </a:rPr>
              <a:t>return</a:t>
            </a:r>
            <a:r>
              <a:rPr lang="en-US" sz="2000" dirty="0">
                <a:latin typeface="Times New Roman" charset="0"/>
              </a:rPr>
              <a:t> </a:t>
            </a:r>
          </a:p>
          <a:p>
            <a:r>
              <a:rPr lang="en-US" sz="2000" dirty="0">
                <a:latin typeface="Times New Roman" charset="0"/>
              </a:rPr>
              <a:t>The button could also be defined using the </a:t>
            </a:r>
            <a:r>
              <a:rPr lang="en-US" sz="2000" dirty="0">
                <a:latin typeface="Courier New" charset="0"/>
              </a:rPr>
              <a:t>input</a:t>
            </a:r>
            <a:r>
              <a:rPr lang="en-US" sz="2000" dirty="0">
                <a:latin typeface="Times New Roman" charset="0"/>
              </a:rPr>
              <a:t> tag (type submit or image) </a:t>
            </a:r>
          </a:p>
          <a:p>
            <a:r>
              <a:rPr lang="en-US" sz="2000" dirty="0">
                <a:latin typeface="Times New Roman" charset="0"/>
              </a:rPr>
              <a:t>The JavaScript function, buttonClick (pick a better name) does whatever processing is needed.  At some point, it checks to see if everything is alright and if so, it returns </a:t>
            </a:r>
            <a:r>
              <a:rPr lang="en-US" sz="2000" dirty="0">
                <a:latin typeface="Courier New" charset="0"/>
              </a:rPr>
              <a:t>true</a:t>
            </a:r>
            <a:r>
              <a:rPr lang="en-US" sz="2000" dirty="0">
                <a:latin typeface="Times New Roman" charset="0"/>
              </a:rPr>
              <a:t>.  </a:t>
            </a:r>
          </a:p>
          <a:p>
            <a:r>
              <a:rPr lang="en-US" sz="2000" dirty="0">
                <a:latin typeface="Times New Roman" charset="0"/>
              </a:rPr>
              <a:t>The submit command probably posts the data to some other form, effectively closing this form. </a:t>
            </a:r>
          </a:p>
          <a:p>
            <a:r>
              <a:rPr lang="en-US" sz="2000" dirty="0">
                <a:latin typeface="Times New Roman" charset="0"/>
              </a:rPr>
              <a:t>The returned value of </a:t>
            </a:r>
            <a:r>
              <a:rPr lang="en-US" sz="2000" dirty="0">
                <a:latin typeface="Courier New" charset="0"/>
              </a:rPr>
              <a:t>true</a:t>
            </a:r>
            <a:r>
              <a:rPr lang="en-US" sz="2000" dirty="0">
                <a:latin typeface="Times New Roman" charset="0"/>
              </a:rPr>
              <a:t>, tells the form to go ahead with the submit process </a:t>
            </a:r>
          </a:p>
          <a:p>
            <a:r>
              <a:rPr lang="en-US" sz="2000" dirty="0">
                <a:latin typeface="Times New Roman" charset="0"/>
              </a:rPr>
              <a:t>When the </a:t>
            </a:r>
            <a:r>
              <a:rPr lang="en-US" sz="2000" dirty="0">
                <a:latin typeface="Courier New" charset="0"/>
              </a:rPr>
              <a:t>if</a:t>
            </a:r>
            <a:r>
              <a:rPr lang="en-US" sz="2000" dirty="0">
                <a:latin typeface="Times New Roman" charset="0"/>
              </a:rPr>
              <a:t> statement is false, the function returns </a:t>
            </a:r>
            <a:r>
              <a:rPr lang="en-US" sz="2000" dirty="0">
                <a:latin typeface="Courier New" charset="0"/>
              </a:rPr>
              <a:t>false</a:t>
            </a:r>
            <a:r>
              <a:rPr lang="en-US" sz="2000" dirty="0">
                <a:latin typeface="Times New Roman" charset="0"/>
              </a:rPr>
              <a:t>, which tells the form to cancel the submit it would have normally done.</a:t>
            </a:r>
            <a:r>
              <a:rPr lang="en-US" dirty="0">
                <a:latin typeface="Times New Roman" charset="0"/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7082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Welcome to MSTC&amp;quot;&quot;/&gt;&lt;property id=&quot;20307&quot; value=&quot;313&quot;/&gt;&lt;/object&gt;&lt;object type=&quot;3&quot; unique_id=&quot;10109&quot;&gt;&lt;property id=&quot;20148&quot; value=&quot;5&quot;/&gt;&lt;property id=&quot;20300&quot; value=&quot;Slide 2 - &amp;quot;Overview&amp;quot;&quot;/&gt;&lt;property id=&quot;20307&quot; value=&quot;314&quot;/&gt;&lt;/object&gt;&lt;object type=&quot;3&quot; unique_id=&quot;10110&quot;&gt;&lt;property id=&quot;20148&quot; value=&quot;5&quot;/&gt;&lt;property id=&quot;20300&quot; value=&quot;Slide 3 - &amp;quot;Program Success orientation&amp;#x0D;&amp;#x0A;(PSO)&amp;quot;&quot;/&gt;&lt;property id=&quot;20307&quot; value=&quot;315&quot;/&gt;&lt;/object&gt;&lt;object type=&quot;3&quot; unique_id=&quot;10111&quot;&gt;&lt;property id=&quot;20148&quot; value=&quot;5&quot;/&gt;&lt;property id=&quot;20300&quot; value=&quot;Slide 5 - &amp;quot;MSTC Network Login&amp;quot;&quot;/&gt;&lt;property id=&quot;20307&quot; value=&quot;316&quot;/&gt;&lt;/object&gt;&lt;object type=&quot;3&quot; unique_id=&quot;10113&quot;&gt;&lt;property id=&quot;20148&quot; value=&quot;5&quot;/&gt;&lt;property id=&quot;20300&quot; value=&quot;Slide 6 - &amp;quot;User Profiles&amp;quot;&quot;/&gt;&lt;property id=&quot;20307&quot; value=&quot;318&quot;/&gt;&lt;/object&gt;&lt;object type=&quot;3&quot; unique_id=&quot;10114&quot;&gt;&lt;property id=&quot;20148&quot; value=&quot;5&quot;/&gt;&lt;property id=&quot;20300&quot; value=&quot;Slide 7 - &amp;quot;MyMSTC&amp;quot;&quot;/&gt;&lt;property id=&quot;20307&quot; value=&quot;319&quot;/&gt;&lt;/object&gt;&lt;object type=&quot;3&quot; unique_id=&quot;10115&quot;&gt;&lt;property id=&quot;20148&quot; value=&quot;5&quot;/&gt;&lt;property id=&quot;20300&quot; value=&quot;Slide 8 - &amp;quot;MSTC Email&amp;quot;&quot;/&gt;&lt;property id=&quot;20307&quot; value=&quot;320&quot;/&gt;&lt;/object&gt;&lt;object type=&quot;3&quot; unique_id=&quot;10116&quot;&gt;&lt;property id=&quot;20148&quot; value=&quot;5&quot;/&gt;&lt;property id=&quot;20300&quot; value=&quot;Slide 9 - &amp;quot;MSTC Email&amp;quot;&quot;/&gt;&lt;property id=&quot;20307&quot; value=&quot;321&quot;/&gt;&lt;/object&gt;&lt;object type=&quot;3&quot; unique_id=&quot;10117&quot;&gt;&lt;property id=&quot;20148&quot; value=&quot;5&quot;/&gt;&lt;property id=&quot;20300&quot; value=&quot;Slide 10 - &amp;quot;Online Grades&amp;quot;&quot;/&gt;&lt;property id=&quot;20307&quot; value=&quot;322&quot;/&gt;&lt;/object&gt;&lt;object type=&quot;3&quot; unique_id=&quot;10118&quot;&gt;&lt;property id=&quot;20148&quot; value=&quot;5&quot;/&gt;&lt;property id=&quot;20300&quot; value=&quot;Slide 11 - &amp;quot;Computer at Home&amp;quot;&quot;/&gt;&lt;property id=&quot;20307&quot; value=&quot;323&quot;/&gt;&lt;/object&gt;&lt;object type=&quot;3&quot; unique_id=&quot;10223&quot;&gt;&lt;property id=&quot;20148&quot; value=&quot;5&quot;/&gt;&lt;property id=&quot;20300&quot; value=&quot;Slide 12 - &amp;quot;Software Needs&amp;quot;&quot;/&gt;&lt;property id=&quot;20307&quot; value=&quot;324&quot;/&gt;&lt;/object&gt;&lt;object type=&quot;3&quot; unique_id=&quot;10285&quot;&gt;&lt;property id=&quot;20148&quot; value=&quot;5&quot;/&gt;&lt;property id=&quot;20300&quot; value=&quot;Slide 14 - &amp;quot;Network STorage&amp;quot;&quot;/&gt;&lt;property id=&quot;20307&quot; value=&quot;326&quot;/&gt;&lt;/object&gt;&lt;object type=&quot;3&quot; unique_id=&quot;10286&quot;&gt;&lt;property id=&quot;20148&quot; value=&quot;5&quot;/&gt;&lt;property id=&quot;20300&quot; value=&quot;Slide 15 - &amp;quot;Cloud Storage&amp;quot;&quot;/&gt;&lt;property id=&quot;20307&quot; value=&quot;327&quot;/&gt;&lt;/object&gt;&lt;object type=&quot;3&quot; unique_id=&quot;10389&quot;&gt;&lt;property id=&quot;20148&quot; value=&quot;5&quot;/&gt;&lt;property id=&quot;20300&quot; value=&quot;Slide 13 - &amp;quot;Other Computer Resources&amp;quot;&quot;/&gt;&lt;property id=&quot;20307&quot; value=&quot;331&quot;/&gt;&lt;/object&gt;&lt;object type=&quot;3&quot; unique_id=&quot;10390&quot;&gt;&lt;property id=&quot;20148&quot; value=&quot;5&quot;/&gt;&lt;property id=&quot;20300&quot; value=&quot;Slide 16 - &amp;quot;Printing in the Lab&amp;quot;&quot;/&gt;&lt;property id=&quot;20307&quot; value=&quot;328&quot;/&gt;&lt;/object&gt;&lt;object type=&quot;3&quot; unique_id=&quot;10391&quot;&gt;&lt;property id=&quot;20148&quot; value=&quot;5&quot;/&gt;&lt;property id=&quot;20300&quot; value=&quot;Slide 17 - &amp;quot;C.A.S.S.&amp;quot;&quot;/&gt;&lt;property id=&quot;20307&quot; value=&quot;329&quot;/&gt;&lt;/object&gt;&lt;object type=&quot;3&quot; unique_id=&quot;10392&quot;&gt;&lt;property id=&quot;20148&quot; value=&quot;5&quot;/&gt;&lt;property id=&quot;20300&quot; value=&quot;Slide 18 - &amp;quot;Course Website &amp;amp; Syllabus&amp;quot;&quot;/&gt;&lt;property id=&quot;20307&quot; value=&quot;330&quot;/&gt;&lt;/object&gt;&lt;object type=&quot;3&quot; unique_id=&quot;10393&quot;&gt;&lt;property id=&quot;20148&quot; value=&quot;5&quot;/&gt;&lt;property id=&quot;20300&quot; value=&quot;Slide 4 - &amp;quot;Mac Lab&amp;quot;&quot;/&gt;&lt;property id=&quot;20307&quot; value=&quot;33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MSTC PowerPoint Template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3F3E4A144E674BAC6F2237AADC6794" ma:contentTypeVersion="0" ma:contentTypeDescription="Create a new document." ma:contentTypeScope="" ma:versionID="4144a10a846bd135ba26dc4bb183722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17D8B3A-6C63-4BAC-85AE-A48571BBC96E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AF93524-A8A9-4625-BB9D-0886DB6626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7FCF5A-64A1-4222-9B63-E4E98EF2BD0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MSTC PowerPoint Template</Template>
  <TotalTime>3484</TotalTime>
  <Words>13</Words>
  <Application>Microsoft Office PowerPoint</Application>
  <PresentationFormat>On-screen Show (4:3)</PresentationFormat>
  <Paragraphs>4</Paragraphs>
  <Slides>35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MSTC PowerPoint Template</vt:lpstr>
      <vt:lpstr>Unit 10 –JavaScript Validation</vt:lpstr>
      <vt:lpstr>PowerPoint Presentation</vt:lpstr>
      <vt:lpstr>link buttons to js function</vt:lpstr>
      <vt:lpstr>linking form button to js</vt:lpstr>
      <vt:lpstr>linking form button to js</vt:lpstr>
      <vt:lpstr>other items re: linking</vt:lpstr>
      <vt:lpstr>Intercepting the Normal Processing of a Submit/Reset Button</vt:lpstr>
      <vt:lpstr>using return in onclick event</vt:lpstr>
      <vt:lpstr>additional onclick info</vt:lpstr>
      <vt:lpstr>onsubmit event on form</vt:lpstr>
      <vt:lpstr>creating event handlers</vt:lpstr>
      <vt:lpstr>calling functions in onload</vt:lpstr>
      <vt:lpstr>button type can affect coding of function</vt:lpstr>
      <vt:lpstr>update your script</vt:lpstr>
      <vt:lpstr>my advice...</vt:lpstr>
      <vt:lpstr>PowerPoint Presentation</vt:lpstr>
      <vt:lpstr>number type</vt:lpstr>
      <vt:lpstr>Date picker validation</vt:lpstr>
      <vt:lpstr>required</vt:lpstr>
      <vt:lpstr>formatting invalid fields using css</vt:lpstr>
      <vt:lpstr>hide/show error marker</vt:lpstr>
      <vt:lpstr>validateusername</vt:lpstr>
      <vt:lpstr>disabling/enabling inputs</vt:lpstr>
      <vt:lpstr>number validation</vt:lpstr>
      <vt:lpstr>summary of the number validation prior slide</vt:lpstr>
      <vt:lpstr>validation of dates</vt:lpstr>
      <vt:lpstr>validate date</vt:lpstr>
      <vt:lpstr>validate date</vt:lpstr>
      <vt:lpstr>validatedate</vt:lpstr>
      <vt:lpstr>regular expression for date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MSTC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MSTC</dc:title>
  <dc:creator>Gaul, Volker</dc:creator>
  <cp:lastModifiedBy>Presley, Brent A</cp:lastModifiedBy>
  <cp:revision>242</cp:revision>
  <cp:lastPrinted>2013-01-16T16:22:27Z</cp:lastPrinted>
  <dcterms:created xsi:type="dcterms:W3CDTF">2013-08-16T14:20:36Z</dcterms:created>
  <dcterms:modified xsi:type="dcterms:W3CDTF">2015-11-17T15:42:45Z</dcterms:modified>
</cp:coreProperties>
</file>