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1"/>
  </p:notesMasterIdLst>
  <p:handoutMasterIdLst>
    <p:handoutMasterId r:id="rId42"/>
  </p:handoutMasterIdLst>
  <p:sldIdLst>
    <p:sldId id="313" r:id="rId5"/>
    <p:sldId id="357" r:id="rId6"/>
    <p:sldId id="376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47" r:id="rId15"/>
    <p:sldId id="314" r:id="rId16"/>
    <p:sldId id="355" r:id="rId17"/>
    <p:sldId id="348" r:id="rId18"/>
    <p:sldId id="346" r:id="rId19"/>
    <p:sldId id="349" r:id="rId20"/>
    <p:sldId id="379" r:id="rId21"/>
    <p:sldId id="350" r:id="rId22"/>
    <p:sldId id="378" r:id="rId23"/>
    <p:sldId id="356" r:id="rId24"/>
    <p:sldId id="352" r:id="rId25"/>
    <p:sldId id="367" r:id="rId26"/>
    <p:sldId id="368" r:id="rId27"/>
    <p:sldId id="385" r:id="rId28"/>
    <p:sldId id="366" r:id="rId29"/>
    <p:sldId id="371" r:id="rId30"/>
    <p:sldId id="384" r:id="rId31"/>
    <p:sldId id="382" r:id="rId32"/>
    <p:sldId id="381" r:id="rId33"/>
    <p:sldId id="369" r:id="rId34"/>
    <p:sldId id="372" r:id="rId35"/>
    <p:sldId id="375" r:id="rId36"/>
    <p:sldId id="373" r:id="rId37"/>
    <p:sldId id="353" r:id="rId38"/>
    <p:sldId id="377" r:id="rId39"/>
    <p:sldId id="354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89AE6C-0FF9-495C-88DF-1A74468A471A}">
          <p14:sldIdLst>
            <p14:sldId id="313"/>
            <p14:sldId id="357"/>
            <p14:sldId id="376"/>
            <p14:sldId id="359"/>
            <p14:sldId id="360"/>
            <p14:sldId id="361"/>
            <p14:sldId id="362"/>
            <p14:sldId id="363"/>
            <p14:sldId id="364"/>
            <p14:sldId id="365"/>
            <p14:sldId id="347"/>
            <p14:sldId id="314"/>
            <p14:sldId id="355"/>
            <p14:sldId id="348"/>
            <p14:sldId id="346"/>
            <p14:sldId id="349"/>
            <p14:sldId id="379"/>
            <p14:sldId id="350"/>
            <p14:sldId id="378"/>
            <p14:sldId id="356"/>
            <p14:sldId id="352"/>
            <p14:sldId id="367"/>
            <p14:sldId id="368"/>
            <p14:sldId id="385"/>
            <p14:sldId id="366"/>
            <p14:sldId id="371"/>
            <p14:sldId id="384"/>
            <p14:sldId id="382"/>
            <p14:sldId id="381"/>
            <p14:sldId id="369"/>
            <p14:sldId id="372"/>
            <p14:sldId id="375"/>
            <p14:sldId id="373"/>
            <p14:sldId id="353"/>
            <p14:sldId id="377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FFFFFF"/>
    <a:srgbClr val="DDDDDD"/>
    <a:srgbClr val="A50021"/>
    <a:srgbClr val="FF6600"/>
    <a:srgbClr val="0033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01" autoAdjust="0"/>
  </p:normalViewPr>
  <p:slideViewPr>
    <p:cSldViewPr>
      <p:cViewPr varScale="1">
        <p:scale>
          <a:sx n="110" d="100"/>
          <a:sy n="110" d="100"/>
        </p:scale>
        <p:origin x="15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878D24-9582-4E4B-A99A-25615F16C338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A3760-E640-4460-8C1B-97FCF8CE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1E7C3-4F2E-4A98-8A96-FCBDB1C2E15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9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0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4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9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6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0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5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08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C2D66-7C05-44C5-9EE3-4DA7C58C0C9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7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13DB2-7A4A-4A3A-B5E1-98784A53A61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60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1AD5F-3749-4047-838B-8B563814A99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339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0E06D-E0F4-46C1-8718-79DF9D3700E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274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3A37-6CC9-4D95-BA97-DA26BCEC2FB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859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68171-5A3F-4043-B169-28D1B8B9A03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588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AA0-D1EB-4DBF-90CF-A3B62E6F1DC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612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C99A3-58B5-4C74-B214-C35F7FE6297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497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51E72-B2AB-4F3E-A0D5-82E46625E47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19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27988-3DB9-4216-BC01-63B99B16E73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52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B7D38-C001-4D51-8ED8-9B10BB93442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70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DEF09-7EA5-444C-82A6-1832EF70057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3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AE28D-21BA-4EE3-B0FF-593DB20E145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38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4CDA7-4D89-43FB-ACCE-FB2B0C69C0F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80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34114-FFAE-48FB-9F30-D2EC1C28389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70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39624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enter presenter name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43001"/>
            <a:ext cx="8610600" cy="9906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8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tc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ativebloq.com/web-design/examples-css-91271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ativebloq.com/web-design/examples-of-javascript-123396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4S8zfLdLgQ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438400"/>
          </a:xfrm>
        </p:spPr>
        <p:txBody>
          <a:bodyPr/>
          <a:lstStyle/>
          <a:p>
            <a:r>
              <a:rPr lang="en-US" sz="7200" dirty="0" smtClean="0"/>
              <a:t>Unit 1 – Web Concepts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Instructor: Brent Presley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10FD0C82-49E0-4028-8B5D-87BD97D1AF9A}" type="slidenum">
              <a:rPr lang="en-US" altLang="en-US" sz="1000"/>
              <a:pPr algn="r"/>
              <a:t>10</a:t>
            </a:fld>
            <a:endParaRPr lang="en-US" altLang="en-US" sz="100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1143000" y="1371600"/>
          <a:ext cx="7467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Document" r:id="rId4" imgW="7440272" imgH="512631" progId="Word.Document.8">
                  <p:embed/>
                </p:oleObj>
              </mc:Choice>
              <mc:Fallback>
                <p:oleObj name="Document" r:id="rId4" imgW="7440272" imgH="512631" progId="Word.Document.8">
                  <p:embed/>
                  <p:pic>
                    <p:nvPicPr>
                      <p:cNvPr id="175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4676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914400" y="2133600"/>
          <a:ext cx="73437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Visio" r:id="rId6" imgW="5882945" imgH="2026920" progId="Visio.Drawing.11">
                  <p:embed/>
                </p:oleObj>
              </mc:Choice>
              <mc:Fallback>
                <p:oleObj name="Visio" r:id="rId6" imgW="5882945" imgH="2026920" progId="Visio.Drawing.11">
                  <p:embed/>
                  <p:pic>
                    <p:nvPicPr>
                      <p:cNvPr id="175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275"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734377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3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Web pages are defined using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HTML(Hypertext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Markup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Language)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/>
              <a:t>now,</a:t>
            </a:r>
            <a:r>
              <a:rPr lang="en-US" sz="2000" b="1" i="1" dirty="0"/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XHTML Extensible HTML</a:t>
            </a:r>
            <a:endParaRPr lang="en-US" sz="1600" dirty="0"/>
          </a:p>
          <a:p>
            <a:r>
              <a:rPr lang="en-US" sz="2000" dirty="0"/>
              <a:t>XHTML was created in 2001 to rein in different HTML standards and to incorporate XML.</a:t>
            </a:r>
          </a:p>
          <a:p>
            <a:r>
              <a:rPr lang="en-US" sz="2000" dirty="0"/>
              <a:t>XHTML has been incorporated into the newest version of HTML:  HTML </a:t>
            </a:r>
            <a:r>
              <a:rPr lang="en-US" sz="2000" dirty="0" smtClean="0"/>
              <a:t>5</a:t>
            </a:r>
          </a:p>
          <a:p>
            <a:pPr lvl="1"/>
            <a:r>
              <a:rPr lang="en-US" sz="1600" dirty="0" smtClean="0"/>
              <a:t>We’ll </a:t>
            </a:r>
            <a:r>
              <a:rPr lang="en-US" sz="1600" dirty="0"/>
              <a:t>be using HTML 5 in this </a:t>
            </a:r>
            <a:r>
              <a:rPr lang="en-US" sz="1600" dirty="0" smtClean="0"/>
              <a:t>class.  XHTML has been deprecated.</a:t>
            </a:r>
          </a:p>
          <a:p>
            <a:r>
              <a:rPr lang="en-US" sz="2000" dirty="0" smtClean="0"/>
              <a:t>HTML vs XHTML</a:t>
            </a:r>
          </a:p>
          <a:p>
            <a:pPr lvl="1"/>
            <a:r>
              <a:rPr lang="en-US" sz="1600" dirty="0" smtClean="0"/>
              <a:t>Many pages on the internet contain ‘bad’ HTML.  The code will work fine in most browsers even though it is not well formed.</a:t>
            </a:r>
          </a:p>
          <a:p>
            <a:pPr lvl="1"/>
            <a:r>
              <a:rPr lang="en-US" sz="1600" dirty="0" smtClean="0"/>
              <a:t>XHTML requires it to be well-formed </a:t>
            </a:r>
            <a:endParaRPr lang="en-US" sz="1600" dirty="0"/>
          </a:p>
          <a:p>
            <a:pPr marL="457200" lvl="1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241470"/>
            <a:ext cx="27527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400" dirty="0"/>
              <a:t>HTML defines what text is displayed on a page, how it is displayed and what images are displayed on a web page</a:t>
            </a:r>
          </a:p>
          <a:p>
            <a:r>
              <a:rPr lang="en-US" sz="2000" dirty="0"/>
              <a:t>HTML is pure text (no Word-like formatting)</a:t>
            </a:r>
          </a:p>
          <a:p>
            <a:pPr lvl="1"/>
            <a:r>
              <a:rPr lang="en-US" sz="1600" dirty="0"/>
              <a:t>Can read these in any text editor because it is just text</a:t>
            </a:r>
          </a:p>
          <a:p>
            <a:r>
              <a:rPr lang="en-US" sz="2000" dirty="0"/>
              <a:t>HTML can be typed by hand, through Web Development programs</a:t>
            </a:r>
          </a:p>
          <a:p>
            <a:pPr lvl="1"/>
            <a:r>
              <a:rPr lang="en-US" sz="1600" dirty="0"/>
              <a:t>Microsoft Expression Web</a:t>
            </a:r>
          </a:p>
          <a:p>
            <a:pPr lvl="1"/>
            <a:r>
              <a:rPr lang="en-US" sz="1600" dirty="0"/>
              <a:t>Dreamweaver</a:t>
            </a:r>
          </a:p>
          <a:p>
            <a:r>
              <a:rPr lang="en-US" sz="2000" dirty="0"/>
              <a:t>How to view the source code on a page</a:t>
            </a:r>
          </a:p>
          <a:p>
            <a:pPr lvl="1"/>
            <a:r>
              <a:rPr lang="en-US" sz="1600" dirty="0"/>
              <a:t>right click- view source</a:t>
            </a:r>
          </a:p>
        </p:txBody>
      </p:sp>
    </p:spTree>
    <p:extLst>
      <p:ext uri="{BB962C8B-B14F-4D97-AF65-F5344CB8AC3E}">
        <p14:creationId xmlns:p14="http://schemas.microsoft.com/office/powerpoint/2010/main" val="100428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Learn HTML?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Some web techniques can only be created using HTML</a:t>
            </a:r>
          </a:p>
          <a:p>
            <a:pPr lvl="1" eaLnBrk="1" hangingPunct="1"/>
            <a:r>
              <a:rPr lang="en-US" dirty="0" smtClean="0"/>
              <a:t>Inserting JavaScript</a:t>
            </a:r>
          </a:p>
          <a:p>
            <a:pPr eaLnBrk="1" hangingPunct="1"/>
            <a:r>
              <a:rPr lang="en-US" dirty="0" smtClean="0"/>
              <a:t>HTML developed by other programs frequently needs </a:t>
            </a:r>
            <a:r>
              <a:rPr lang="en-US" i="1" dirty="0" smtClean="0"/>
              <a:t>tweaking</a:t>
            </a:r>
          </a:p>
          <a:p>
            <a:pPr eaLnBrk="1" hangingPunct="1"/>
            <a:r>
              <a:rPr lang="en-US" dirty="0" smtClean="0"/>
              <a:t>In Web Data </a:t>
            </a:r>
            <a:r>
              <a:rPr lang="en-US" dirty="0" err="1" smtClean="0"/>
              <a:t>Mgt</a:t>
            </a:r>
            <a:r>
              <a:rPr lang="en-US" dirty="0" smtClean="0"/>
              <a:t>, we’ll be writing programs to create HTML</a:t>
            </a:r>
          </a:p>
        </p:txBody>
      </p:sp>
    </p:spTree>
    <p:extLst>
      <p:ext uri="{BB962C8B-B14F-4D97-AF65-F5344CB8AC3E}">
        <p14:creationId xmlns:p14="http://schemas.microsoft.com/office/powerpoint/2010/main" val="255196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HTML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2971800"/>
          </a:xfrm>
        </p:spPr>
        <p:txBody>
          <a:bodyPr/>
          <a:lstStyle/>
          <a:p>
            <a:r>
              <a:rPr lang="en-US" sz="2000" dirty="0"/>
              <a:t>Once the HTML has been perfected, it is saved or sent to a </a:t>
            </a:r>
            <a:r>
              <a:rPr lang="en-US" sz="2000" b="1" i="1" dirty="0"/>
              <a:t>web server</a:t>
            </a:r>
            <a:r>
              <a:rPr lang="en-US" sz="2000" dirty="0"/>
              <a:t> that stores it in a location that is accessible by the Internet.</a:t>
            </a:r>
          </a:p>
          <a:p>
            <a:r>
              <a:rPr lang="en-US" sz="2000" dirty="0"/>
              <a:t>An Internet user uses a </a:t>
            </a:r>
            <a:r>
              <a:rPr lang="en-US" sz="2000" b="1" i="1" dirty="0"/>
              <a:t>web browser</a:t>
            </a:r>
            <a:r>
              <a:rPr lang="en-US" sz="2000" dirty="0"/>
              <a:t> to request pages from a web server and to display those pages.</a:t>
            </a:r>
          </a:p>
          <a:p>
            <a:r>
              <a:rPr lang="en-US" sz="2000" dirty="0"/>
              <a:t>A </a:t>
            </a:r>
            <a:r>
              <a:rPr lang="en-US" sz="2000" b="1" i="1" dirty="0"/>
              <a:t>web browser</a:t>
            </a:r>
            <a:r>
              <a:rPr lang="en-US" sz="2000" b="1" dirty="0"/>
              <a:t> </a:t>
            </a:r>
            <a:r>
              <a:rPr lang="en-US" sz="2000" dirty="0"/>
              <a:t>contains the </a:t>
            </a:r>
            <a:r>
              <a:rPr lang="en-US" sz="2000" i="1" dirty="0" smtClean="0"/>
              <a:t>ability </a:t>
            </a:r>
            <a:r>
              <a:rPr lang="en-US" sz="2000" dirty="0" smtClean="0"/>
              <a:t>to </a:t>
            </a:r>
            <a:r>
              <a:rPr lang="en-US" sz="2000" dirty="0"/>
              <a:t>convert the HTML </a:t>
            </a:r>
            <a:r>
              <a:rPr lang="en-US" sz="2000" dirty="0" smtClean="0"/>
              <a:t>instructions &amp; </a:t>
            </a:r>
            <a:r>
              <a:rPr lang="en-US" sz="2000" dirty="0" err="1" smtClean="0"/>
              <a:t>javascript</a:t>
            </a:r>
            <a:r>
              <a:rPr lang="en-US" sz="2000" dirty="0" smtClean="0"/>
              <a:t> </a:t>
            </a:r>
            <a:r>
              <a:rPr lang="en-US" sz="2000" dirty="0"/>
              <a:t>back into a graphical, functioning web page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1800" dirty="0"/>
              <a:t>Internet Explorer, Google Chrome and Mozilla Firefox are the some of the most popular browsers.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257799"/>
            <a:ext cx="5571429" cy="1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Web Site vs. Web Page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A collection of related </a:t>
            </a:r>
            <a:r>
              <a:rPr lang="en-US" sz="2800" b="1" i="1" dirty="0"/>
              <a:t>web pages</a:t>
            </a:r>
            <a:r>
              <a:rPr lang="en-US" sz="2800" dirty="0"/>
              <a:t> forms a </a:t>
            </a:r>
            <a:r>
              <a:rPr lang="en-US" sz="2800" b="1" i="1" dirty="0"/>
              <a:t>web</a:t>
            </a:r>
            <a:r>
              <a:rPr lang="en-US" sz="2800" dirty="0"/>
              <a:t>.</a:t>
            </a:r>
          </a:p>
          <a:p>
            <a:r>
              <a:rPr lang="en-US" sz="2800" dirty="0"/>
              <a:t>Each web page is stored in its own file. These files are often organized into a folder.</a:t>
            </a:r>
          </a:p>
          <a:p>
            <a:r>
              <a:rPr lang="en-US" sz="2800" dirty="0"/>
              <a:t>A web is also referred to as a </a:t>
            </a:r>
            <a:r>
              <a:rPr lang="en-US" sz="2800" b="1" i="1" dirty="0"/>
              <a:t>web site</a:t>
            </a:r>
            <a:r>
              <a:rPr lang="en-US" sz="2800" dirty="0"/>
              <a:t>.</a:t>
            </a:r>
          </a:p>
          <a:p>
            <a:r>
              <a:rPr lang="en-US" sz="2800" dirty="0"/>
              <a:t>The main page of a web (site) should have a special name:  index.html or default.html.</a:t>
            </a:r>
          </a:p>
          <a:p>
            <a:pPr lvl="1"/>
            <a:r>
              <a:rPr lang="en-US" sz="2400" dirty="0"/>
              <a:t>Web browsers recognize this as a starting page when they access a web </a:t>
            </a:r>
            <a:r>
              <a:rPr lang="en-US" sz="2400" dirty="0" smtClean="0"/>
              <a:t>site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4419600"/>
          </a:xfrm>
        </p:spPr>
        <p:txBody>
          <a:bodyPr/>
          <a:lstStyle/>
          <a:p>
            <a:r>
              <a:rPr lang="en-US" sz="2800" dirty="0"/>
              <a:t>Each individual web page is assigned a </a:t>
            </a:r>
            <a:r>
              <a:rPr lang="en-US" sz="2800" b="1" i="1" dirty="0"/>
              <a:t>URL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Universal Resource Locator</a:t>
            </a:r>
            <a:endParaRPr lang="en-US" sz="2800" dirty="0"/>
          </a:p>
          <a:p>
            <a:r>
              <a:rPr lang="en-US" sz="2800" dirty="0"/>
              <a:t>The URL is the web page’s address on the Internet.</a:t>
            </a:r>
          </a:p>
          <a:p>
            <a:r>
              <a:rPr lang="en-US" sz="2800" dirty="0"/>
              <a:t>All pages have unique URLs</a:t>
            </a:r>
          </a:p>
          <a:p>
            <a:r>
              <a:rPr lang="en-US" sz="2800" dirty="0"/>
              <a:t>Most URLs start with the letters WWW, but this is no longer the requirement it used to be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hlinkClick r:id="rId3"/>
              </a:rPr>
              <a:t>www.mstc.edu</a:t>
            </a:r>
            <a:endParaRPr lang="en-US" sz="2800" dirty="0" smtClean="0"/>
          </a:p>
          <a:p>
            <a:r>
              <a:rPr lang="en-US" sz="2800" dirty="0" smtClean="0"/>
              <a:t>The index.html is implied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36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components</a:t>
            </a:r>
            <a:endParaRPr lang="en-US" dirty="0"/>
          </a:p>
        </p:txBody>
      </p:sp>
      <p:pic>
        <p:nvPicPr>
          <p:cNvPr id="69634" name="Picture 2" descr="http://home.hiwaay.net/~rtc/support/inet/inet_files/image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69450"/>
            <a:ext cx="8415087" cy="24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0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elements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 dirty="0"/>
              <a:t>The starting page for a web site should be named index.html</a:t>
            </a:r>
          </a:p>
          <a:p>
            <a:r>
              <a:rPr lang="en-US" sz="2800" dirty="0"/>
              <a:t>Web sites normally have an images folder </a:t>
            </a:r>
          </a:p>
          <a:p>
            <a:pPr lvl="1"/>
            <a:r>
              <a:rPr lang="en-US" sz="2400" dirty="0"/>
              <a:t>This folder contains all the images used by the web site.  </a:t>
            </a:r>
          </a:p>
          <a:p>
            <a:pPr lvl="1"/>
            <a:r>
              <a:rPr lang="en-US" sz="2400" dirty="0"/>
              <a:t>By storing only one copy of each image, the web site can save space, especially if one image is used many times.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973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elements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 dirty="0"/>
              <a:t>Many web sites also have a _private folder </a:t>
            </a:r>
          </a:p>
          <a:p>
            <a:pPr lvl="1"/>
            <a:r>
              <a:rPr lang="en-US" sz="2200" dirty="0"/>
              <a:t>This folder can store pages, files or images that you don’t want the Internet user to have direct access to.</a:t>
            </a:r>
          </a:p>
          <a:p>
            <a:pPr lvl="1"/>
            <a:r>
              <a:rPr lang="en-US" sz="2200" dirty="0"/>
              <a:t>This folder might be used to store a database used by the web site.</a:t>
            </a:r>
          </a:p>
          <a:p>
            <a:r>
              <a:rPr lang="en-US" sz="2400" dirty="0"/>
              <a:t>Web sites are normally organized into folders of web pages, just like a hard disk is organized.</a:t>
            </a:r>
          </a:p>
          <a:p>
            <a:pPr lvl="1"/>
            <a:r>
              <a:rPr lang="en-US" sz="2000" dirty="0"/>
              <a:t>can also contain files. Word files, Excel files, PowerPoint files, </a:t>
            </a:r>
            <a:r>
              <a:rPr lang="en-US" sz="2000" dirty="0" err="1"/>
              <a:t>etc</a:t>
            </a:r>
            <a:r>
              <a:rPr lang="en-US" sz="2000" dirty="0"/>
              <a:t> can all be displayed by web browsers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Folder structure on my website.   What page pulls up?? Index.html</a:t>
            </a:r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6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Read Chapter 1</a:t>
            </a:r>
          </a:p>
          <a:p>
            <a:r>
              <a:rPr lang="en-US" dirty="0" smtClean="0"/>
              <a:t>Complete lab 1 – Installing Portable Apps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4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Site Elements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38100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index.html</a:t>
            </a:r>
          </a:p>
          <a:p>
            <a:pPr eaLnBrk="1" hangingPunct="1"/>
            <a:r>
              <a:rPr lang="en-US" dirty="0" smtClean="0"/>
              <a:t>Images folder</a:t>
            </a:r>
          </a:p>
          <a:p>
            <a:pPr eaLnBrk="1" hangingPunct="1"/>
            <a:r>
              <a:rPr lang="en-US" dirty="0" smtClean="0"/>
              <a:t>_private folder</a:t>
            </a:r>
          </a:p>
          <a:p>
            <a:pPr eaLnBrk="1" hangingPunct="1"/>
            <a:r>
              <a:rPr lang="en-US" dirty="0" smtClean="0"/>
              <a:t>Other folders</a:t>
            </a:r>
          </a:p>
          <a:p>
            <a:pPr eaLnBrk="1" hangingPunct="1"/>
            <a:r>
              <a:rPr lang="en-US" dirty="0" smtClean="0"/>
              <a:t>Files</a:t>
            </a:r>
          </a:p>
          <a:p>
            <a:pPr lvl="1" eaLnBrk="1" hangingPunct="1"/>
            <a:r>
              <a:rPr lang="en-US" dirty="0" smtClean="0"/>
              <a:t>Html and others</a:t>
            </a:r>
          </a:p>
          <a:p>
            <a:r>
              <a:rPr lang="en-US" dirty="0" smtClean="0"/>
              <a:t>Amazon.com</a:t>
            </a:r>
          </a:p>
          <a:p>
            <a:pPr lvl="1"/>
            <a:r>
              <a:rPr lang="en-US" dirty="0" smtClean="0"/>
              <a:t>Html, </a:t>
            </a:r>
            <a:r>
              <a:rPr lang="en-US" dirty="0" err="1" smtClean="0"/>
              <a:t>css</a:t>
            </a:r>
            <a:r>
              <a:rPr lang="en-US" dirty="0" smtClean="0"/>
              <a:t>, </a:t>
            </a:r>
            <a:r>
              <a:rPr lang="en-US" dirty="0" err="1" smtClean="0"/>
              <a:t>javascript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34988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9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elements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Text (formatted, different sizes)</a:t>
            </a:r>
          </a:p>
          <a:p>
            <a:r>
              <a:rPr lang="en-US" sz="2800" dirty="0"/>
              <a:t>Images (usually stored in a separate folder)</a:t>
            </a:r>
          </a:p>
          <a:p>
            <a:pPr lvl="1"/>
            <a:r>
              <a:rPr lang="en-US" sz="2400" dirty="0"/>
              <a:t>Web pages can display three different kinds of images:</a:t>
            </a:r>
          </a:p>
          <a:p>
            <a:pPr lvl="2"/>
            <a:r>
              <a:rPr lang="en-US" sz="2000" dirty="0"/>
              <a:t>jpg. (high quality photos, millions of colors)</a:t>
            </a:r>
          </a:p>
          <a:p>
            <a:pPr lvl="2"/>
            <a:r>
              <a:rPr lang="en-US" sz="2000" dirty="0"/>
              <a:t>.gif (transparent, animated, 256 colors)</a:t>
            </a:r>
          </a:p>
          <a:p>
            <a:pPr lvl="2"/>
            <a:r>
              <a:rPr lang="en-US" sz="2000" dirty="0"/>
              <a:t>.</a:t>
            </a:r>
            <a:r>
              <a:rPr lang="en-US" sz="2000" dirty="0" err="1"/>
              <a:t>png</a:t>
            </a:r>
            <a:r>
              <a:rPr lang="en-US" sz="2000" dirty="0"/>
              <a:t> (portable network graphics)</a:t>
            </a:r>
          </a:p>
          <a:p>
            <a:r>
              <a:rPr lang="en-US" sz="2800" dirty="0"/>
              <a:t>Hyperlinks (links to other web pages/sites)</a:t>
            </a:r>
          </a:p>
          <a:p>
            <a:r>
              <a:rPr lang="en-US" sz="2800" dirty="0"/>
              <a:t>Tables (used to organize page information)</a:t>
            </a:r>
          </a:p>
          <a:p>
            <a:r>
              <a:rPr lang="en-US" sz="2800" dirty="0"/>
              <a:t>JavaScript (mini-programs that run within your web page)</a:t>
            </a:r>
          </a:p>
        </p:txBody>
      </p:sp>
    </p:spTree>
    <p:extLst>
      <p:ext uri="{BB962C8B-B14F-4D97-AF65-F5344CB8AC3E}">
        <p14:creationId xmlns:p14="http://schemas.microsoft.com/office/powerpoint/2010/main" val="34765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A9C705D7-4FB6-48BC-B8E9-F95F3497041E}" type="slidenum">
              <a:rPr lang="en-US" altLang="en-US" sz="1000"/>
              <a:pPr algn="r"/>
              <a:t>22</a:t>
            </a:fld>
            <a:endParaRPr lang="en-US" altLang="en-US" sz="1000"/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85078"/>
              </p:ext>
            </p:extLst>
          </p:nvPr>
        </p:nvGraphicFramePr>
        <p:xfrm>
          <a:off x="914400" y="1219200"/>
          <a:ext cx="7321550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Document" r:id="rId4" imgW="7321366" imgH="4834820" progId="Word.Document.8">
                  <p:embed/>
                </p:oleObj>
              </mc:Choice>
              <mc:Fallback>
                <p:oleObj name="Document" r:id="rId4" imgW="7321366" imgH="4834820" progId="Word.Document.8">
                  <p:embed/>
                  <p:pic>
                    <p:nvPicPr>
                      <p:cNvPr id="178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321550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371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1C4DFA05-968A-4E34-84F3-0A324BCF23B8}" type="slidenum">
              <a:rPr lang="en-US" altLang="en-US" sz="1000"/>
              <a:pPr algn="r"/>
              <a:t>23</a:t>
            </a:fld>
            <a:endParaRPr lang="en-US" altLang="en-US" sz="1000"/>
          </a:p>
        </p:txBody>
      </p:sp>
      <p:graphicFrame>
        <p:nvGraphicFramePr>
          <p:cNvPr id="181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10714"/>
              </p:ext>
            </p:extLst>
          </p:nvPr>
        </p:nvGraphicFramePr>
        <p:xfrm>
          <a:off x="533400" y="1219200"/>
          <a:ext cx="770255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Document" r:id="rId4" imgW="7321366" imgH="4604298" progId="Word.Document.8">
                  <p:embed/>
                </p:oleObj>
              </mc:Choice>
              <mc:Fallback>
                <p:oleObj name="Document" r:id="rId4" imgW="7321366" imgH="4604298" progId="Word.Document.8">
                  <p:embed/>
                  <p:pic>
                    <p:nvPicPr>
                      <p:cNvPr id="181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770255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22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www.creativebloq.com/web-design/examples-css-912710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CSS handles the cool formatting and shading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6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C739B0F2-EF35-4CC6-A556-FC96991949BB}" type="slidenum">
              <a:rPr lang="en-US" altLang="en-US" sz="1000"/>
              <a:pPr algn="r"/>
              <a:t>25</a:t>
            </a:fld>
            <a:endParaRPr lang="en-US" altLang="en-US" sz="1000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82219"/>
              </p:ext>
            </p:extLst>
          </p:nvPr>
        </p:nvGraphicFramePr>
        <p:xfrm>
          <a:off x="1676400" y="1060058"/>
          <a:ext cx="6788150" cy="476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Document" r:id="rId4" imgW="7321366" imgH="5126309" progId="Word.Document.8">
                  <p:embed/>
                </p:oleObj>
              </mc:Choice>
              <mc:Fallback>
                <p:oleObj name="Document" r:id="rId4" imgW="7321366" imgH="5126309" progId="Word.Document.8">
                  <p:embed/>
                  <p:pic>
                    <p:nvPicPr>
                      <p:cNvPr id="176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60058"/>
                        <a:ext cx="6788150" cy="4762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61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6E45BC6F-8816-400F-9584-827EA0761894}" type="slidenum">
              <a:rPr lang="en-US" altLang="en-US" sz="1000"/>
              <a:pPr algn="r"/>
              <a:t>26</a:t>
            </a:fld>
            <a:endParaRPr lang="en-US" altLang="en-US" sz="1000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914400" y="1676400"/>
          <a:ext cx="732155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Document" r:id="rId4" imgW="7321366" imgH="2985236" progId="Word.Document.8">
                  <p:embed/>
                </p:oleObj>
              </mc:Choice>
              <mc:Fallback>
                <p:oleObj name="Document" r:id="rId4" imgW="7321366" imgH="2985236" progId="Word.Document.8">
                  <p:embed/>
                  <p:pic>
                    <p:nvPicPr>
                      <p:cNvPr id="187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321550" cy="297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038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www.creativebloq.com/web-design/examples-of-javascript-1233964</a:t>
            </a:r>
            <a:endParaRPr lang="en-US" dirty="0" smtClean="0"/>
          </a:p>
          <a:p>
            <a:r>
              <a:rPr lang="en-US" dirty="0" err="1" smtClean="0"/>
              <a:t>Javascript</a:t>
            </a:r>
            <a:r>
              <a:rPr lang="en-US" dirty="0" smtClean="0"/>
              <a:t> is what handles the ‘cool’ elements of a website</a:t>
            </a:r>
          </a:p>
          <a:p>
            <a:pPr lvl="1"/>
            <a:r>
              <a:rPr lang="en-US" dirty="0" smtClean="0"/>
              <a:t>Changing content, interesting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2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The Document Object Model (DOM) is a cross-platform and language-independent convention for representing and interacting with objects in HTML, XHTML, and XML documents.[1] The nodes of every document are organized in a tree structure, called the DOM tree. Objects in the DOM tree may be addressed and manipulated by using methods on the objects. The public interface of a DOM is specified in its application programming interface (API).</a:t>
            </a:r>
          </a:p>
        </p:txBody>
      </p:sp>
    </p:spTree>
    <p:extLst>
      <p:ext uri="{BB962C8B-B14F-4D97-AF65-F5344CB8AC3E}">
        <p14:creationId xmlns:p14="http://schemas.microsoft.com/office/powerpoint/2010/main" val="166195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tree for index.html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1" y="2362200"/>
            <a:ext cx="9025539" cy="41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399"/>
            <a:ext cx="6934200" cy="54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EE9D1954-8366-427C-A319-007BE893EE1F}" type="slidenum">
              <a:rPr lang="en-US" altLang="en-US" sz="1000"/>
              <a:pPr algn="r"/>
              <a:t>30</a:t>
            </a:fld>
            <a:endParaRPr lang="en-US" altLang="en-US" sz="1000"/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74911"/>
              </p:ext>
            </p:extLst>
          </p:nvPr>
        </p:nvGraphicFramePr>
        <p:xfrm>
          <a:off x="1146175" y="987425"/>
          <a:ext cx="72437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Document" r:id="rId4" imgW="7315200" imgH="438210" progId="Word.Document.8">
                  <p:embed/>
                </p:oleObj>
              </mc:Choice>
              <mc:Fallback>
                <p:oleObj name="Document" r:id="rId4" imgW="7315200" imgH="438210" progId="Word.Document.8">
                  <p:embed/>
                  <p:pic>
                    <p:nvPicPr>
                      <p:cNvPr id="185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987425"/>
                        <a:ext cx="72437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03525"/>
              </p:ext>
            </p:extLst>
          </p:nvPr>
        </p:nvGraphicFramePr>
        <p:xfrm>
          <a:off x="1066800" y="1600200"/>
          <a:ext cx="683895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Visio" r:id="rId6" imgW="3875227" imgH="2046427" progId="Visio.Drawing.11">
                  <p:embed/>
                </p:oleObj>
              </mc:Choice>
              <mc:Fallback>
                <p:oleObj name="Visio" r:id="rId6" imgW="3875227" imgH="2046427" progId="Visio.Drawing.11">
                  <p:embed/>
                  <p:pic>
                    <p:nvPicPr>
                      <p:cNvPr id="185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6838950" cy="360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752600" y="40386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4038600"/>
            <a:ext cx="16764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480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11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0D80B849-D5D2-4A01-A506-82499339AE6F}" type="slidenum">
              <a:rPr lang="en-US" altLang="en-US" sz="1000"/>
              <a:pPr algn="r"/>
              <a:t>31</a:t>
            </a:fld>
            <a:endParaRPr lang="en-US" altLang="en-US" sz="1000"/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77114"/>
              </p:ext>
            </p:extLst>
          </p:nvPr>
        </p:nvGraphicFramePr>
        <p:xfrm>
          <a:off x="1371600" y="1612504"/>
          <a:ext cx="7467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Document" r:id="rId4" imgW="7440272" imgH="468619" progId="Word.Document.8">
                  <p:embed/>
                </p:oleObj>
              </mc:Choice>
              <mc:Fallback>
                <p:oleObj name="Document" r:id="rId4" imgW="7440272" imgH="468619" progId="Word.Document.8">
                  <p:embed/>
                  <p:pic>
                    <p:nvPicPr>
                      <p:cNvPr id="2170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12504"/>
                        <a:ext cx="74676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7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205495"/>
              </p:ext>
            </p:extLst>
          </p:nvPr>
        </p:nvGraphicFramePr>
        <p:xfrm>
          <a:off x="1246414" y="2585243"/>
          <a:ext cx="62484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Visio" r:id="rId6" imgW="3637178" imgH="1195730" progId="Visio.Drawing.11">
                  <p:embed/>
                </p:oleObj>
              </mc:Choice>
              <mc:Fallback>
                <p:oleObj name="Visio" r:id="rId6" imgW="3637178" imgH="1195730" progId="Visio.Drawing.11">
                  <p:embed/>
                  <p:pic>
                    <p:nvPicPr>
                      <p:cNvPr id="2170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414" y="2585243"/>
                        <a:ext cx="624840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769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B6FDBFBF-B878-4C68-8491-D27AE2791829}" type="slidenum">
              <a:rPr lang="en-US" altLang="en-US" sz="1000"/>
              <a:pPr algn="r"/>
              <a:t>32</a:t>
            </a:fld>
            <a:endParaRPr lang="en-US" altLang="en-US" sz="1000"/>
          </a:p>
        </p:txBody>
      </p:sp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1447800" y="1295400"/>
          <a:ext cx="74676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Document" r:id="rId4" imgW="7440272" imgH="2656950" progId="Word.Document.8">
                  <p:embed/>
                </p:oleObj>
              </mc:Choice>
              <mc:Fallback>
                <p:oleObj name="Document" r:id="rId4" imgW="7440272" imgH="2656950" progId="Word.Document.8">
                  <p:embed/>
                  <p:pic>
                    <p:nvPicPr>
                      <p:cNvPr id="221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74676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702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9C103C9D-576E-4EEE-B962-6F943CBC9664}" type="slidenum">
              <a:rPr lang="en-US" altLang="en-US" sz="1000"/>
              <a:pPr algn="r"/>
              <a:t>33</a:t>
            </a:fld>
            <a:endParaRPr lang="en-US" altLang="en-US" sz="1000"/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990600" y="1371600"/>
          <a:ext cx="7467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Document" r:id="rId4" imgW="7440272" imgH="572516" progId="Word.Document.8">
                  <p:embed/>
                </p:oleObj>
              </mc:Choice>
              <mc:Fallback>
                <p:oleObj name="Document" r:id="rId4" imgW="7440272" imgH="572516" progId="Word.Document.8">
                  <p:embed/>
                  <p:pic>
                    <p:nvPicPr>
                      <p:cNvPr id="157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4676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7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913011"/>
              </p:ext>
            </p:extLst>
          </p:nvPr>
        </p:nvGraphicFramePr>
        <p:xfrm>
          <a:off x="914400" y="1981201"/>
          <a:ext cx="567464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Visio" r:id="rId6" imgW="4961839" imgH="1932737" progId="Visio.Drawing.11">
                  <p:embed/>
                </p:oleObj>
              </mc:Choice>
              <mc:Fallback>
                <p:oleObj name="Visio" r:id="rId6" imgW="4961839" imgH="1932737" progId="Visio.Drawing.11">
                  <p:embed/>
                  <p:pic>
                    <p:nvPicPr>
                      <p:cNvPr id="157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1"/>
                        <a:ext cx="5674643" cy="2209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4011748"/>
            <a:ext cx="5105400" cy="2846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0775" y="4224339"/>
            <a:ext cx="22574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page source on a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572000" cy="4419600"/>
          </a:xfrm>
        </p:spPr>
        <p:txBody>
          <a:bodyPr/>
          <a:lstStyle/>
          <a:p>
            <a:r>
              <a:rPr lang="en-US" dirty="0" smtClean="0"/>
              <a:t>Right click then “view source”</a:t>
            </a:r>
          </a:p>
          <a:p>
            <a:r>
              <a:rPr lang="en-US" dirty="0" smtClean="0"/>
              <a:t>“inspect element” will also work</a:t>
            </a:r>
          </a:p>
          <a:p>
            <a:r>
              <a:rPr lang="en-US" dirty="0" smtClean="0"/>
              <a:t>Developer tools F12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74186"/>
            <a:ext cx="4048328" cy="48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the Internet works – summarize what we’ve learned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LearnCode.Academy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www.youtube.com/watch?v=e4S8zfLdLgQ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83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In class assignment, work as a group of 3</a:t>
            </a:r>
          </a:p>
          <a:p>
            <a:pPr lvl="1"/>
            <a:r>
              <a:rPr lang="en-US" sz="2400" dirty="0" smtClean="0"/>
              <a:t>View source, or inspect element on </a:t>
            </a:r>
            <a:r>
              <a:rPr lang="en-US" sz="2400" dirty="0" smtClean="0"/>
              <a:t>5 </a:t>
            </a:r>
            <a:r>
              <a:rPr lang="en-US" sz="2400" dirty="0" smtClean="0"/>
              <a:t>pages.  Find an example of the following: HTML, CSS, JavaScript. </a:t>
            </a:r>
          </a:p>
          <a:p>
            <a:pPr lvl="1"/>
            <a:r>
              <a:rPr lang="en-US" sz="2400" dirty="0" smtClean="0"/>
              <a:t>Copy/paste them into a document</a:t>
            </a:r>
          </a:p>
          <a:p>
            <a:pPr lvl="1"/>
            <a:r>
              <a:rPr lang="en-US" sz="2400" dirty="0" smtClean="0"/>
              <a:t>Tell me what you think each component that  you’ve chosen is doing</a:t>
            </a:r>
          </a:p>
          <a:p>
            <a:pPr lvl="1"/>
            <a:r>
              <a:rPr lang="en-US" sz="2400" dirty="0" smtClean="0"/>
              <a:t>submit the document on </a:t>
            </a:r>
            <a:r>
              <a:rPr lang="en-US" sz="2400" dirty="0" err="1" smtClean="0"/>
              <a:t>onedrive</a:t>
            </a:r>
            <a:r>
              <a:rPr lang="en-US" sz="2400" dirty="0" smtClean="0"/>
              <a:t> as a group</a:t>
            </a:r>
          </a:p>
          <a:p>
            <a:r>
              <a:rPr lang="en-US" sz="2800" dirty="0" smtClean="0"/>
              <a:t>Individual assignment – </a:t>
            </a:r>
          </a:p>
          <a:p>
            <a:pPr lvl="1"/>
            <a:r>
              <a:rPr lang="en-US" sz="2400" dirty="0" smtClean="0"/>
              <a:t>Unit </a:t>
            </a:r>
            <a:r>
              <a:rPr lang="en-US" sz="2400" dirty="0" smtClean="0"/>
              <a:t>1-5 – HTML and CSS (will decide due date later in the semester)</a:t>
            </a:r>
          </a:p>
        </p:txBody>
      </p:sp>
    </p:spTree>
    <p:extLst>
      <p:ext uri="{BB962C8B-B14F-4D97-AF65-F5344CB8AC3E}">
        <p14:creationId xmlns:p14="http://schemas.microsoft.com/office/powerpoint/2010/main" val="382878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err="1"/>
              <a:t>Murach’s</a:t>
            </a:r>
            <a:r>
              <a:rPr lang="en-US" altLang="en-US" dirty="0"/>
              <a:t> </a:t>
            </a:r>
            <a:r>
              <a:rPr lang="en-US" altLang="en-US" dirty="0" smtClean="0"/>
              <a:t>JavaScript, </a:t>
            </a:r>
            <a:r>
              <a:rPr lang="en-US" altLang="en-US" dirty="0"/>
              <a:t>C1</a:t>
            </a:r>
            <a:endParaRPr lang="en-US" altLang="en-US" sz="12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C75FDB61-6721-452C-A3EC-57DA35CEB163}" type="slidenum">
              <a:rPr lang="en-US" altLang="en-US" sz="1000"/>
              <a:pPr algn="r"/>
              <a:t>4</a:t>
            </a:fld>
            <a:endParaRPr lang="en-US" altLang="en-US" sz="1000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1839913" y="1143000"/>
          <a:ext cx="7304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Document" r:id="rId4" imgW="7321366" imgH="435069" progId="Word.Document.8">
                  <p:embed/>
                </p:oleObj>
              </mc:Choice>
              <mc:Fallback>
                <p:oleObj name="Document" r:id="rId4" imgW="7321366" imgH="435069" progId="Word.Document.8">
                  <p:embed/>
                  <p:pic>
                    <p:nvPicPr>
                      <p:cNvPr id="151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143000"/>
                        <a:ext cx="7304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Visio" r:id="rId6" imgW="6142812" imgH="2303165" progId="Visio.Drawing.11">
                  <p:embed/>
                </p:oleObj>
              </mc:Choice>
              <mc:Fallback>
                <p:oleObj name="Visio" r:id="rId6" imgW="6142812" imgH="2303165" progId="Visio.Drawing.11">
                  <p:embed/>
                  <p:pic>
                    <p:nvPicPr>
                      <p:cNvPr id="151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1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2B099D14-E3D2-47AE-B11A-0A70EDCBAD5A}" type="slidenum">
              <a:rPr lang="en-US" altLang="en-US" sz="1000"/>
              <a:pPr algn="r"/>
              <a:t>5</a:t>
            </a:fld>
            <a:endParaRPr lang="en-US" altLang="en-US" sz="1000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1143000" y="1371600"/>
          <a:ext cx="7467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Document" r:id="rId4" imgW="7440272" imgH="557004" progId="Word.Document.8">
                  <p:embed/>
                </p:oleObj>
              </mc:Choice>
              <mc:Fallback>
                <p:oleObj name="Document" r:id="rId4" imgW="7440272" imgH="557004" progId="Word.Document.8">
                  <p:embed/>
                  <p:pic>
                    <p:nvPicPr>
                      <p:cNvPr id="161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4676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1371600" y="2209800"/>
          <a:ext cx="73437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Visio" r:id="rId6" imgW="4600668" imgH="2771868" progId="Visio.Drawing.11">
                  <p:embed/>
                </p:oleObj>
              </mc:Choice>
              <mc:Fallback>
                <p:oleObj name="Visio" r:id="rId6" imgW="4600668" imgH="2771868" progId="Visio.Drawing.11">
                  <p:embed/>
                  <p:pic>
                    <p:nvPicPr>
                      <p:cNvPr id="161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2451"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734377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83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7E62E084-BD4E-4761-8959-A5F8D83D77D2}" type="slidenum">
              <a:rPr lang="en-US" altLang="en-US" sz="1000"/>
              <a:pPr algn="r"/>
              <a:t>6</a:t>
            </a:fld>
            <a:endParaRPr lang="en-US" altLang="en-US" sz="1000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600200" y="990600"/>
          <a:ext cx="732155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4" imgW="7321366" imgH="4590229" progId="Word.Document.8">
                  <p:embed/>
                </p:oleObj>
              </mc:Choice>
              <mc:Fallback>
                <p:oleObj name="Document" r:id="rId4" imgW="7321366" imgH="4590229" progId="Word.Document.8">
                  <p:embed/>
                  <p:pic>
                    <p:nvPicPr>
                      <p:cNvPr id="163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90600"/>
                        <a:ext cx="732155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5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B9E88386-B3ED-46F3-8BE6-3B4C6ABEC6DF}" type="slidenum">
              <a:rPr lang="en-US" altLang="en-US" sz="1000"/>
              <a:pPr algn="r"/>
              <a:t>7</a:t>
            </a:fld>
            <a:endParaRPr lang="en-US" altLang="en-US" sz="1000"/>
          </a:p>
        </p:txBody>
      </p:sp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914400" y="1143000"/>
          <a:ext cx="7467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Document" r:id="rId4" imgW="7440272" imgH="528143" progId="Word.Document.8">
                  <p:embed/>
                </p:oleObj>
              </mc:Choice>
              <mc:Fallback>
                <p:oleObj name="Document" r:id="rId4" imgW="7440272" imgH="528143" progId="Word.Document.8">
                  <p:embed/>
                  <p:pic>
                    <p:nvPicPr>
                      <p:cNvPr id="165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4676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857250" y="1905000"/>
          <a:ext cx="7391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Visio" r:id="rId6" imgW="5882945" imgH="2026920" progId="Visio.Drawing.11">
                  <p:embed/>
                </p:oleObj>
              </mc:Choice>
              <mc:Fallback>
                <p:oleObj name="Visio" r:id="rId6" imgW="5882945" imgH="2026920" progId="Visio.Drawing.11">
                  <p:embed/>
                  <p:pic>
                    <p:nvPicPr>
                      <p:cNvPr id="165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275"/>
                      <a:stretch>
                        <a:fillRect/>
                      </a:stretch>
                    </p:blipFill>
                    <p:spPr bwMode="auto">
                      <a:xfrm>
                        <a:off x="857250" y="1905000"/>
                        <a:ext cx="73914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25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F69F10C2-CDD8-4EB4-9D73-E1C41023661F}" type="slidenum">
              <a:rPr lang="en-US" altLang="en-US" sz="1000"/>
              <a:pPr algn="r"/>
              <a:t>8</a:t>
            </a:fld>
            <a:endParaRPr lang="en-US" altLang="en-US" sz="1000"/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2057400" y="1295400"/>
          <a:ext cx="3692525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ocument" r:id="rId4" imgW="3709146" imgH="3936904" progId="Word.Document.8">
                  <p:embed/>
                </p:oleObj>
              </mc:Choice>
              <mc:Fallback>
                <p:oleObj name="Document" r:id="rId4" imgW="3709146" imgH="3936904" progId="Word.Document.8">
                  <p:embed/>
                  <p:pic>
                    <p:nvPicPr>
                      <p:cNvPr id="171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3692525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60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Murach’s JavaScript, C1</a:t>
            </a:r>
            <a:endParaRPr lang="en-US" altLang="en-US" sz="120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2009, Mike Murach &amp; Associates, Inc.</a:t>
            </a:r>
            <a:endParaRPr lang="en-US" altLang="en-US" sz="1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1000"/>
              <a:t>Slide </a:t>
            </a:r>
            <a:fld id="{50012671-3456-4C69-A05D-24C29BA61E4B}" type="slidenum">
              <a:rPr lang="en-US" altLang="en-US" sz="1000"/>
              <a:pPr algn="r"/>
              <a:t>9</a:t>
            </a:fld>
            <a:endParaRPr lang="en-US" altLang="en-US" sz="1000"/>
          </a:p>
        </p:txBody>
      </p:sp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1600200" y="1447800"/>
          <a:ext cx="7467600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cument" r:id="rId4" imgW="7440272" imgH="3287548" progId="Word.Document.8">
                  <p:embed/>
                </p:oleObj>
              </mc:Choice>
              <mc:Fallback>
                <p:oleObj name="Document" r:id="rId4" imgW="7440272" imgH="3287548" progId="Word.Document.8">
                  <p:embed/>
                  <p:pic>
                    <p:nvPicPr>
                      <p:cNvPr id="174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7467600" cy="328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599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 to MSTC&amp;quot;&quot;/&gt;&lt;property id=&quot;20307&quot; value=&quot;313&quot;/&gt;&lt;/object&gt;&lt;object type=&quot;3&quot; unique_id=&quot;10109&quot;&gt;&lt;property id=&quot;20148&quot; value=&quot;5&quot;/&gt;&lt;property id=&quot;20300&quot; value=&quot;Slide 2 - &amp;quot;Overview&amp;quot;&quot;/&gt;&lt;property id=&quot;20307&quot; value=&quot;314&quot;/&gt;&lt;/object&gt;&lt;object type=&quot;3&quot; unique_id=&quot;10110&quot;&gt;&lt;property id=&quot;20148&quot; value=&quot;5&quot;/&gt;&lt;property id=&quot;20300&quot; value=&quot;Slide 3 - &amp;quot;Program Success orientation&amp;#x0D;&amp;#x0A;(PSO)&amp;quot;&quot;/&gt;&lt;property id=&quot;20307&quot; value=&quot;315&quot;/&gt;&lt;/object&gt;&lt;object type=&quot;3&quot; unique_id=&quot;10111&quot;&gt;&lt;property id=&quot;20148&quot; value=&quot;5&quot;/&gt;&lt;property id=&quot;20300&quot; value=&quot;Slide 5 - &amp;quot;MSTC Network Login&amp;quot;&quot;/&gt;&lt;property id=&quot;20307&quot; value=&quot;316&quot;/&gt;&lt;/object&gt;&lt;object type=&quot;3&quot; unique_id=&quot;10113&quot;&gt;&lt;property id=&quot;20148&quot; value=&quot;5&quot;/&gt;&lt;property id=&quot;20300&quot; value=&quot;Slide 6 - &amp;quot;User Profiles&amp;quot;&quot;/&gt;&lt;property id=&quot;20307&quot; value=&quot;318&quot;/&gt;&lt;/object&gt;&lt;object type=&quot;3&quot; unique_id=&quot;10114&quot;&gt;&lt;property id=&quot;20148&quot; value=&quot;5&quot;/&gt;&lt;property id=&quot;20300&quot; value=&quot;Slide 7 - &amp;quot;MyMSTC&amp;quot;&quot;/&gt;&lt;property id=&quot;20307&quot; value=&quot;319&quot;/&gt;&lt;/object&gt;&lt;object type=&quot;3&quot; unique_id=&quot;10115&quot;&gt;&lt;property id=&quot;20148&quot; value=&quot;5&quot;/&gt;&lt;property id=&quot;20300&quot; value=&quot;Slide 8 - &amp;quot;MSTC Email&amp;quot;&quot;/&gt;&lt;property id=&quot;20307&quot; value=&quot;320&quot;/&gt;&lt;/object&gt;&lt;object type=&quot;3&quot; unique_id=&quot;10116&quot;&gt;&lt;property id=&quot;20148&quot; value=&quot;5&quot;/&gt;&lt;property id=&quot;20300&quot; value=&quot;Slide 9 - &amp;quot;MSTC Email&amp;quot;&quot;/&gt;&lt;property id=&quot;20307&quot; value=&quot;321&quot;/&gt;&lt;/object&gt;&lt;object type=&quot;3&quot; unique_id=&quot;10117&quot;&gt;&lt;property id=&quot;20148&quot; value=&quot;5&quot;/&gt;&lt;property id=&quot;20300&quot; value=&quot;Slide 10 - &amp;quot;Online Grades&amp;quot;&quot;/&gt;&lt;property id=&quot;20307&quot; value=&quot;322&quot;/&gt;&lt;/object&gt;&lt;object type=&quot;3&quot; unique_id=&quot;10118&quot;&gt;&lt;property id=&quot;20148&quot; value=&quot;5&quot;/&gt;&lt;property id=&quot;20300&quot; value=&quot;Slide 11 - &amp;quot;Computer at Home&amp;quot;&quot;/&gt;&lt;property id=&quot;20307&quot; value=&quot;323&quot;/&gt;&lt;/object&gt;&lt;object type=&quot;3&quot; unique_id=&quot;10223&quot;&gt;&lt;property id=&quot;20148&quot; value=&quot;5&quot;/&gt;&lt;property id=&quot;20300&quot; value=&quot;Slide 12 - &amp;quot;Software Needs&amp;quot;&quot;/&gt;&lt;property id=&quot;20307&quot; value=&quot;324&quot;/&gt;&lt;/object&gt;&lt;object type=&quot;3&quot; unique_id=&quot;10285&quot;&gt;&lt;property id=&quot;20148&quot; value=&quot;5&quot;/&gt;&lt;property id=&quot;20300&quot; value=&quot;Slide 14 - &amp;quot;Network STorage&amp;quot;&quot;/&gt;&lt;property id=&quot;20307&quot; value=&quot;326&quot;/&gt;&lt;/object&gt;&lt;object type=&quot;3&quot; unique_id=&quot;10286&quot;&gt;&lt;property id=&quot;20148&quot; value=&quot;5&quot;/&gt;&lt;property id=&quot;20300&quot; value=&quot;Slide 15 - &amp;quot;Cloud Storage&amp;quot;&quot;/&gt;&lt;property id=&quot;20307&quot; value=&quot;327&quot;/&gt;&lt;/object&gt;&lt;object type=&quot;3&quot; unique_id=&quot;10389&quot;&gt;&lt;property id=&quot;20148&quot; value=&quot;5&quot;/&gt;&lt;property id=&quot;20300&quot; value=&quot;Slide 13 - &amp;quot;Other Computer Resources&amp;quot;&quot;/&gt;&lt;property id=&quot;20307&quot; value=&quot;331&quot;/&gt;&lt;/object&gt;&lt;object type=&quot;3&quot; unique_id=&quot;10390&quot;&gt;&lt;property id=&quot;20148&quot; value=&quot;5&quot;/&gt;&lt;property id=&quot;20300&quot; value=&quot;Slide 16 - &amp;quot;Printing in the Lab&amp;quot;&quot;/&gt;&lt;property id=&quot;20307&quot; value=&quot;328&quot;/&gt;&lt;/object&gt;&lt;object type=&quot;3&quot; unique_id=&quot;10391&quot;&gt;&lt;property id=&quot;20148&quot; value=&quot;5&quot;/&gt;&lt;property id=&quot;20300&quot; value=&quot;Slide 17 - &amp;quot;C.A.S.S.&amp;quot;&quot;/&gt;&lt;property id=&quot;20307&quot; value=&quot;329&quot;/&gt;&lt;/object&gt;&lt;object type=&quot;3&quot; unique_id=&quot;10392&quot;&gt;&lt;property id=&quot;20148&quot; value=&quot;5&quot;/&gt;&lt;property id=&quot;20300&quot; value=&quot;Slide 18 - &amp;quot;Course Website &amp;amp; Syllabus&amp;quot;&quot;/&gt;&lt;property id=&quot;20307&quot; value=&quot;330&quot;/&gt;&lt;/object&gt;&lt;object type=&quot;3&quot; unique_id=&quot;10393&quot;&gt;&lt;property id=&quot;20148&quot; value=&quot;5&quot;/&gt;&lt;property id=&quot;20300&quot; value=&quot;Slide 4 - &amp;quot;Mac Lab&amp;quot;&quot;/&gt;&lt;property id=&quot;20307&quot; value=&quot;3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STC PowerPoint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F3E4A144E674BAC6F2237AADC6794" ma:contentTypeVersion="0" ma:contentTypeDescription="Create a new document." ma:contentTypeScope="" ma:versionID="4144a10a846bd135ba26dc4bb18372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7D8B3A-6C63-4BAC-85AE-A48571BBC96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AF93524-A8A9-4625-BB9D-0886DB662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7FCF5A-64A1-4222-9B63-E4E98EF2B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MSTC PowerPoint Template</Template>
  <TotalTime>4322</TotalTime>
  <Words>1172</Words>
  <Application>Microsoft Office PowerPoint</Application>
  <PresentationFormat>On-screen Show (4:3)</PresentationFormat>
  <Paragraphs>415</Paragraphs>
  <Slides>36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Times New Roman</vt:lpstr>
      <vt:lpstr>MSTC PowerPoint Template</vt:lpstr>
      <vt:lpstr>Document</vt:lpstr>
      <vt:lpstr>Visio</vt:lpstr>
      <vt:lpstr>Unit 1 – Web Concepts</vt:lpstr>
      <vt:lpstr>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html</vt:lpstr>
      <vt:lpstr>html</vt:lpstr>
      <vt:lpstr>Why Learn HTML?</vt:lpstr>
      <vt:lpstr>Storing the HTML</vt:lpstr>
      <vt:lpstr>Web Site vs. Web Page </vt:lpstr>
      <vt:lpstr>URL</vt:lpstr>
      <vt:lpstr>URL components</vt:lpstr>
      <vt:lpstr>Web site elements</vt:lpstr>
      <vt:lpstr>Web site elements</vt:lpstr>
      <vt:lpstr>Web Site Elements</vt:lpstr>
      <vt:lpstr>Web page elements</vt:lpstr>
      <vt:lpstr>PowerPoint Presentation</vt:lpstr>
      <vt:lpstr>PowerPoint Presentation</vt:lpstr>
      <vt:lpstr>Examples of CSS</vt:lpstr>
      <vt:lpstr>PowerPoint Presentation</vt:lpstr>
      <vt:lpstr>PowerPoint Presentation</vt:lpstr>
      <vt:lpstr>Javascript examples</vt:lpstr>
      <vt:lpstr>Document object model</vt:lpstr>
      <vt:lpstr>Dom tree for index.html</vt:lpstr>
      <vt:lpstr>PowerPoint Presentation</vt:lpstr>
      <vt:lpstr>PowerPoint Presentation</vt:lpstr>
      <vt:lpstr>PowerPoint Presentation</vt:lpstr>
      <vt:lpstr>PowerPoint Presentation</vt:lpstr>
      <vt:lpstr>View page source on a page</vt:lpstr>
      <vt:lpstr>How the Internet works – summarize what we’ve learned</vt:lpstr>
      <vt:lpstr>Assignments</vt:lpstr>
    </vt:vector>
  </TitlesOfParts>
  <Company>MSTC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MSTC</dc:title>
  <dc:creator>Gaul, Volker</dc:creator>
  <cp:lastModifiedBy>Presley, Brent A</cp:lastModifiedBy>
  <cp:revision>210</cp:revision>
  <cp:lastPrinted>2013-01-16T16:22:27Z</cp:lastPrinted>
  <dcterms:created xsi:type="dcterms:W3CDTF">2013-08-16T14:20:36Z</dcterms:created>
  <dcterms:modified xsi:type="dcterms:W3CDTF">2015-08-25T20:45:21Z</dcterms:modified>
</cp:coreProperties>
</file>