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4"/>
  </p:sldMasterIdLst>
  <p:notesMasterIdLst>
    <p:notesMasterId r:id="rId114"/>
  </p:notesMasterIdLst>
  <p:handoutMasterIdLst>
    <p:handoutMasterId r:id="rId115"/>
  </p:handoutMasterIdLst>
  <p:sldIdLst>
    <p:sldId id="313" r:id="rId5"/>
    <p:sldId id="428" r:id="rId6"/>
    <p:sldId id="429" r:id="rId7"/>
    <p:sldId id="430" r:id="rId8"/>
    <p:sldId id="431" r:id="rId9"/>
    <p:sldId id="432" r:id="rId10"/>
    <p:sldId id="433" r:id="rId11"/>
    <p:sldId id="434" r:id="rId12"/>
    <p:sldId id="435" r:id="rId13"/>
    <p:sldId id="436" r:id="rId14"/>
    <p:sldId id="437" r:id="rId15"/>
    <p:sldId id="438" r:id="rId16"/>
    <p:sldId id="439" r:id="rId17"/>
    <p:sldId id="440" r:id="rId18"/>
    <p:sldId id="441" r:id="rId19"/>
    <p:sldId id="442" r:id="rId20"/>
    <p:sldId id="443" r:id="rId21"/>
    <p:sldId id="444" r:id="rId22"/>
    <p:sldId id="445" r:id="rId23"/>
    <p:sldId id="446" r:id="rId24"/>
    <p:sldId id="447" r:id="rId25"/>
    <p:sldId id="448" r:id="rId26"/>
    <p:sldId id="449" r:id="rId27"/>
    <p:sldId id="450" r:id="rId28"/>
    <p:sldId id="451" r:id="rId29"/>
    <p:sldId id="533" r:id="rId30"/>
    <p:sldId id="538" r:id="rId31"/>
    <p:sldId id="534" r:id="rId32"/>
    <p:sldId id="452" r:id="rId33"/>
    <p:sldId id="528" r:id="rId34"/>
    <p:sldId id="529" r:id="rId35"/>
    <p:sldId id="530" r:id="rId36"/>
    <p:sldId id="531" r:id="rId37"/>
    <p:sldId id="532" r:id="rId38"/>
    <p:sldId id="471" r:id="rId39"/>
    <p:sldId id="527" r:id="rId40"/>
    <p:sldId id="453" r:id="rId41"/>
    <p:sldId id="454" r:id="rId42"/>
    <p:sldId id="523" r:id="rId43"/>
    <p:sldId id="524" r:id="rId44"/>
    <p:sldId id="525" r:id="rId45"/>
    <p:sldId id="455" r:id="rId46"/>
    <p:sldId id="456" r:id="rId47"/>
    <p:sldId id="457" r:id="rId48"/>
    <p:sldId id="458" r:id="rId49"/>
    <p:sldId id="459" r:id="rId50"/>
    <p:sldId id="460" r:id="rId51"/>
    <p:sldId id="461" r:id="rId52"/>
    <p:sldId id="462" r:id="rId53"/>
    <p:sldId id="463" r:id="rId54"/>
    <p:sldId id="464" r:id="rId55"/>
    <p:sldId id="526" r:id="rId56"/>
    <p:sldId id="465" r:id="rId57"/>
    <p:sldId id="466" r:id="rId58"/>
    <p:sldId id="467" r:id="rId59"/>
    <p:sldId id="468" r:id="rId60"/>
    <p:sldId id="469" r:id="rId61"/>
    <p:sldId id="470" r:id="rId62"/>
    <p:sldId id="472" r:id="rId63"/>
    <p:sldId id="478" r:id="rId64"/>
    <p:sldId id="484" r:id="rId65"/>
    <p:sldId id="483" r:id="rId66"/>
    <p:sldId id="482" r:id="rId67"/>
    <p:sldId id="481" r:id="rId68"/>
    <p:sldId id="480" r:id="rId69"/>
    <p:sldId id="479" r:id="rId70"/>
    <p:sldId id="477" r:id="rId71"/>
    <p:sldId id="476" r:id="rId72"/>
    <p:sldId id="485" r:id="rId73"/>
    <p:sldId id="475" r:id="rId74"/>
    <p:sldId id="474" r:id="rId75"/>
    <p:sldId id="473" r:id="rId76"/>
    <p:sldId id="486" r:id="rId77"/>
    <p:sldId id="496" r:id="rId78"/>
    <p:sldId id="499" r:id="rId79"/>
    <p:sldId id="498" r:id="rId80"/>
    <p:sldId id="497" r:id="rId81"/>
    <p:sldId id="495" r:id="rId82"/>
    <p:sldId id="494" r:id="rId83"/>
    <p:sldId id="493" r:id="rId84"/>
    <p:sldId id="492" r:id="rId85"/>
    <p:sldId id="491" r:id="rId86"/>
    <p:sldId id="490" r:id="rId87"/>
    <p:sldId id="489" r:id="rId88"/>
    <p:sldId id="488" r:id="rId89"/>
    <p:sldId id="506" r:id="rId90"/>
    <p:sldId id="487" r:id="rId91"/>
    <p:sldId id="507" r:id="rId92"/>
    <p:sldId id="508" r:id="rId93"/>
    <p:sldId id="512" r:id="rId94"/>
    <p:sldId id="511" r:id="rId95"/>
    <p:sldId id="510" r:id="rId96"/>
    <p:sldId id="509" r:id="rId97"/>
    <p:sldId id="500" r:id="rId98"/>
    <p:sldId id="505" r:id="rId99"/>
    <p:sldId id="504" r:id="rId100"/>
    <p:sldId id="503" r:id="rId101"/>
    <p:sldId id="502" r:id="rId102"/>
    <p:sldId id="520" r:id="rId103"/>
    <p:sldId id="521" r:id="rId104"/>
    <p:sldId id="501" r:id="rId105"/>
    <p:sldId id="513" r:id="rId106"/>
    <p:sldId id="519" r:id="rId107"/>
    <p:sldId id="518" r:id="rId108"/>
    <p:sldId id="517" r:id="rId109"/>
    <p:sldId id="522" r:id="rId110"/>
    <p:sldId id="516" r:id="rId111"/>
    <p:sldId id="515" r:id="rId112"/>
    <p:sldId id="514" r:id="rId113"/>
  </p:sldIdLst>
  <p:sldSz cx="9144000" cy="6858000" type="screen4x3"/>
  <p:notesSz cx="7010400" cy="9296400"/>
  <p:custDataLst>
    <p:tags r:id="rId116"/>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Default Section" id="{2689AE6C-0FF9-495C-88DF-1A74468A471A}">
          <p14:sldIdLst>
            <p14:sldId id="313"/>
            <p14:sldId id="428"/>
            <p14:sldId id="429"/>
            <p14:sldId id="430"/>
            <p14:sldId id="431"/>
            <p14:sldId id="432"/>
            <p14:sldId id="433"/>
            <p14:sldId id="434"/>
            <p14:sldId id="435"/>
            <p14:sldId id="436"/>
            <p14:sldId id="437"/>
            <p14:sldId id="438"/>
            <p14:sldId id="439"/>
            <p14:sldId id="440"/>
            <p14:sldId id="441"/>
            <p14:sldId id="442"/>
            <p14:sldId id="443"/>
            <p14:sldId id="444"/>
            <p14:sldId id="445"/>
            <p14:sldId id="446"/>
            <p14:sldId id="447"/>
            <p14:sldId id="448"/>
            <p14:sldId id="449"/>
            <p14:sldId id="450"/>
            <p14:sldId id="451"/>
            <p14:sldId id="533"/>
            <p14:sldId id="538"/>
            <p14:sldId id="534"/>
            <p14:sldId id="452"/>
            <p14:sldId id="528"/>
            <p14:sldId id="529"/>
            <p14:sldId id="530"/>
            <p14:sldId id="531"/>
            <p14:sldId id="532"/>
            <p14:sldId id="471"/>
            <p14:sldId id="527"/>
            <p14:sldId id="453"/>
            <p14:sldId id="454"/>
            <p14:sldId id="523"/>
            <p14:sldId id="524"/>
            <p14:sldId id="525"/>
            <p14:sldId id="455"/>
            <p14:sldId id="456"/>
            <p14:sldId id="457"/>
            <p14:sldId id="458"/>
            <p14:sldId id="459"/>
            <p14:sldId id="460"/>
            <p14:sldId id="461"/>
            <p14:sldId id="462"/>
            <p14:sldId id="463"/>
            <p14:sldId id="464"/>
            <p14:sldId id="526"/>
            <p14:sldId id="465"/>
            <p14:sldId id="466"/>
            <p14:sldId id="467"/>
            <p14:sldId id="468"/>
            <p14:sldId id="469"/>
            <p14:sldId id="470"/>
            <p14:sldId id="472"/>
            <p14:sldId id="478"/>
            <p14:sldId id="484"/>
            <p14:sldId id="483"/>
            <p14:sldId id="482"/>
            <p14:sldId id="481"/>
            <p14:sldId id="480"/>
            <p14:sldId id="479"/>
            <p14:sldId id="477"/>
            <p14:sldId id="476"/>
            <p14:sldId id="485"/>
            <p14:sldId id="475"/>
            <p14:sldId id="474"/>
            <p14:sldId id="473"/>
            <p14:sldId id="486"/>
            <p14:sldId id="496"/>
            <p14:sldId id="499"/>
            <p14:sldId id="498"/>
            <p14:sldId id="497"/>
            <p14:sldId id="495"/>
            <p14:sldId id="494"/>
            <p14:sldId id="493"/>
            <p14:sldId id="492"/>
            <p14:sldId id="491"/>
            <p14:sldId id="490"/>
            <p14:sldId id="489"/>
            <p14:sldId id="488"/>
            <p14:sldId id="506"/>
            <p14:sldId id="487"/>
            <p14:sldId id="507"/>
            <p14:sldId id="508"/>
            <p14:sldId id="512"/>
            <p14:sldId id="511"/>
            <p14:sldId id="510"/>
            <p14:sldId id="509"/>
            <p14:sldId id="500"/>
            <p14:sldId id="505"/>
            <p14:sldId id="504"/>
            <p14:sldId id="503"/>
            <p14:sldId id="502"/>
            <p14:sldId id="520"/>
            <p14:sldId id="521"/>
            <p14:sldId id="501"/>
            <p14:sldId id="513"/>
            <p14:sldId id="519"/>
            <p14:sldId id="518"/>
            <p14:sldId id="517"/>
            <p14:sldId id="522"/>
            <p14:sldId id="516"/>
            <p14:sldId id="515"/>
            <p14:sldId id="51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990033"/>
    <a:srgbClr val="800000"/>
    <a:srgbClr val="FFFFFF"/>
    <a:srgbClr val="DDDDDD"/>
    <a:srgbClr val="A50021"/>
    <a:srgbClr val="003366"/>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868" autoAdjust="0"/>
    <p:restoredTop sz="81366" autoAdjust="0"/>
  </p:normalViewPr>
  <p:slideViewPr>
    <p:cSldViewPr>
      <p:cViewPr varScale="1">
        <p:scale>
          <a:sx n="99" d="100"/>
          <a:sy n="99" d="100"/>
        </p:scale>
        <p:origin x="127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117" Type="http://schemas.openxmlformats.org/officeDocument/2006/relationships/presProps" Target="presProps.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slide" Target="slides/slide85.xml"/><Relationship Id="rId112" Type="http://schemas.openxmlformats.org/officeDocument/2006/relationships/slide" Target="slides/slide108.xml"/><Relationship Id="rId16" Type="http://schemas.openxmlformats.org/officeDocument/2006/relationships/slide" Target="slides/slide12.xml"/><Relationship Id="rId107" Type="http://schemas.openxmlformats.org/officeDocument/2006/relationships/slide" Target="slides/slide103.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slide" Target="slides/slide70.xml"/><Relationship Id="rId79" Type="http://schemas.openxmlformats.org/officeDocument/2006/relationships/slide" Target="slides/slide75.xml"/><Relationship Id="rId87" Type="http://schemas.openxmlformats.org/officeDocument/2006/relationships/slide" Target="slides/slide83.xml"/><Relationship Id="rId102" Type="http://schemas.openxmlformats.org/officeDocument/2006/relationships/slide" Target="slides/slide98.xml"/><Relationship Id="rId110" Type="http://schemas.openxmlformats.org/officeDocument/2006/relationships/slide" Target="slides/slide106.xml"/><Relationship Id="rId115" Type="http://schemas.openxmlformats.org/officeDocument/2006/relationships/handoutMaster" Target="handoutMasters/handoutMaster1.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slide" Target="slides/slide78.xml"/><Relationship Id="rId90" Type="http://schemas.openxmlformats.org/officeDocument/2006/relationships/slide" Target="slides/slide86.xml"/><Relationship Id="rId95" Type="http://schemas.openxmlformats.org/officeDocument/2006/relationships/slide" Target="slides/slide9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13" Type="http://schemas.openxmlformats.org/officeDocument/2006/relationships/slide" Target="slides/slide109.xml"/><Relationship Id="rId118"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slide" Target="slides/slide81.xml"/><Relationship Id="rId93" Type="http://schemas.openxmlformats.org/officeDocument/2006/relationships/slide" Target="slides/slide89.xml"/><Relationship Id="rId98" Type="http://schemas.openxmlformats.org/officeDocument/2006/relationships/slide" Target="slides/slide9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103" Type="http://schemas.openxmlformats.org/officeDocument/2006/relationships/slide" Target="slides/slide99.xml"/><Relationship Id="rId108" Type="http://schemas.openxmlformats.org/officeDocument/2006/relationships/slide" Target="slides/slide104.xml"/><Relationship Id="rId116" Type="http://schemas.openxmlformats.org/officeDocument/2006/relationships/tags" Target="tags/tag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slide" Target="slides/slide84.xml"/><Relationship Id="rId91" Type="http://schemas.openxmlformats.org/officeDocument/2006/relationships/slide" Target="slides/slide87.xml"/><Relationship Id="rId96" Type="http://schemas.openxmlformats.org/officeDocument/2006/relationships/slide" Target="slides/slide92.xml"/><Relationship Id="rId111" Type="http://schemas.openxmlformats.org/officeDocument/2006/relationships/slide" Target="slides/slide107.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6" Type="http://schemas.openxmlformats.org/officeDocument/2006/relationships/slide" Target="slides/slide102.xml"/><Relationship Id="rId114" Type="http://schemas.openxmlformats.org/officeDocument/2006/relationships/notesMaster" Target="notesMasters/notesMaster1.xml"/><Relationship Id="rId119" Type="http://schemas.openxmlformats.org/officeDocument/2006/relationships/theme" Target="theme/theme1.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tableStyles" Target="tableStyles.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pPr>
              <a:defRPr/>
            </a:pPr>
            <a:fld id="{10878D24-9582-4E4B-A99A-25615F16C338}" type="datetimeFigureOut">
              <a:rPr lang="en-US"/>
              <a:pPr>
                <a:defRPr/>
              </a:pPr>
              <a:t>3/7/2016</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pPr>
              <a:defRPr/>
            </a:pPr>
            <a:fld id="{123A3760-E640-4460-8C1B-97FCF8CE6C7F}" type="slidenum">
              <a:rPr lang="en-US"/>
              <a:pPr>
                <a:defRPr/>
              </a:pPr>
              <a:t>‹#›</a:t>
            </a:fld>
            <a:endParaRPr lang="en-US"/>
          </a:p>
        </p:txBody>
      </p:sp>
    </p:spTree>
    <p:extLst>
      <p:ext uri="{BB962C8B-B14F-4D97-AF65-F5344CB8AC3E}">
        <p14:creationId xmlns:p14="http://schemas.microsoft.com/office/powerpoint/2010/main" val="14977847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77827"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07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9"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7830"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77831"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B4F46E74-5592-4BF1-BDC0-0FF62C5E11B8}" type="slidenum">
              <a:rPr lang="en-US"/>
              <a:pPr>
                <a:defRPr/>
              </a:pPr>
              <a:t>‹#›</a:t>
            </a:fld>
            <a:endParaRPr lang="en-US"/>
          </a:p>
        </p:txBody>
      </p:sp>
    </p:spTree>
    <p:extLst>
      <p:ext uri="{BB962C8B-B14F-4D97-AF65-F5344CB8AC3E}">
        <p14:creationId xmlns:p14="http://schemas.microsoft.com/office/powerpoint/2010/main" val="407259951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421E7C3-4F2E-4A98-8A96-FCBDB1C2E159}" type="slidenum">
              <a:rPr lang="en-US" smtClean="0"/>
              <a:pPr eaLnBrk="1" hangingPunct="1"/>
              <a:t>1</a:t>
            </a:fld>
            <a:endParaRPr 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9749906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10</a:t>
            </a:fld>
            <a:endParaRPr lang="en-US"/>
          </a:p>
        </p:txBody>
      </p:sp>
    </p:spTree>
    <p:extLst>
      <p:ext uri="{BB962C8B-B14F-4D97-AF65-F5344CB8AC3E}">
        <p14:creationId xmlns:p14="http://schemas.microsoft.com/office/powerpoint/2010/main" val="671368973"/>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100</a:t>
            </a:fld>
            <a:endParaRPr lang="en-US"/>
          </a:p>
        </p:txBody>
      </p:sp>
    </p:spTree>
    <p:extLst>
      <p:ext uri="{BB962C8B-B14F-4D97-AF65-F5344CB8AC3E}">
        <p14:creationId xmlns:p14="http://schemas.microsoft.com/office/powerpoint/2010/main" val="3573852050"/>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101</a:t>
            </a:fld>
            <a:endParaRPr lang="en-US"/>
          </a:p>
        </p:txBody>
      </p:sp>
    </p:spTree>
    <p:extLst>
      <p:ext uri="{BB962C8B-B14F-4D97-AF65-F5344CB8AC3E}">
        <p14:creationId xmlns:p14="http://schemas.microsoft.com/office/powerpoint/2010/main" val="656336388"/>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102</a:t>
            </a:fld>
            <a:endParaRPr lang="en-US"/>
          </a:p>
        </p:txBody>
      </p:sp>
    </p:spTree>
    <p:extLst>
      <p:ext uri="{BB962C8B-B14F-4D97-AF65-F5344CB8AC3E}">
        <p14:creationId xmlns:p14="http://schemas.microsoft.com/office/powerpoint/2010/main" val="765306984"/>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103</a:t>
            </a:fld>
            <a:endParaRPr lang="en-US"/>
          </a:p>
        </p:txBody>
      </p:sp>
    </p:spTree>
    <p:extLst>
      <p:ext uri="{BB962C8B-B14F-4D97-AF65-F5344CB8AC3E}">
        <p14:creationId xmlns:p14="http://schemas.microsoft.com/office/powerpoint/2010/main" val="3392942884"/>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104</a:t>
            </a:fld>
            <a:endParaRPr lang="en-US"/>
          </a:p>
        </p:txBody>
      </p:sp>
    </p:spTree>
    <p:extLst>
      <p:ext uri="{BB962C8B-B14F-4D97-AF65-F5344CB8AC3E}">
        <p14:creationId xmlns:p14="http://schemas.microsoft.com/office/powerpoint/2010/main" val="2351588988"/>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105</a:t>
            </a:fld>
            <a:endParaRPr lang="en-US"/>
          </a:p>
        </p:txBody>
      </p:sp>
    </p:spTree>
    <p:extLst>
      <p:ext uri="{BB962C8B-B14F-4D97-AF65-F5344CB8AC3E}">
        <p14:creationId xmlns:p14="http://schemas.microsoft.com/office/powerpoint/2010/main" val="3186706611"/>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106</a:t>
            </a:fld>
            <a:endParaRPr lang="en-US"/>
          </a:p>
        </p:txBody>
      </p:sp>
    </p:spTree>
    <p:extLst>
      <p:ext uri="{BB962C8B-B14F-4D97-AF65-F5344CB8AC3E}">
        <p14:creationId xmlns:p14="http://schemas.microsoft.com/office/powerpoint/2010/main" val="3837175626"/>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107</a:t>
            </a:fld>
            <a:endParaRPr lang="en-US"/>
          </a:p>
        </p:txBody>
      </p:sp>
    </p:spTree>
    <p:extLst>
      <p:ext uri="{BB962C8B-B14F-4D97-AF65-F5344CB8AC3E}">
        <p14:creationId xmlns:p14="http://schemas.microsoft.com/office/powerpoint/2010/main" val="1955994992"/>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108</a:t>
            </a:fld>
            <a:endParaRPr lang="en-US"/>
          </a:p>
        </p:txBody>
      </p:sp>
    </p:spTree>
    <p:extLst>
      <p:ext uri="{BB962C8B-B14F-4D97-AF65-F5344CB8AC3E}">
        <p14:creationId xmlns:p14="http://schemas.microsoft.com/office/powerpoint/2010/main" val="1681791171"/>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109</a:t>
            </a:fld>
            <a:endParaRPr lang="en-US"/>
          </a:p>
        </p:txBody>
      </p:sp>
    </p:spTree>
    <p:extLst>
      <p:ext uri="{BB962C8B-B14F-4D97-AF65-F5344CB8AC3E}">
        <p14:creationId xmlns:p14="http://schemas.microsoft.com/office/powerpoint/2010/main" val="29101864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11</a:t>
            </a:fld>
            <a:endParaRPr lang="en-US"/>
          </a:p>
        </p:txBody>
      </p:sp>
    </p:spTree>
    <p:extLst>
      <p:ext uri="{BB962C8B-B14F-4D97-AF65-F5344CB8AC3E}">
        <p14:creationId xmlns:p14="http://schemas.microsoft.com/office/powerpoint/2010/main" val="7331857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12</a:t>
            </a:fld>
            <a:endParaRPr lang="en-US"/>
          </a:p>
        </p:txBody>
      </p:sp>
    </p:spTree>
    <p:extLst>
      <p:ext uri="{BB962C8B-B14F-4D97-AF65-F5344CB8AC3E}">
        <p14:creationId xmlns:p14="http://schemas.microsoft.com/office/powerpoint/2010/main" val="10876519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13</a:t>
            </a:fld>
            <a:endParaRPr lang="en-US"/>
          </a:p>
        </p:txBody>
      </p:sp>
    </p:spTree>
    <p:extLst>
      <p:ext uri="{BB962C8B-B14F-4D97-AF65-F5344CB8AC3E}">
        <p14:creationId xmlns:p14="http://schemas.microsoft.com/office/powerpoint/2010/main" val="1479882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14</a:t>
            </a:fld>
            <a:endParaRPr lang="en-US"/>
          </a:p>
        </p:txBody>
      </p:sp>
    </p:spTree>
    <p:extLst>
      <p:ext uri="{BB962C8B-B14F-4D97-AF65-F5344CB8AC3E}">
        <p14:creationId xmlns:p14="http://schemas.microsoft.com/office/powerpoint/2010/main" val="26960241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15</a:t>
            </a:fld>
            <a:endParaRPr lang="en-US"/>
          </a:p>
        </p:txBody>
      </p:sp>
    </p:spTree>
    <p:extLst>
      <p:ext uri="{BB962C8B-B14F-4D97-AF65-F5344CB8AC3E}">
        <p14:creationId xmlns:p14="http://schemas.microsoft.com/office/powerpoint/2010/main" val="38956503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16</a:t>
            </a:fld>
            <a:endParaRPr lang="en-US"/>
          </a:p>
        </p:txBody>
      </p:sp>
    </p:spTree>
    <p:extLst>
      <p:ext uri="{BB962C8B-B14F-4D97-AF65-F5344CB8AC3E}">
        <p14:creationId xmlns:p14="http://schemas.microsoft.com/office/powerpoint/2010/main" val="15793545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17</a:t>
            </a:fld>
            <a:endParaRPr lang="en-US"/>
          </a:p>
        </p:txBody>
      </p:sp>
    </p:spTree>
    <p:extLst>
      <p:ext uri="{BB962C8B-B14F-4D97-AF65-F5344CB8AC3E}">
        <p14:creationId xmlns:p14="http://schemas.microsoft.com/office/powerpoint/2010/main" val="40694281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18</a:t>
            </a:fld>
            <a:endParaRPr lang="en-US"/>
          </a:p>
        </p:txBody>
      </p:sp>
    </p:spTree>
    <p:extLst>
      <p:ext uri="{BB962C8B-B14F-4D97-AF65-F5344CB8AC3E}">
        <p14:creationId xmlns:p14="http://schemas.microsoft.com/office/powerpoint/2010/main" val="33018208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19</a:t>
            </a:fld>
            <a:endParaRPr lang="en-US"/>
          </a:p>
        </p:txBody>
      </p:sp>
    </p:spTree>
    <p:extLst>
      <p:ext uri="{BB962C8B-B14F-4D97-AF65-F5344CB8AC3E}">
        <p14:creationId xmlns:p14="http://schemas.microsoft.com/office/powerpoint/2010/main" val="40307664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2</a:t>
            </a:fld>
            <a:endParaRPr lang="en-US"/>
          </a:p>
        </p:txBody>
      </p:sp>
    </p:spTree>
    <p:extLst>
      <p:ext uri="{BB962C8B-B14F-4D97-AF65-F5344CB8AC3E}">
        <p14:creationId xmlns:p14="http://schemas.microsoft.com/office/powerpoint/2010/main" val="10170976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20</a:t>
            </a:fld>
            <a:endParaRPr lang="en-US"/>
          </a:p>
        </p:txBody>
      </p:sp>
    </p:spTree>
    <p:extLst>
      <p:ext uri="{BB962C8B-B14F-4D97-AF65-F5344CB8AC3E}">
        <p14:creationId xmlns:p14="http://schemas.microsoft.com/office/powerpoint/2010/main" val="37419687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21</a:t>
            </a:fld>
            <a:endParaRPr lang="en-US"/>
          </a:p>
        </p:txBody>
      </p:sp>
    </p:spTree>
    <p:extLst>
      <p:ext uri="{BB962C8B-B14F-4D97-AF65-F5344CB8AC3E}">
        <p14:creationId xmlns:p14="http://schemas.microsoft.com/office/powerpoint/2010/main" val="111720087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22</a:t>
            </a:fld>
            <a:endParaRPr lang="en-US"/>
          </a:p>
        </p:txBody>
      </p:sp>
    </p:spTree>
    <p:extLst>
      <p:ext uri="{BB962C8B-B14F-4D97-AF65-F5344CB8AC3E}">
        <p14:creationId xmlns:p14="http://schemas.microsoft.com/office/powerpoint/2010/main" val="13841788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23</a:t>
            </a:fld>
            <a:endParaRPr lang="en-US"/>
          </a:p>
        </p:txBody>
      </p:sp>
    </p:spTree>
    <p:extLst>
      <p:ext uri="{BB962C8B-B14F-4D97-AF65-F5344CB8AC3E}">
        <p14:creationId xmlns:p14="http://schemas.microsoft.com/office/powerpoint/2010/main" val="25167067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24</a:t>
            </a:fld>
            <a:endParaRPr lang="en-US"/>
          </a:p>
        </p:txBody>
      </p:sp>
    </p:spTree>
    <p:extLst>
      <p:ext uri="{BB962C8B-B14F-4D97-AF65-F5344CB8AC3E}">
        <p14:creationId xmlns:p14="http://schemas.microsoft.com/office/powerpoint/2010/main" val="28912050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25</a:t>
            </a:fld>
            <a:endParaRPr lang="en-US"/>
          </a:p>
        </p:txBody>
      </p:sp>
    </p:spTree>
    <p:extLst>
      <p:ext uri="{BB962C8B-B14F-4D97-AF65-F5344CB8AC3E}">
        <p14:creationId xmlns:p14="http://schemas.microsoft.com/office/powerpoint/2010/main" val="124380101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26</a:t>
            </a:fld>
            <a:endParaRPr lang="en-US"/>
          </a:p>
        </p:txBody>
      </p:sp>
    </p:spTree>
    <p:extLst>
      <p:ext uri="{BB962C8B-B14F-4D97-AF65-F5344CB8AC3E}">
        <p14:creationId xmlns:p14="http://schemas.microsoft.com/office/powerpoint/2010/main" val="240180167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27</a:t>
            </a:fld>
            <a:endParaRPr lang="en-US"/>
          </a:p>
        </p:txBody>
      </p:sp>
    </p:spTree>
    <p:extLst>
      <p:ext uri="{BB962C8B-B14F-4D97-AF65-F5344CB8AC3E}">
        <p14:creationId xmlns:p14="http://schemas.microsoft.com/office/powerpoint/2010/main" val="306378074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28</a:t>
            </a:fld>
            <a:endParaRPr lang="en-US"/>
          </a:p>
        </p:txBody>
      </p:sp>
    </p:spTree>
    <p:extLst>
      <p:ext uri="{BB962C8B-B14F-4D97-AF65-F5344CB8AC3E}">
        <p14:creationId xmlns:p14="http://schemas.microsoft.com/office/powerpoint/2010/main" val="302650154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29</a:t>
            </a:fld>
            <a:endParaRPr lang="en-US"/>
          </a:p>
        </p:txBody>
      </p:sp>
    </p:spTree>
    <p:extLst>
      <p:ext uri="{BB962C8B-B14F-4D97-AF65-F5344CB8AC3E}">
        <p14:creationId xmlns:p14="http://schemas.microsoft.com/office/powerpoint/2010/main" val="32856233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3</a:t>
            </a:fld>
            <a:endParaRPr lang="en-US"/>
          </a:p>
        </p:txBody>
      </p:sp>
    </p:spTree>
    <p:extLst>
      <p:ext uri="{BB962C8B-B14F-4D97-AF65-F5344CB8AC3E}">
        <p14:creationId xmlns:p14="http://schemas.microsoft.com/office/powerpoint/2010/main" val="256268886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30</a:t>
            </a:fld>
            <a:endParaRPr lang="en-US"/>
          </a:p>
        </p:txBody>
      </p:sp>
    </p:spTree>
    <p:extLst>
      <p:ext uri="{BB962C8B-B14F-4D97-AF65-F5344CB8AC3E}">
        <p14:creationId xmlns:p14="http://schemas.microsoft.com/office/powerpoint/2010/main" val="144935838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31</a:t>
            </a:fld>
            <a:endParaRPr lang="en-US"/>
          </a:p>
        </p:txBody>
      </p:sp>
    </p:spTree>
    <p:extLst>
      <p:ext uri="{BB962C8B-B14F-4D97-AF65-F5344CB8AC3E}">
        <p14:creationId xmlns:p14="http://schemas.microsoft.com/office/powerpoint/2010/main" val="26514290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32</a:t>
            </a:fld>
            <a:endParaRPr lang="en-US"/>
          </a:p>
        </p:txBody>
      </p:sp>
    </p:spTree>
    <p:extLst>
      <p:ext uri="{BB962C8B-B14F-4D97-AF65-F5344CB8AC3E}">
        <p14:creationId xmlns:p14="http://schemas.microsoft.com/office/powerpoint/2010/main" val="156448502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33</a:t>
            </a:fld>
            <a:endParaRPr lang="en-US"/>
          </a:p>
        </p:txBody>
      </p:sp>
    </p:spTree>
    <p:extLst>
      <p:ext uri="{BB962C8B-B14F-4D97-AF65-F5344CB8AC3E}">
        <p14:creationId xmlns:p14="http://schemas.microsoft.com/office/powerpoint/2010/main" val="268212796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34</a:t>
            </a:fld>
            <a:endParaRPr lang="en-US"/>
          </a:p>
        </p:txBody>
      </p:sp>
    </p:spTree>
    <p:extLst>
      <p:ext uri="{BB962C8B-B14F-4D97-AF65-F5344CB8AC3E}">
        <p14:creationId xmlns:p14="http://schemas.microsoft.com/office/powerpoint/2010/main" val="241851045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35</a:t>
            </a:fld>
            <a:endParaRPr lang="en-US"/>
          </a:p>
        </p:txBody>
      </p:sp>
    </p:spTree>
    <p:extLst>
      <p:ext uri="{BB962C8B-B14F-4D97-AF65-F5344CB8AC3E}">
        <p14:creationId xmlns:p14="http://schemas.microsoft.com/office/powerpoint/2010/main" val="352661653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36</a:t>
            </a:fld>
            <a:endParaRPr lang="en-US"/>
          </a:p>
        </p:txBody>
      </p:sp>
    </p:spTree>
    <p:extLst>
      <p:ext uri="{BB962C8B-B14F-4D97-AF65-F5344CB8AC3E}">
        <p14:creationId xmlns:p14="http://schemas.microsoft.com/office/powerpoint/2010/main" val="249907426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37</a:t>
            </a:fld>
            <a:endParaRPr lang="en-US"/>
          </a:p>
        </p:txBody>
      </p:sp>
    </p:spTree>
    <p:extLst>
      <p:ext uri="{BB962C8B-B14F-4D97-AF65-F5344CB8AC3E}">
        <p14:creationId xmlns:p14="http://schemas.microsoft.com/office/powerpoint/2010/main" val="26852490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38</a:t>
            </a:fld>
            <a:endParaRPr lang="en-US"/>
          </a:p>
        </p:txBody>
      </p:sp>
    </p:spTree>
    <p:extLst>
      <p:ext uri="{BB962C8B-B14F-4D97-AF65-F5344CB8AC3E}">
        <p14:creationId xmlns:p14="http://schemas.microsoft.com/office/powerpoint/2010/main" val="85912930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39</a:t>
            </a:fld>
            <a:endParaRPr lang="en-US"/>
          </a:p>
        </p:txBody>
      </p:sp>
    </p:spTree>
    <p:extLst>
      <p:ext uri="{BB962C8B-B14F-4D97-AF65-F5344CB8AC3E}">
        <p14:creationId xmlns:p14="http://schemas.microsoft.com/office/powerpoint/2010/main" val="6754126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4</a:t>
            </a:fld>
            <a:endParaRPr lang="en-US"/>
          </a:p>
        </p:txBody>
      </p:sp>
    </p:spTree>
    <p:extLst>
      <p:ext uri="{BB962C8B-B14F-4D97-AF65-F5344CB8AC3E}">
        <p14:creationId xmlns:p14="http://schemas.microsoft.com/office/powerpoint/2010/main" val="341437288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40</a:t>
            </a:fld>
            <a:endParaRPr lang="en-US"/>
          </a:p>
        </p:txBody>
      </p:sp>
    </p:spTree>
    <p:extLst>
      <p:ext uri="{BB962C8B-B14F-4D97-AF65-F5344CB8AC3E}">
        <p14:creationId xmlns:p14="http://schemas.microsoft.com/office/powerpoint/2010/main" val="157353846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41</a:t>
            </a:fld>
            <a:endParaRPr lang="en-US"/>
          </a:p>
        </p:txBody>
      </p:sp>
    </p:spTree>
    <p:extLst>
      <p:ext uri="{BB962C8B-B14F-4D97-AF65-F5344CB8AC3E}">
        <p14:creationId xmlns:p14="http://schemas.microsoft.com/office/powerpoint/2010/main" val="281325276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42</a:t>
            </a:fld>
            <a:endParaRPr lang="en-US"/>
          </a:p>
        </p:txBody>
      </p:sp>
    </p:spTree>
    <p:extLst>
      <p:ext uri="{BB962C8B-B14F-4D97-AF65-F5344CB8AC3E}">
        <p14:creationId xmlns:p14="http://schemas.microsoft.com/office/powerpoint/2010/main" val="264620724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43</a:t>
            </a:fld>
            <a:endParaRPr lang="en-US"/>
          </a:p>
        </p:txBody>
      </p:sp>
    </p:spTree>
    <p:extLst>
      <p:ext uri="{BB962C8B-B14F-4D97-AF65-F5344CB8AC3E}">
        <p14:creationId xmlns:p14="http://schemas.microsoft.com/office/powerpoint/2010/main" val="14603831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44</a:t>
            </a:fld>
            <a:endParaRPr lang="en-US"/>
          </a:p>
        </p:txBody>
      </p:sp>
    </p:spTree>
    <p:extLst>
      <p:ext uri="{BB962C8B-B14F-4D97-AF65-F5344CB8AC3E}">
        <p14:creationId xmlns:p14="http://schemas.microsoft.com/office/powerpoint/2010/main" val="363810829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45</a:t>
            </a:fld>
            <a:endParaRPr lang="en-US"/>
          </a:p>
        </p:txBody>
      </p:sp>
    </p:spTree>
    <p:extLst>
      <p:ext uri="{BB962C8B-B14F-4D97-AF65-F5344CB8AC3E}">
        <p14:creationId xmlns:p14="http://schemas.microsoft.com/office/powerpoint/2010/main" val="120621240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46</a:t>
            </a:fld>
            <a:endParaRPr lang="en-US"/>
          </a:p>
        </p:txBody>
      </p:sp>
    </p:spTree>
    <p:extLst>
      <p:ext uri="{BB962C8B-B14F-4D97-AF65-F5344CB8AC3E}">
        <p14:creationId xmlns:p14="http://schemas.microsoft.com/office/powerpoint/2010/main" val="140216540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47</a:t>
            </a:fld>
            <a:endParaRPr lang="en-US"/>
          </a:p>
        </p:txBody>
      </p:sp>
    </p:spTree>
    <p:extLst>
      <p:ext uri="{BB962C8B-B14F-4D97-AF65-F5344CB8AC3E}">
        <p14:creationId xmlns:p14="http://schemas.microsoft.com/office/powerpoint/2010/main" val="408322424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48</a:t>
            </a:fld>
            <a:endParaRPr lang="en-US"/>
          </a:p>
        </p:txBody>
      </p:sp>
    </p:spTree>
    <p:extLst>
      <p:ext uri="{BB962C8B-B14F-4D97-AF65-F5344CB8AC3E}">
        <p14:creationId xmlns:p14="http://schemas.microsoft.com/office/powerpoint/2010/main" val="69119977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49</a:t>
            </a:fld>
            <a:endParaRPr lang="en-US"/>
          </a:p>
        </p:txBody>
      </p:sp>
    </p:spTree>
    <p:extLst>
      <p:ext uri="{BB962C8B-B14F-4D97-AF65-F5344CB8AC3E}">
        <p14:creationId xmlns:p14="http://schemas.microsoft.com/office/powerpoint/2010/main" val="36250639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5</a:t>
            </a:fld>
            <a:endParaRPr lang="en-US"/>
          </a:p>
        </p:txBody>
      </p:sp>
    </p:spTree>
    <p:extLst>
      <p:ext uri="{BB962C8B-B14F-4D97-AF65-F5344CB8AC3E}">
        <p14:creationId xmlns:p14="http://schemas.microsoft.com/office/powerpoint/2010/main" val="1119428263"/>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50</a:t>
            </a:fld>
            <a:endParaRPr lang="en-US"/>
          </a:p>
        </p:txBody>
      </p:sp>
    </p:spTree>
    <p:extLst>
      <p:ext uri="{BB962C8B-B14F-4D97-AF65-F5344CB8AC3E}">
        <p14:creationId xmlns:p14="http://schemas.microsoft.com/office/powerpoint/2010/main" val="13238037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51</a:t>
            </a:fld>
            <a:endParaRPr lang="en-US"/>
          </a:p>
        </p:txBody>
      </p:sp>
    </p:spTree>
    <p:extLst>
      <p:ext uri="{BB962C8B-B14F-4D97-AF65-F5344CB8AC3E}">
        <p14:creationId xmlns:p14="http://schemas.microsoft.com/office/powerpoint/2010/main" val="388680841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52</a:t>
            </a:fld>
            <a:endParaRPr lang="en-US"/>
          </a:p>
        </p:txBody>
      </p:sp>
    </p:spTree>
    <p:extLst>
      <p:ext uri="{BB962C8B-B14F-4D97-AF65-F5344CB8AC3E}">
        <p14:creationId xmlns:p14="http://schemas.microsoft.com/office/powerpoint/2010/main" val="263361364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53</a:t>
            </a:fld>
            <a:endParaRPr lang="en-US"/>
          </a:p>
        </p:txBody>
      </p:sp>
    </p:spTree>
    <p:extLst>
      <p:ext uri="{BB962C8B-B14F-4D97-AF65-F5344CB8AC3E}">
        <p14:creationId xmlns:p14="http://schemas.microsoft.com/office/powerpoint/2010/main" val="206022045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54</a:t>
            </a:fld>
            <a:endParaRPr lang="en-US"/>
          </a:p>
        </p:txBody>
      </p:sp>
    </p:spTree>
    <p:extLst>
      <p:ext uri="{BB962C8B-B14F-4D97-AF65-F5344CB8AC3E}">
        <p14:creationId xmlns:p14="http://schemas.microsoft.com/office/powerpoint/2010/main" val="3970605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55</a:t>
            </a:fld>
            <a:endParaRPr lang="en-US"/>
          </a:p>
        </p:txBody>
      </p:sp>
    </p:spTree>
    <p:extLst>
      <p:ext uri="{BB962C8B-B14F-4D97-AF65-F5344CB8AC3E}">
        <p14:creationId xmlns:p14="http://schemas.microsoft.com/office/powerpoint/2010/main" val="3497297738"/>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56</a:t>
            </a:fld>
            <a:endParaRPr lang="en-US"/>
          </a:p>
        </p:txBody>
      </p:sp>
    </p:spTree>
    <p:extLst>
      <p:ext uri="{BB962C8B-B14F-4D97-AF65-F5344CB8AC3E}">
        <p14:creationId xmlns:p14="http://schemas.microsoft.com/office/powerpoint/2010/main" val="3736741628"/>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57</a:t>
            </a:fld>
            <a:endParaRPr lang="en-US"/>
          </a:p>
        </p:txBody>
      </p:sp>
    </p:spTree>
    <p:extLst>
      <p:ext uri="{BB962C8B-B14F-4D97-AF65-F5344CB8AC3E}">
        <p14:creationId xmlns:p14="http://schemas.microsoft.com/office/powerpoint/2010/main" val="920646138"/>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58</a:t>
            </a:fld>
            <a:endParaRPr lang="en-US"/>
          </a:p>
        </p:txBody>
      </p:sp>
    </p:spTree>
    <p:extLst>
      <p:ext uri="{BB962C8B-B14F-4D97-AF65-F5344CB8AC3E}">
        <p14:creationId xmlns:p14="http://schemas.microsoft.com/office/powerpoint/2010/main" val="283943863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59</a:t>
            </a:fld>
            <a:endParaRPr lang="en-US"/>
          </a:p>
        </p:txBody>
      </p:sp>
    </p:spTree>
    <p:extLst>
      <p:ext uri="{BB962C8B-B14F-4D97-AF65-F5344CB8AC3E}">
        <p14:creationId xmlns:p14="http://schemas.microsoft.com/office/powerpoint/2010/main" val="8095972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6</a:t>
            </a:fld>
            <a:endParaRPr lang="en-US"/>
          </a:p>
        </p:txBody>
      </p:sp>
    </p:spTree>
    <p:extLst>
      <p:ext uri="{BB962C8B-B14F-4D97-AF65-F5344CB8AC3E}">
        <p14:creationId xmlns:p14="http://schemas.microsoft.com/office/powerpoint/2010/main" val="3173660891"/>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60</a:t>
            </a:fld>
            <a:endParaRPr lang="en-US"/>
          </a:p>
        </p:txBody>
      </p:sp>
    </p:spTree>
    <p:extLst>
      <p:ext uri="{BB962C8B-B14F-4D97-AF65-F5344CB8AC3E}">
        <p14:creationId xmlns:p14="http://schemas.microsoft.com/office/powerpoint/2010/main" val="1848666070"/>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61</a:t>
            </a:fld>
            <a:endParaRPr lang="en-US"/>
          </a:p>
        </p:txBody>
      </p:sp>
    </p:spTree>
    <p:extLst>
      <p:ext uri="{BB962C8B-B14F-4D97-AF65-F5344CB8AC3E}">
        <p14:creationId xmlns:p14="http://schemas.microsoft.com/office/powerpoint/2010/main" val="167146029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62</a:t>
            </a:fld>
            <a:endParaRPr lang="en-US"/>
          </a:p>
        </p:txBody>
      </p:sp>
    </p:spTree>
    <p:extLst>
      <p:ext uri="{BB962C8B-B14F-4D97-AF65-F5344CB8AC3E}">
        <p14:creationId xmlns:p14="http://schemas.microsoft.com/office/powerpoint/2010/main" val="2508876143"/>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63</a:t>
            </a:fld>
            <a:endParaRPr lang="en-US"/>
          </a:p>
        </p:txBody>
      </p:sp>
    </p:spTree>
    <p:extLst>
      <p:ext uri="{BB962C8B-B14F-4D97-AF65-F5344CB8AC3E}">
        <p14:creationId xmlns:p14="http://schemas.microsoft.com/office/powerpoint/2010/main" val="59332170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64</a:t>
            </a:fld>
            <a:endParaRPr lang="en-US"/>
          </a:p>
        </p:txBody>
      </p:sp>
    </p:spTree>
    <p:extLst>
      <p:ext uri="{BB962C8B-B14F-4D97-AF65-F5344CB8AC3E}">
        <p14:creationId xmlns:p14="http://schemas.microsoft.com/office/powerpoint/2010/main" val="578672315"/>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65</a:t>
            </a:fld>
            <a:endParaRPr lang="en-US"/>
          </a:p>
        </p:txBody>
      </p:sp>
    </p:spTree>
    <p:extLst>
      <p:ext uri="{BB962C8B-B14F-4D97-AF65-F5344CB8AC3E}">
        <p14:creationId xmlns:p14="http://schemas.microsoft.com/office/powerpoint/2010/main" val="3921907903"/>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66</a:t>
            </a:fld>
            <a:endParaRPr lang="en-US"/>
          </a:p>
        </p:txBody>
      </p:sp>
    </p:spTree>
    <p:extLst>
      <p:ext uri="{BB962C8B-B14F-4D97-AF65-F5344CB8AC3E}">
        <p14:creationId xmlns:p14="http://schemas.microsoft.com/office/powerpoint/2010/main" val="3833441615"/>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67</a:t>
            </a:fld>
            <a:endParaRPr lang="en-US"/>
          </a:p>
        </p:txBody>
      </p:sp>
    </p:spTree>
    <p:extLst>
      <p:ext uri="{BB962C8B-B14F-4D97-AF65-F5344CB8AC3E}">
        <p14:creationId xmlns:p14="http://schemas.microsoft.com/office/powerpoint/2010/main" val="1714859972"/>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68</a:t>
            </a:fld>
            <a:endParaRPr lang="en-US"/>
          </a:p>
        </p:txBody>
      </p:sp>
    </p:spTree>
    <p:extLst>
      <p:ext uri="{BB962C8B-B14F-4D97-AF65-F5344CB8AC3E}">
        <p14:creationId xmlns:p14="http://schemas.microsoft.com/office/powerpoint/2010/main" val="2291229877"/>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69</a:t>
            </a:fld>
            <a:endParaRPr lang="en-US"/>
          </a:p>
        </p:txBody>
      </p:sp>
    </p:spTree>
    <p:extLst>
      <p:ext uri="{BB962C8B-B14F-4D97-AF65-F5344CB8AC3E}">
        <p14:creationId xmlns:p14="http://schemas.microsoft.com/office/powerpoint/2010/main" val="8091367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7</a:t>
            </a:fld>
            <a:endParaRPr lang="en-US"/>
          </a:p>
        </p:txBody>
      </p:sp>
    </p:spTree>
    <p:extLst>
      <p:ext uri="{BB962C8B-B14F-4D97-AF65-F5344CB8AC3E}">
        <p14:creationId xmlns:p14="http://schemas.microsoft.com/office/powerpoint/2010/main" val="343178790"/>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70</a:t>
            </a:fld>
            <a:endParaRPr lang="en-US"/>
          </a:p>
        </p:txBody>
      </p:sp>
    </p:spTree>
    <p:extLst>
      <p:ext uri="{BB962C8B-B14F-4D97-AF65-F5344CB8AC3E}">
        <p14:creationId xmlns:p14="http://schemas.microsoft.com/office/powerpoint/2010/main" val="81781571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71</a:t>
            </a:fld>
            <a:endParaRPr lang="en-US"/>
          </a:p>
        </p:txBody>
      </p:sp>
    </p:spTree>
    <p:extLst>
      <p:ext uri="{BB962C8B-B14F-4D97-AF65-F5344CB8AC3E}">
        <p14:creationId xmlns:p14="http://schemas.microsoft.com/office/powerpoint/2010/main" val="836972947"/>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72</a:t>
            </a:fld>
            <a:endParaRPr lang="en-US"/>
          </a:p>
        </p:txBody>
      </p:sp>
    </p:spTree>
    <p:extLst>
      <p:ext uri="{BB962C8B-B14F-4D97-AF65-F5344CB8AC3E}">
        <p14:creationId xmlns:p14="http://schemas.microsoft.com/office/powerpoint/2010/main" val="63173730"/>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73</a:t>
            </a:fld>
            <a:endParaRPr lang="en-US"/>
          </a:p>
        </p:txBody>
      </p:sp>
    </p:spTree>
    <p:extLst>
      <p:ext uri="{BB962C8B-B14F-4D97-AF65-F5344CB8AC3E}">
        <p14:creationId xmlns:p14="http://schemas.microsoft.com/office/powerpoint/2010/main" val="3137072018"/>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74</a:t>
            </a:fld>
            <a:endParaRPr lang="en-US"/>
          </a:p>
        </p:txBody>
      </p:sp>
    </p:spTree>
    <p:extLst>
      <p:ext uri="{BB962C8B-B14F-4D97-AF65-F5344CB8AC3E}">
        <p14:creationId xmlns:p14="http://schemas.microsoft.com/office/powerpoint/2010/main" val="3910634735"/>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75</a:t>
            </a:fld>
            <a:endParaRPr lang="en-US"/>
          </a:p>
        </p:txBody>
      </p:sp>
    </p:spTree>
    <p:extLst>
      <p:ext uri="{BB962C8B-B14F-4D97-AF65-F5344CB8AC3E}">
        <p14:creationId xmlns:p14="http://schemas.microsoft.com/office/powerpoint/2010/main" val="1445273422"/>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76</a:t>
            </a:fld>
            <a:endParaRPr lang="en-US"/>
          </a:p>
        </p:txBody>
      </p:sp>
    </p:spTree>
    <p:extLst>
      <p:ext uri="{BB962C8B-B14F-4D97-AF65-F5344CB8AC3E}">
        <p14:creationId xmlns:p14="http://schemas.microsoft.com/office/powerpoint/2010/main" val="794747065"/>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77</a:t>
            </a:fld>
            <a:endParaRPr lang="en-US"/>
          </a:p>
        </p:txBody>
      </p:sp>
    </p:spTree>
    <p:extLst>
      <p:ext uri="{BB962C8B-B14F-4D97-AF65-F5344CB8AC3E}">
        <p14:creationId xmlns:p14="http://schemas.microsoft.com/office/powerpoint/2010/main" val="3523121105"/>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78</a:t>
            </a:fld>
            <a:endParaRPr lang="en-US"/>
          </a:p>
        </p:txBody>
      </p:sp>
    </p:spTree>
    <p:extLst>
      <p:ext uri="{BB962C8B-B14F-4D97-AF65-F5344CB8AC3E}">
        <p14:creationId xmlns:p14="http://schemas.microsoft.com/office/powerpoint/2010/main" val="793413594"/>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79</a:t>
            </a:fld>
            <a:endParaRPr lang="en-US"/>
          </a:p>
        </p:txBody>
      </p:sp>
    </p:spTree>
    <p:extLst>
      <p:ext uri="{BB962C8B-B14F-4D97-AF65-F5344CB8AC3E}">
        <p14:creationId xmlns:p14="http://schemas.microsoft.com/office/powerpoint/2010/main" val="34309801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8</a:t>
            </a:fld>
            <a:endParaRPr lang="en-US"/>
          </a:p>
        </p:txBody>
      </p:sp>
    </p:spTree>
    <p:extLst>
      <p:ext uri="{BB962C8B-B14F-4D97-AF65-F5344CB8AC3E}">
        <p14:creationId xmlns:p14="http://schemas.microsoft.com/office/powerpoint/2010/main" val="2174355897"/>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80</a:t>
            </a:fld>
            <a:endParaRPr lang="en-US"/>
          </a:p>
        </p:txBody>
      </p:sp>
    </p:spTree>
    <p:extLst>
      <p:ext uri="{BB962C8B-B14F-4D97-AF65-F5344CB8AC3E}">
        <p14:creationId xmlns:p14="http://schemas.microsoft.com/office/powerpoint/2010/main" val="2768160516"/>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81</a:t>
            </a:fld>
            <a:endParaRPr lang="en-US"/>
          </a:p>
        </p:txBody>
      </p:sp>
    </p:spTree>
    <p:extLst>
      <p:ext uri="{BB962C8B-B14F-4D97-AF65-F5344CB8AC3E}">
        <p14:creationId xmlns:p14="http://schemas.microsoft.com/office/powerpoint/2010/main" val="3383312142"/>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82</a:t>
            </a:fld>
            <a:endParaRPr lang="en-US"/>
          </a:p>
        </p:txBody>
      </p:sp>
    </p:spTree>
    <p:extLst>
      <p:ext uri="{BB962C8B-B14F-4D97-AF65-F5344CB8AC3E}">
        <p14:creationId xmlns:p14="http://schemas.microsoft.com/office/powerpoint/2010/main" val="3850289670"/>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83</a:t>
            </a:fld>
            <a:endParaRPr lang="en-US"/>
          </a:p>
        </p:txBody>
      </p:sp>
    </p:spTree>
    <p:extLst>
      <p:ext uri="{BB962C8B-B14F-4D97-AF65-F5344CB8AC3E}">
        <p14:creationId xmlns:p14="http://schemas.microsoft.com/office/powerpoint/2010/main" val="2384974595"/>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84</a:t>
            </a:fld>
            <a:endParaRPr lang="en-US"/>
          </a:p>
        </p:txBody>
      </p:sp>
    </p:spTree>
    <p:extLst>
      <p:ext uri="{BB962C8B-B14F-4D97-AF65-F5344CB8AC3E}">
        <p14:creationId xmlns:p14="http://schemas.microsoft.com/office/powerpoint/2010/main" val="2360052734"/>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85</a:t>
            </a:fld>
            <a:endParaRPr lang="en-US"/>
          </a:p>
        </p:txBody>
      </p:sp>
    </p:spTree>
    <p:extLst>
      <p:ext uri="{BB962C8B-B14F-4D97-AF65-F5344CB8AC3E}">
        <p14:creationId xmlns:p14="http://schemas.microsoft.com/office/powerpoint/2010/main" val="2070872912"/>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86</a:t>
            </a:fld>
            <a:endParaRPr lang="en-US"/>
          </a:p>
        </p:txBody>
      </p:sp>
    </p:spTree>
    <p:extLst>
      <p:ext uri="{BB962C8B-B14F-4D97-AF65-F5344CB8AC3E}">
        <p14:creationId xmlns:p14="http://schemas.microsoft.com/office/powerpoint/2010/main" val="3080445567"/>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87</a:t>
            </a:fld>
            <a:endParaRPr lang="en-US"/>
          </a:p>
        </p:txBody>
      </p:sp>
    </p:spTree>
    <p:extLst>
      <p:ext uri="{BB962C8B-B14F-4D97-AF65-F5344CB8AC3E}">
        <p14:creationId xmlns:p14="http://schemas.microsoft.com/office/powerpoint/2010/main" val="2020503369"/>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88</a:t>
            </a:fld>
            <a:endParaRPr lang="en-US"/>
          </a:p>
        </p:txBody>
      </p:sp>
    </p:spTree>
    <p:extLst>
      <p:ext uri="{BB962C8B-B14F-4D97-AF65-F5344CB8AC3E}">
        <p14:creationId xmlns:p14="http://schemas.microsoft.com/office/powerpoint/2010/main" val="473494085"/>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89</a:t>
            </a:fld>
            <a:endParaRPr lang="en-US"/>
          </a:p>
        </p:txBody>
      </p:sp>
    </p:spTree>
    <p:extLst>
      <p:ext uri="{BB962C8B-B14F-4D97-AF65-F5344CB8AC3E}">
        <p14:creationId xmlns:p14="http://schemas.microsoft.com/office/powerpoint/2010/main" val="24827097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9</a:t>
            </a:fld>
            <a:endParaRPr lang="en-US"/>
          </a:p>
        </p:txBody>
      </p:sp>
    </p:spTree>
    <p:extLst>
      <p:ext uri="{BB962C8B-B14F-4D97-AF65-F5344CB8AC3E}">
        <p14:creationId xmlns:p14="http://schemas.microsoft.com/office/powerpoint/2010/main" val="3306872562"/>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90</a:t>
            </a:fld>
            <a:endParaRPr lang="en-US"/>
          </a:p>
        </p:txBody>
      </p:sp>
    </p:spTree>
    <p:extLst>
      <p:ext uri="{BB962C8B-B14F-4D97-AF65-F5344CB8AC3E}">
        <p14:creationId xmlns:p14="http://schemas.microsoft.com/office/powerpoint/2010/main" val="2475808584"/>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91</a:t>
            </a:fld>
            <a:endParaRPr lang="en-US"/>
          </a:p>
        </p:txBody>
      </p:sp>
    </p:spTree>
    <p:extLst>
      <p:ext uri="{BB962C8B-B14F-4D97-AF65-F5344CB8AC3E}">
        <p14:creationId xmlns:p14="http://schemas.microsoft.com/office/powerpoint/2010/main" val="3343179953"/>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92</a:t>
            </a:fld>
            <a:endParaRPr lang="en-US"/>
          </a:p>
        </p:txBody>
      </p:sp>
    </p:spTree>
    <p:extLst>
      <p:ext uri="{BB962C8B-B14F-4D97-AF65-F5344CB8AC3E}">
        <p14:creationId xmlns:p14="http://schemas.microsoft.com/office/powerpoint/2010/main" val="3625125775"/>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93</a:t>
            </a:fld>
            <a:endParaRPr lang="en-US"/>
          </a:p>
        </p:txBody>
      </p:sp>
    </p:spTree>
    <p:extLst>
      <p:ext uri="{BB962C8B-B14F-4D97-AF65-F5344CB8AC3E}">
        <p14:creationId xmlns:p14="http://schemas.microsoft.com/office/powerpoint/2010/main" val="3608500526"/>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94</a:t>
            </a:fld>
            <a:endParaRPr lang="en-US"/>
          </a:p>
        </p:txBody>
      </p:sp>
    </p:spTree>
    <p:extLst>
      <p:ext uri="{BB962C8B-B14F-4D97-AF65-F5344CB8AC3E}">
        <p14:creationId xmlns:p14="http://schemas.microsoft.com/office/powerpoint/2010/main" val="844153460"/>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95</a:t>
            </a:fld>
            <a:endParaRPr lang="en-US"/>
          </a:p>
        </p:txBody>
      </p:sp>
    </p:spTree>
    <p:extLst>
      <p:ext uri="{BB962C8B-B14F-4D97-AF65-F5344CB8AC3E}">
        <p14:creationId xmlns:p14="http://schemas.microsoft.com/office/powerpoint/2010/main" val="1289724101"/>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96</a:t>
            </a:fld>
            <a:endParaRPr lang="en-US"/>
          </a:p>
        </p:txBody>
      </p:sp>
    </p:spTree>
    <p:extLst>
      <p:ext uri="{BB962C8B-B14F-4D97-AF65-F5344CB8AC3E}">
        <p14:creationId xmlns:p14="http://schemas.microsoft.com/office/powerpoint/2010/main" val="211111053"/>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97</a:t>
            </a:fld>
            <a:endParaRPr lang="en-US"/>
          </a:p>
        </p:txBody>
      </p:sp>
    </p:spTree>
    <p:extLst>
      <p:ext uri="{BB962C8B-B14F-4D97-AF65-F5344CB8AC3E}">
        <p14:creationId xmlns:p14="http://schemas.microsoft.com/office/powerpoint/2010/main" val="1622491217"/>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98</a:t>
            </a:fld>
            <a:endParaRPr lang="en-US"/>
          </a:p>
        </p:txBody>
      </p:sp>
    </p:spTree>
    <p:extLst>
      <p:ext uri="{BB962C8B-B14F-4D97-AF65-F5344CB8AC3E}">
        <p14:creationId xmlns:p14="http://schemas.microsoft.com/office/powerpoint/2010/main" val="941286889"/>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99</a:t>
            </a:fld>
            <a:endParaRPr lang="en-US"/>
          </a:p>
        </p:txBody>
      </p:sp>
    </p:spTree>
    <p:extLst>
      <p:ext uri="{BB962C8B-B14F-4D97-AF65-F5344CB8AC3E}">
        <p14:creationId xmlns:p14="http://schemas.microsoft.com/office/powerpoint/2010/main" val="27358116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Text Placeholder 2"/>
          <p:cNvSpPr>
            <a:spLocks noGrp="1"/>
          </p:cNvSpPr>
          <p:nvPr>
            <p:ph type="body" idx="1" hasCustomPrompt="1"/>
          </p:nvPr>
        </p:nvSpPr>
        <p:spPr>
          <a:xfrm>
            <a:off x="990600" y="3962400"/>
            <a:ext cx="7772400" cy="1500187"/>
          </a:xfrm>
          <a:prstGeom prst="rect">
            <a:avLst/>
          </a:prstGeom>
        </p:spPr>
        <p:txBody>
          <a:bodyPr anchor="b"/>
          <a:lstStyle>
            <a:lvl1pPr marL="0" indent="0" algn="r">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enter presenter name</a:t>
            </a:r>
          </a:p>
        </p:txBody>
      </p:sp>
      <p:sp>
        <p:nvSpPr>
          <p:cNvPr id="6" name="Title 5"/>
          <p:cNvSpPr>
            <a:spLocks noGrp="1"/>
          </p:cNvSpPr>
          <p:nvPr>
            <p:ph type="title" hasCustomPrompt="1"/>
          </p:nvPr>
        </p:nvSpPr>
        <p:spPr>
          <a:xfrm>
            <a:off x="533400" y="1295400"/>
            <a:ext cx="8229600" cy="1143000"/>
          </a:xfrm>
        </p:spPr>
        <p:txBody>
          <a:bodyPr/>
          <a:lstStyle>
            <a:lvl1pPr>
              <a:defRPr b="1"/>
            </a:lvl1pPr>
          </a:lstStyle>
          <a:p>
            <a:r>
              <a:rPr lang="en-US" dirty="0"/>
              <a:t>Click to enter title</a:t>
            </a:r>
          </a:p>
        </p:txBody>
      </p:sp>
    </p:spTree>
    <p:extLst>
      <p:ext uri="{BB962C8B-B14F-4D97-AF65-F5344CB8AC3E}">
        <p14:creationId xmlns:p14="http://schemas.microsoft.com/office/powerpoint/2010/main" val="36005755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91226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19383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228600" y="1143001"/>
            <a:ext cx="8610600" cy="990600"/>
          </a:xfrm>
          <a:prstGeom prst="rect">
            <a:avLst/>
          </a:prstGeom>
        </p:spPr>
        <p:txBody>
          <a:bodyPr anchor="t"/>
          <a:lstStyle>
            <a:lvl1pPr algn="l">
              <a:defRPr sz="4000" b="1" cap="all"/>
            </a:lvl1pPr>
          </a:lstStyle>
          <a:p>
            <a:r>
              <a:rPr lang="en-US" dirty="0"/>
              <a:t>Click to Enter title</a:t>
            </a:r>
          </a:p>
        </p:txBody>
      </p:sp>
      <p:sp>
        <p:nvSpPr>
          <p:cNvPr id="5" name="Text Placeholder 4"/>
          <p:cNvSpPr>
            <a:spLocks noGrp="1"/>
          </p:cNvSpPr>
          <p:nvPr>
            <p:ph type="body" sz="quarter" idx="10"/>
          </p:nvPr>
        </p:nvSpPr>
        <p:spPr>
          <a:xfrm>
            <a:off x="228600" y="2209800"/>
            <a:ext cx="8610600" cy="44196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56807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8135542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39710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62956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2593059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1783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9734289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124883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3"/>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pic>
        <p:nvPicPr>
          <p:cNvPr id="1027" name="Picture 1"/>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youtube.com/watch?v=_jKylhJtPmI"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5" Type="http://schemas.openxmlformats.org/officeDocument/2006/relationships/hyperlink" Target="https://www.youtube.com/watch?v=-AkUutmXwUI" TargetMode="External"/><Relationship Id="rId4" Type="http://schemas.openxmlformats.org/officeDocument/2006/relationships/hyperlink" Target="https://www.youtube.com/watch?v=Uu04Shwqlfo"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www.codebashing.com/sql_demo"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thewebdevelopertimes.com/php-security-tips/" TargetMode="External"/><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828800"/>
            <a:ext cx="8229600" cy="2438400"/>
          </a:xfrm>
        </p:spPr>
        <p:txBody>
          <a:bodyPr/>
          <a:lstStyle/>
          <a:p>
            <a:r>
              <a:rPr lang="en-US" sz="7200" dirty="0"/>
              <a:t>Unit 6 – MVC Database Access</a:t>
            </a:r>
          </a:p>
        </p:txBody>
      </p:sp>
      <p:sp>
        <p:nvSpPr>
          <p:cNvPr id="3" name="Text Placeholder 2"/>
          <p:cNvSpPr>
            <a:spLocks noGrp="1"/>
          </p:cNvSpPr>
          <p:nvPr>
            <p:ph type="body" idx="1"/>
          </p:nvPr>
        </p:nvSpPr>
        <p:spPr/>
        <p:txBody>
          <a:bodyPr/>
          <a:lstStyle/>
          <a:p>
            <a:r>
              <a:rPr lang="en-US" dirty="0"/>
              <a:t>Instructor: Brent Presley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Using Exceptions to Catch Connection Errors </a:t>
            </a:r>
          </a:p>
        </p:txBody>
      </p:sp>
      <p:sp>
        <p:nvSpPr>
          <p:cNvPr id="3" name="Text Placeholder 2"/>
          <p:cNvSpPr>
            <a:spLocks noGrp="1"/>
          </p:cNvSpPr>
          <p:nvPr>
            <p:ph type="body" sz="quarter" idx="10"/>
          </p:nvPr>
        </p:nvSpPr>
        <p:spPr/>
        <p:txBody>
          <a:bodyPr anchor="t"/>
          <a:lstStyle/>
          <a:p>
            <a:r>
              <a:rPr lang="en-US" dirty="0" err="1"/>
              <a:t>PDOException</a:t>
            </a:r>
            <a:r>
              <a:rPr lang="en-US" dirty="0"/>
              <a:t> will catch these errors </a:t>
            </a:r>
          </a:p>
          <a:p>
            <a:pPr lvl="1"/>
            <a:r>
              <a:rPr lang="en-US" dirty="0"/>
              <a:t>Server not available </a:t>
            </a:r>
          </a:p>
          <a:p>
            <a:pPr lvl="1"/>
            <a:r>
              <a:rPr lang="en-US" dirty="0"/>
              <a:t>Invalid database name (</a:t>
            </a:r>
            <a:r>
              <a:rPr lang="en-US" dirty="0" err="1"/>
              <a:t>dbname</a:t>
            </a:r>
            <a:r>
              <a:rPr lang="en-US" dirty="0"/>
              <a:t>) </a:t>
            </a:r>
          </a:p>
          <a:p>
            <a:pPr lvl="1"/>
            <a:r>
              <a:rPr lang="en-US" dirty="0"/>
              <a:t>Invalid user name </a:t>
            </a:r>
          </a:p>
          <a:p>
            <a:pPr lvl="1"/>
            <a:r>
              <a:rPr lang="en-US" dirty="0"/>
              <a:t>Invalid password </a:t>
            </a:r>
          </a:p>
          <a:p>
            <a:r>
              <a:rPr lang="en-US"/>
              <a:t>Note, PDO exceptions DO NOT catch SQL errors. </a:t>
            </a:r>
            <a:endParaRPr lang="en-US" dirty="0"/>
          </a:p>
          <a:p>
            <a:endParaRPr lang="en-US" dirty="0"/>
          </a:p>
        </p:txBody>
      </p:sp>
    </p:spTree>
    <p:extLst>
      <p:ext uri="{BB962C8B-B14F-4D97-AF65-F5344CB8AC3E}">
        <p14:creationId xmlns:p14="http://schemas.microsoft.com/office/powerpoint/2010/main" val="259085859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sz="quarter" idx="10"/>
          </p:nvPr>
        </p:nvSpPr>
        <p:spPr/>
        <p:txBody>
          <a:bodyPr anchor="t"/>
          <a:lstStyle/>
          <a:p>
            <a:r>
              <a:rPr lang="en-US" sz="1600" dirty="0">
                <a:latin typeface="Arial" charset="0"/>
              </a:rPr>
              <a:t>* For us, this is a good thing: our Save, Reset </a:t>
            </a:r>
          </a:p>
          <a:p>
            <a:r>
              <a:rPr lang="en-US" sz="1600" dirty="0">
                <a:latin typeface="Arial" charset="0"/>
              </a:rPr>
              <a:t>and Delete buttons shouldn’t pause to ask </a:t>
            </a:r>
          </a:p>
          <a:p>
            <a:r>
              <a:rPr lang="en-US" sz="1600" dirty="0">
                <a:latin typeface="Arial" charset="0"/>
              </a:rPr>
              <a:t>the user if they really want to leave the </a:t>
            </a:r>
          </a:p>
          <a:p>
            <a:r>
              <a:rPr lang="en-US" sz="1600" dirty="0">
                <a:latin typeface="Arial" charset="0"/>
              </a:rPr>
              <a:t>form. </a:t>
            </a:r>
          </a:p>
          <a:p>
            <a:r>
              <a:rPr lang="en-US" sz="1600" dirty="0">
                <a:latin typeface="Arial" charset="0"/>
              </a:rPr>
              <a:t>* With a simply line of code, we can have the </a:t>
            </a:r>
          </a:p>
          <a:p>
            <a:r>
              <a:rPr lang="en-US" sz="1600" dirty="0">
                <a:latin typeface="Arial" charset="0"/>
              </a:rPr>
              <a:t>Cancel (List) button display the same dialog </a:t>
            </a:r>
          </a:p>
          <a:p>
            <a:r>
              <a:rPr lang="en-US" sz="1600" dirty="0">
                <a:latin typeface="Arial" charset="0"/>
              </a:rPr>
              <a:t>as Are-You-Sure. </a:t>
            </a:r>
          </a:p>
          <a:p>
            <a:r>
              <a:rPr lang="en-US" sz="1600" dirty="0">
                <a:latin typeface="Arial" charset="0"/>
              </a:rPr>
              <a:t>&gt; Note: I have made one change to Are-You-Sure. Are-</a:t>
            </a:r>
          </a:p>
          <a:p>
            <a:r>
              <a:rPr lang="en-US" sz="1600" dirty="0">
                <a:latin typeface="Arial" charset="0"/>
              </a:rPr>
              <a:t>You-Sure senses when a record’s data is returned to </a:t>
            </a:r>
          </a:p>
          <a:p>
            <a:r>
              <a:rPr lang="en-US" sz="1600" dirty="0">
                <a:latin typeface="Arial" charset="0"/>
              </a:rPr>
              <a:t>its original state after being changed (changed, then </a:t>
            </a:r>
          </a:p>
          <a:p>
            <a:r>
              <a:rPr lang="en-US" sz="1600" dirty="0">
                <a:latin typeface="Arial" charset="0"/>
              </a:rPr>
              <a:t>restored). However, Are-You-Sure watches hidden </a:t>
            </a:r>
          </a:p>
          <a:p>
            <a:r>
              <a:rPr lang="en-US" sz="1600" dirty="0">
                <a:latin typeface="Arial" charset="0"/>
              </a:rPr>
              <a:t>inputs as well. We set our javaScriptValidated </a:t>
            </a:r>
          </a:p>
          <a:p>
            <a:r>
              <a:rPr lang="en-US" sz="1600" dirty="0">
                <a:latin typeface="Arial" charset="0"/>
              </a:rPr>
              <a:t>variable in window.onload. Because window.onload </a:t>
            </a:r>
          </a:p>
          <a:p>
            <a:r>
              <a:rPr lang="en-US" sz="1600" dirty="0">
                <a:latin typeface="Arial" charset="0"/>
              </a:rPr>
              <a:t>occurs after Are-You-Sure launches, Are-You-Sure </a:t>
            </a:r>
          </a:p>
          <a:p>
            <a:r>
              <a:rPr lang="en-US" sz="1600" dirty="0">
                <a:latin typeface="Arial" charset="0"/>
              </a:rPr>
              <a:t>considers the form dirty. My fix: I removed hidden </a:t>
            </a:r>
          </a:p>
          <a:p>
            <a:r>
              <a:rPr lang="en-US" sz="1600" dirty="0">
                <a:latin typeface="Arial" charset="0"/>
              </a:rPr>
              <a:t>inputs from the type of inputs Are-You-Sure checks. </a:t>
            </a:r>
          </a:p>
        </p:txBody>
      </p:sp>
    </p:spTree>
    <p:extLst>
      <p:ext uri="{BB962C8B-B14F-4D97-AF65-F5344CB8AC3E}">
        <p14:creationId xmlns:p14="http://schemas.microsoft.com/office/powerpoint/2010/main" val="4205018252"/>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sz="quarter" idx="10"/>
          </p:nvPr>
        </p:nvSpPr>
        <p:spPr/>
        <p:txBody>
          <a:bodyPr anchor="t"/>
          <a:lstStyle/>
          <a:p>
            <a:r>
              <a:rPr lang="en-US" sz="2000" dirty="0">
                <a:latin typeface="Arial" charset="0"/>
              </a:rPr>
              <a:t>* Using Are-You-Sure </a:t>
            </a:r>
          </a:p>
          <a:p>
            <a:r>
              <a:rPr lang="en-US" sz="2000" dirty="0">
                <a:latin typeface="Arial" charset="0"/>
              </a:rPr>
              <a:t>&gt; Download jquery.are-you-sure.js from the website. </a:t>
            </a:r>
          </a:p>
          <a:p>
            <a:r>
              <a:rPr lang="en-US" sz="2000" dirty="0">
                <a:latin typeface="Arial" charset="0"/>
              </a:rPr>
              <a:t>&gt; Save this file to your javascript directory. </a:t>
            </a:r>
          </a:p>
          <a:p>
            <a:r>
              <a:rPr lang="en-US" sz="2000" dirty="0">
                <a:latin typeface="Arial" charset="0"/>
              </a:rPr>
              <a:t>* I like to rename it areyousure.js to simplify things. </a:t>
            </a:r>
          </a:p>
          <a:p>
            <a:r>
              <a:rPr lang="en-US" sz="2000" dirty="0">
                <a:latin typeface="Arial" charset="0"/>
              </a:rPr>
              <a:t>&gt; In your form view file (Details/Edit), link to the Are-</a:t>
            </a:r>
          </a:p>
          <a:p>
            <a:r>
              <a:rPr lang="en-US" sz="2000" dirty="0">
                <a:latin typeface="Arial" charset="0"/>
              </a:rPr>
              <a:t>You-Sure file. The first line below links to the online </a:t>
            </a:r>
          </a:p>
          <a:p>
            <a:r>
              <a:rPr lang="en-US" sz="2000" dirty="0">
                <a:latin typeface="Arial" charset="0"/>
              </a:rPr>
              <a:t>jQuery library. </a:t>
            </a:r>
          </a:p>
          <a:p>
            <a:r>
              <a:rPr lang="en-US" sz="2000" dirty="0">
                <a:latin typeface="Arial" charset="0"/>
              </a:rPr>
              <a:t>&lt;script src="http://code.jquery.com/ </a:t>
            </a:r>
          </a:p>
          <a:p>
            <a:r>
              <a:rPr lang="en-US" sz="2000" dirty="0">
                <a:latin typeface="Arial" charset="0"/>
              </a:rPr>
              <a:t>jquery-latest.min.js" type="text/javascript"&gt; </a:t>
            </a:r>
          </a:p>
          <a:p>
            <a:r>
              <a:rPr lang="en-US" sz="2000" dirty="0">
                <a:latin typeface="Arial" charset="0"/>
              </a:rPr>
              <a:t>&lt;/script&gt; </a:t>
            </a:r>
          </a:p>
          <a:p>
            <a:r>
              <a:rPr lang="en-US" sz="2000" dirty="0">
                <a:latin typeface="Arial" charset="0"/>
              </a:rPr>
              <a:t>&lt;script type="text/javascript" </a:t>
            </a:r>
          </a:p>
          <a:p>
            <a:r>
              <a:rPr lang="en-US" sz="2000" dirty="0">
                <a:latin typeface="Arial" charset="0"/>
              </a:rPr>
              <a:t>src="javascript/areyousure.js"&gt; </a:t>
            </a:r>
          </a:p>
          <a:p>
            <a:r>
              <a:rPr lang="en-US" sz="2000" dirty="0">
                <a:latin typeface="Arial" charset="0"/>
              </a:rPr>
              <a:t>&lt;/script&gt; </a:t>
            </a:r>
          </a:p>
          <a:p>
            <a:endParaRPr lang="en-US" dirty="0"/>
          </a:p>
        </p:txBody>
      </p:sp>
    </p:spTree>
    <p:extLst>
      <p:ext uri="{BB962C8B-B14F-4D97-AF65-F5344CB8AC3E}">
        <p14:creationId xmlns:p14="http://schemas.microsoft.com/office/powerpoint/2010/main" val="177312138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sz="quarter" idx="10"/>
          </p:nvPr>
        </p:nvSpPr>
        <p:spPr/>
        <p:txBody>
          <a:bodyPr anchor="t"/>
          <a:lstStyle/>
          <a:p>
            <a:r>
              <a:rPr lang="en-US" sz="2000" dirty="0">
                <a:latin typeface="Arial" charset="0"/>
              </a:rPr>
              <a:t>&gt; In form’s javaScript file, add the following code </a:t>
            </a:r>
          </a:p>
          <a:p>
            <a:r>
              <a:rPr lang="en-US" sz="2000" dirty="0">
                <a:latin typeface="Arial" charset="0"/>
              </a:rPr>
              <a:t>before all other code </a:t>
            </a:r>
          </a:p>
          <a:p>
            <a:r>
              <a:rPr lang="en-US" sz="2000" dirty="0">
                <a:latin typeface="Arial" charset="0"/>
              </a:rPr>
              <a:t>$.noConflict(); </a:t>
            </a:r>
          </a:p>
          <a:p>
            <a:r>
              <a:rPr lang="en-US" sz="2000" dirty="0">
                <a:latin typeface="Arial" charset="0"/>
              </a:rPr>
              <a:t>jQuery(document).ready(function() { </a:t>
            </a:r>
          </a:p>
          <a:p>
            <a:r>
              <a:rPr lang="en-US" sz="2000" dirty="0">
                <a:latin typeface="Arial" charset="0"/>
              </a:rPr>
              <a:t>jQuery('form').areYouSure(); </a:t>
            </a:r>
          </a:p>
          <a:p>
            <a:r>
              <a:rPr lang="en-US" sz="2000" dirty="0">
                <a:latin typeface="Arial" charset="0"/>
              </a:rPr>
              <a:t>}); </a:t>
            </a:r>
          </a:p>
          <a:p>
            <a:r>
              <a:rPr lang="en-US" sz="2000" dirty="0">
                <a:latin typeface="Arial" charset="0"/>
              </a:rPr>
              <a:t>* jQuery uses $ and so do we (our $ function for </a:t>
            </a:r>
          </a:p>
          <a:p>
            <a:r>
              <a:rPr lang="en-US" sz="2000" dirty="0">
                <a:latin typeface="Arial" charset="0"/>
              </a:rPr>
              <a:t>getElementById). The first command tells </a:t>
            </a:r>
          </a:p>
          <a:p>
            <a:r>
              <a:rPr lang="en-US" sz="2000" dirty="0">
                <a:latin typeface="Arial" charset="0"/>
              </a:rPr>
              <a:t>jQuery it can’t use $ </a:t>
            </a:r>
          </a:p>
          <a:p>
            <a:r>
              <a:rPr lang="en-US" sz="2000" dirty="0">
                <a:latin typeface="Arial" charset="0"/>
              </a:rPr>
              <a:t>* Normally the next two lines would start with </a:t>
            </a:r>
          </a:p>
          <a:p>
            <a:r>
              <a:rPr lang="en-US" sz="2000" dirty="0">
                <a:latin typeface="Arial" charset="0"/>
              </a:rPr>
              <a:t>$ instead of jQuery. </a:t>
            </a:r>
          </a:p>
          <a:p>
            <a:endParaRPr lang="en-US" sz="2000" dirty="0">
              <a:latin typeface="Arial" charset="0"/>
            </a:endParaRPr>
          </a:p>
        </p:txBody>
      </p:sp>
    </p:spTree>
    <p:extLst>
      <p:ext uri="{BB962C8B-B14F-4D97-AF65-F5344CB8AC3E}">
        <p14:creationId xmlns:p14="http://schemas.microsoft.com/office/powerpoint/2010/main" val="296985382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sz="quarter" idx="10"/>
          </p:nvPr>
        </p:nvSpPr>
        <p:spPr/>
        <p:txBody>
          <a:bodyPr anchor="t"/>
          <a:lstStyle/>
          <a:p>
            <a:r>
              <a:rPr lang="en-US" sz="2800" dirty="0">
                <a:latin typeface="Arial" charset="0"/>
              </a:rPr>
              <a:t>* The jQuery document ready command is similar </a:t>
            </a:r>
          </a:p>
          <a:p>
            <a:r>
              <a:rPr lang="en-US" sz="2800" dirty="0">
                <a:latin typeface="Arial" charset="0"/>
              </a:rPr>
              <a:t>to window.onload. The second and third lines </a:t>
            </a:r>
          </a:p>
          <a:p>
            <a:r>
              <a:rPr lang="en-US" sz="2800" dirty="0">
                <a:latin typeface="Arial" charset="0"/>
              </a:rPr>
              <a:t>create an anonymous function that executes </a:t>
            </a:r>
          </a:p>
          <a:p>
            <a:r>
              <a:rPr lang="en-US" sz="2800" dirty="0">
                <a:latin typeface="Arial" charset="0"/>
              </a:rPr>
              <a:t>when the document is ready. The function then </a:t>
            </a:r>
          </a:p>
          <a:p>
            <a:r>
              <a:rPr lang="en-US" sz="2800" dirty="0">
                <a:latin typeface="Arial" charset="0"/>
              </a:rPr>
              <a:t>designates that all ‘form’ objects should use </a:t>
            </a:r>
          </a:p>
          <a:p>
            <a:r>
              <a:rPr lang="en-US" sz="2800" dirty="0">
                <a:latin typeface="Arial" charset="0"/>
              </a:rPr>
              <a:t>areYouSure. </a:t>
            </a:r>
          </a:p>
          <a:p>
            <a:r>
              <a:rPr lang="en-US" sz="2800" dirty="0">
                <a:latin typeface="Arial" charset="0"/>
              </a:rPr>
              <a:t>* Don’t forget those sneaky last characters </a:t>
            </a:r>
          </a:p>
          <a:p>
            <a:r>
              <a:rPr lang="en-US" sz="2800" dirty="0">
                <a:latin typeface="Arial" charset="0"/>
              </a:rPr>
              <a:t>(end curly bracket, end parenthesis, </a:t>
            </a:r>
          </a:p>
          <a:p>
            <a:r>
              <a:rPr lang="en-US" sz="2800" dirty="0">
                <a:latin typeface="Arial" charset="0"/>
              </a:rPr>
              <a:t>semicolon). </a:t>
            </a:r>
          </a:p>
          <a:p>
            <a:r>
              <a:rPr lang="en-US" sz="2800" dirty="0">
                <a:latin typeface="Arial" charset="0"/>
              </a:rPr>
              <a:t>* Note: document ready executes BEFORE </a:t>
            </a:r>
          </a:p>
          <a:p>
            <a:r>
              <a:rPr lang="en-US" sz="2800" dirty="0">
                <a:latin typeface="Arial" charset="0"/>
              </a:rPr>
              <a:t>window.onload </a:t>
            </a:r>
          </a:p>
          <a:p>
            <a:endParaRPr lang="en-US" dirty="0"/>
          </a:p>
        </p:txBody>
      </p:sp>
    </p:spTree>
    <p:extLst>
      <p:ext uri="{BB962C8B-B14F-4D97-AF65-F5344CB8AC3E}">
        <p14:creationId xmlns:p14="http://schemas.microsoft.com/office/powerpoint/2010/main" val="52500150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sz="quarter" idx="10"/>
          </p:nvPr>
        </p:nvSpPr>
        <p:spPr/>
        <p:txBody>
          <a:bodyPr anchor="t"/>
          <a:lstStyle/>
          <a:p>
            <a:r>
              <a:rPr lang="en-US" dirty="0">
                <a:latin typeface="Arial" charset="0"/>
              </a:rPr>
              <a:t>&gt; That’s it! Now your form will warn the user before </a:t>
            </a:r>
          </a:p>
          <a:p>
            <a:r>
              <a:rPr lang="en-US" dirty="0">
                <a:latin typeface="Arial" charset="0"/>
              </a:rPr>
              <a:t>they leave the page if the form is dirty. </a:t>
            </a:r>
          </a:p>
          <a:p>
            <a:endParaRPr lang="en-US" dirty="0"/>
          </a:p>
        </p:txBody>
      </p:sp>
    </p:spTree>
    <p:extLst>
      <p:ext uri="{BB962C8B-B14F-4D97-AF65-F5344CB8AC3E}">
        <p14:creationId xmlns:p14="http://schemas.microsoft.com/office/powerpoint/2010/main" val="122947840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sz="quarter" idx="10"/>
          </p:nvPr>
        </p:nvSpPr>
        <p:spPr/>
        <p:txBody>
          <a:bodyPr anchor="t"/>
          <a:lstStyle/>
          <a:p>
            <a:r>
              <a:rPr lang="en-US" dirty="0">
                <a:latin typeface="Arial" charset="0"/>
              </a:rPr>
              <a:t>&gt; But, we want the Cancel/List button to warn the user </a:t>
            </a:r>
          </a:p>
          <a:p>
            <a:r>
              <a:rPr lang="en-US" dirty="0">
                <a:latin typeface="Arial" charset="0"/>
              </a:rPr>
              <a:t>as well. Remember, Are-You-Sure doesn’t process </a:t>
            </a:r>
          </a:p>
          <a:p>
            <a:r>
              <a:rPr lang="en-US" dirty="0">
                <a:latin typeface="Arial" charset="0"/>
              </a:rPr>
              <a:t>submit buttons. </a:t>
            </a:r>
          </a:p>
          <a:p>
            <a:r>
              <a:rPr lang="en-US" dirty="0">
                <a:latin typeface="Arial" charset="0"/>
              </a:rPr>
              <a:t>* In the verifyCancel function, add the following </a:t>
            </a:r>
          </a:p>
          <a:p>
            <a:r>
              <a:rPr lang="en-US" dirty="0">
                <a:latin typeface="Arial" charset="0"/>
              </a:rPr>
              <a:t>IF statement before the yn=confirm </a:t>
            </a:r>
          </a:p>
          <a:p>
            <a:endParaRPr lang="en-US" dirty="0"/>
          </a:p>
        </p:txBody>
      </p:sp>
    </p:spTree>
    <p:extLst>
      <p:ext uri="{BB962C8B-B14F-4D97-AF65-F5344CB8AC3E}">
        <p14:creationId xmlns:p14="http://schemas.microsoft.com/office/powerpoint/2010/main" val="1338263050"/>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sz="quarter" idx="10"/>
          </p:nvPr>
        </p:nvSpPr>
        <p:spPr/>
        <p:txBody>
          <a:bodyPr anchor="t"/>
          <a:lstStyle/>
          <a:p>
            <a:r>
              <a:rPr lang="en-US" sz="2800" dirty="0">
                <a:latin typeface="Arial" charset="0"/>
              </a:rPr>
              <a:t>if(jQuery('#frmDetails').hasClass('dirty')) </a:t>
            </a:r>
          </a:p>
          <a:p>
            <a:r>
              <a:rPr lang="en-US" sz="2800" dirty="0">
                <a:latin typeface="Arial" charset="0"/>
              </a:rPr>
              <a:t>yn=confirm("You have unsaved changes!\n\n </a:t>
            </a:r>
          </a:p>
          <a:p>
            <a:r>
              <a:rPr lang="en-US" sz="2800" dirty="0">
                <a:latin typeface="Arial" charset="0"/>
              </a:rPr>
              <a:t>Are you sure you want to leave this page?"); </a:t>
            </a:r>
          </a:p>
          <a:p>
            <a:r>
              <a:rPr lang="en-US" sz="2800" dirty="0">
                <a:latin typeface="Arial" charset="0"/>
              </a:rPr>
              <a:t>return yn; </a:t>
            </a:r>
          </a:p>
          <a:p>
            <a:r>
              <a:rPr lang="en-US" sz="2800" dirty="0">
                <a:latin typeface="Arial" charset="0"/>
              </a:rPr>
              <a:t>* This command checks to see if the form has any </a:t>
            </a:r>
          </a:p>
          <a:p>
            <a:r>
              <a:rPr lang="en-US" sz="2800" dirty="0">
                <a:latin typeface="Arial" charset="0"/>
              </a:rPr>
              <a:t>dirty fields. If it does, execute the confirm </a:t>
            </a:r>
          </a:p>
          <a:p>
            <a:r>
              <a:rPr lang="en-US" sz="2800" dirty="0">
                <a:latin typeface="Arial" charset="0"/>
              </a:rPr>
              <a:t>statement.. </a:t>
            </a:r>
          </a:p>
          <a:p>
            <a:r>
              <a:rPr lang="en-US" sz="2800" dirty="0">
                <a:latin typeface="Arial" charset="0"/>
              </a:rPr>
              <a:t>* NOTE: replace frmDetails with your form’s </a:t>
            </a:r>
          </a:p>
          <a:p>
            <a:r>
              <a:rPr lang="en-US" sz="2800" dirty="0">
                <a:latin typeface="Arial" charset="0"/>
              </a:rPr>
              <a:t>name if appropriate. </a:t>
            </a:r>
          </a:p>
        </p:txBody>
      </p:sp>
    </p:spTree>
    <p:extLst>
      <p:ext uri="{BB962C8B-B14F-4D97-AF65-F5344CB8AC3E}">
        <p14:creationId xmlns:p14="http://schemas.microsoft.com/office/powerpoint/2010/main" val="334483335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2116218516"/>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96912641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26683053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Using Exceptions to Catch Connection Errors </a:t>
            </a:r>
          </a:p>
        </p:txBody>
      </p:sp>
      <p:sp>
        <p:nvSpPr>
          <p:cNvPr id="3" name="Text Placeholder 2"/>
          <p:cNvSpPr>
            <a:spLocks noGrp="1"/>
          </p:cNvSpPr>
          <p:nvPr>
            <p:ph type="body" sz="quarter" idx="10"/>
          </p:nvPr>
        </p:nvSpPr>
        <p:spPr/>
        <p:txBody>
          <a:bodyPr anchor="t"/>
          <a:lstStyle/>
          <a:p>
            <a:r>
              <a:rPr lang="en-US" sz="2400" dirty="0"/>
              <a:t>Final thought: once an application is published (posted on a web site), it really shouldn’t generate any PDO or SQL errors. </a:t>
            </a:r>
          </a:p>
          <a:p>
            <a:r>
              <a:rPr lang="en-US" sz="2400" dirty="0"/>
              <a:t>The exception to this occurs if the database server is down for some reason. </a:t>
            </a:r>
          </a:p>
          <a:p>
            <a:r>
              <a:rPr lang="en-US" sz="2400" dirty="0"/>
              <a:t>I have modified my error messages to recommend to the user that they return at a later time to see if the server is back up. </a:t>
            </a:r>
          </a:p>
        </p:txBody>
      </p:sp>
    </p:spTree>
    <p:extLst>
      <p:ext uri="{BB962C8B-B14F-4D97-AF65-F5344CB8AC3E}">
        <p14:creationId xmlns:p14="http://schemas.microsoft.com/office/powerpoint/2010/main" val="34774023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Connecting in MVC </a:t>
            </a:r>
          </a:p>
        </p:txBody>
      </p:sp>
      <p:sp>
        <p:nvSpPr>
          <p:cNvPr id="3" name="Text Placeholder 2"/>
          <p:cNvSpPr>
            <a:spLocks noGrp="1"/>
          </p:cNvSpPr>
          <p:nvPr>
            <p:ph type="body" sz="quarter" idx="10"/>
          </p:nvPr>
        </p:nvSpPr>
        <p:spPr/>
        <p:txBody>
          <a:bodyPr anchor="t"/>
          <a:lstStyle/>
          <a:p>
            <a:r>
              <a:rPr lang="en-US" sz="2800" dirty="0"/>
              <a:t>Create a connectDb.php library. </a:t>
            </a:r>
          </a:p>
          <a:p>
            <a:r>
              <a:rPr lang="en-US" sz="2800" dirty="0"/>
              <a:t>Can name library whatever you want. I often include the database name </a:t>
            </a:r>
          </a:p>
          <a:p>
            <a:r>
              <a:rPr lang="en-US" sz="2800" dirty="0"/>
              <a:t>Include all the database connection commands in this file, but not in a function. </a:t>
            </a:r>
          </a:p>
          <a:p>
            <a:r>
              <a:rPr lang="en-US" sz="2800" dirty="0"/>
              <a:t>Note the $</a:t>
            </a:r>
            <a:r>
              <a:rPr lang="en-US" sz="2800" dirty="0" err="1"/>
              <a:t>db</a:t>
            </a:r>
            <a:r>
              <a:rPr lang="en-US" sz="2800" dirty="0"/>
              <a:t> variable is now a global variable </a:t>
            </a:r>
          </a:p>
          <a:p>
            <a:r>
              <a:rPr lang="en-US" sz="2800" dirty="0"/>
              <a:t>In the controller, require connectDb.php </a:t>
            </a:r>
          </a:p>
          <a:p>
            <a:endParaRPr lang="en-US" dirty="0"/>
          </a:p>
        </p:txBody>
      </p:sp>
    </p:spTree>
    <p:extLst>
      <p:ext uri="{BB962C8B-B14F-4D97-AF65-F5344CB8AC3E}">
        <p14:creationId xmlns:p14="http://schemas.microsoft.com/office/powerpoint/2010/main" val="29950253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Catching SQL Errors in PDO </a:t>
            </a:r>
          </a:p>
        </p:txBody>
      </p:sp>
      <p:sp>
        <p:nvSpPr>
          <p:cNvPr id="3" name="Text Placeholder 2"/>
          <p:cNvSpPr>
            <a:spLocks noGrp="1"/>
          </p:cNvSpPr>
          <p:nvPr>
            <p:ph type="body" sz="quarter" idx="10"/>
          </p:nvPr>
        </p:nvSpPr>
        <p:spPr/>
        <p:txBody>
          <a:bodyPr anchor="t"/>
          <a:lstStyle/>
          <a:p>
            <a:r>
              <a:rPr lang="en-US" sz="2400" dirty="0"/>
              <a:t>As we’ve discovered, PDO throws an exception when the connection to the database fails, but not when there’s an error in an SQL command </a:t>
            </a:r>
          </a:p>
          <a:p>
            <a:r>
              <a:rPr lang="en-US" sz="2400" dirty="0"/>
              <a:t>PDO runs in silent mode (no exceptions thrown) after the connection to the database is successful. </a:t>
            </a:r>
          </a:p>
          <a:p>
            <a:r>
              <a:rPr lang="en-US" sz="2400" dirty="0"/>
              <a:t>Once your coding and testing is complete, no SQL errors should occur. However, during development, you might want to see the errors your SQL might accidentally </a:t>
            </a:r>
            <a:r>
              <a:rPr lang="en-US" sz="2400"/>
              <a:t>generate. </a:t>
            </a:r>
            <a:endParaRPr lang="en-US" sz="2400" dirty="0"/>
          </a:p>
        </p:txBody>
      </p:sp>
    </p:spTree>
    <p:extLst>
      <p:ext uri="{BB962C8B-B14F-4D97-AF65-F5344CB8AC3E}">
        <p14:creationId xmlns:p14="http://schemas.microsoft.com/office/powerpoint/2010/main" val="40058406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Catching SQL Errors in PDO </a:t>
            </a:r>
          </a:p>
        </p:txBody>
      </p:sp>
      <p:sp>
        <p:nvSpPr>
          <p:cNvPr id="3" name="Text Placeholder 2"/>
          <p:cNvSpPr>
            <a:spLocks noGrp="1"/>
          </p:cNvSpPr>
          <p:nvPr>
            <p:ph type="body" sz="quarter" idx="10"/>
          </p:nvPr>
        </p:nvSpPr>
        <p:spPr/>
        <p:txBody>
          <a:bodyPr anchor="t"/>
          <a:lstStyle/>
          <a:p>
            <a:r>
              <a:rPr lang="en-US" sz="2800" dirty="0"/>
              <a:t> One way to do this is to invoke the </a:t>
            </a:r>
            <a:r>
              <a:rPr lang="en-US" sz="2800" dirty="0" err="1"/>
              <a:t>errorCode </a:t>
            </a:r>
            <a:r>
              <a:rPr lang="en-US" sz="2800" dirty="0"/>
              <a:t>method of the </a:t>
            </a:r>
            <a:r>
              <a:rPr lang="en-US" sz="2800" dirty="0" err="1"/>
              <a:t>PDOStatement</a:t>
            </a:r>
            <a:r>
              <a:rPr lang="en-US" sz="2800" dirty="0"/>
              <a:t>. </a:t>
            </a:r>
          </a:p>
          <a:p>
            <a:pPr lvl="1"/>
            <a:r>
              <a:rPr lang="en-US" sz="2400" dirty="0"/>
              <a:t>$statement-&gt;execute(); </a:t>
            </a:r>
          </a:p>
          <a:p>
            <a:pPr lvl="2"/>
            <a:r>
              <a:rPr lang="en-US" sz="2000" dirty="0"/>
              <a:t>if ($statement-&gt;</a:t>
            </a:r>
            <a:r>
              <a:rPr lang="en-US" sz="2000" dirty="0" err="1"/>
              <a:t>errorCode</a:t>
            </a:r>
            <a:r>
              <a:rPr lang="en-US" sz="2000" dirty="0"/>
              <a:t>()!='00000') </a:t>
            </a:r>
          </a:p>
          <a:p>
            <a:pPr lvl="2"/>
            <a:r>
              <a:rPr lang="en-US" sz="2000" dirty="0"/>
              <a:t>echo 'SQL Error'; </a:t>
            </a:r>
          </a:p>
          <a:p>
            <a:r>
              <a:rPr lang="en-US" sz="2800" dirty="0"/>
              <a:t>Note this call must come after invocation of the execute method </a:t>
            </a:r>
          </a:p>
          <a:p>
            <a:r>
              <a:rPr lang="en-US" sz="2800" dirty="0"/>
              <a:t>The problem with this technique is you have to insert the echo command after every call to the execute method </a:t>
            </a:r>
          </a:p>
        </p:txBody>
      </p:sp>
    </p:spTree>
    <p:extLst>
      <p:ext uri="{BB962C8B-B14F-4D97-AF65-F5344CB8AC3E}">
        <p14:creationId xmlns:p14="http://schemas.microsoft.com/office/powerpoint/2010/main" val="13113725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Catching SQL Errors in PDO </a:t>
            </a:r>
          </a:p>
        </p:txBody>
      </p:sp>
      <p:sp>
        <p:nvSpPr>
          <p:cNvPr id="3" name="Text Placeholder 2"/>
          <p:cNvSpPr>
            <a:spLocks noGrp="1"/>
          </p:cNvSpPr>
          <p:nvPr>
            <p:ph type="body" sz="quarter" idx="10"/>
          </p:nvPr>
        </p:nvSpPr>
        <p:spPr/>
        <p:txBody>
          <a:bodyPr anchor="t"/>
          <a:lstStyle/>
          <a:p>
            <a:r>
              <a:rPr lang="en-US" sz="2400" dirty="0"/>
              <a:t>Alternatively, you can set a PDO environment flag to tell PDO to display warnings or throw exceptions instead of running in silent mode </a:t>
            </a:r>
          </a:p>
          <a:p>
            <a:r>
              <a:rPr lang="en-US" sz="2400" dirty="0"/>
              <a:t>This command only needs to be executed once (the connection library) </a:t>
            </a:r>
          </a:p>
          <a:p>
            <a:r>
              <a:rPr lang="en-US" sz="2400" dirty="0"/>
              <a:t>Once development is complete, you could comment out the command </a:t>
            </a:r>
          </a:p>
          <a:p>
            <a:endParaRPr lang="en-US" dirty="0"/>
          </a:p>
        </p:txBody>
      </p:sp>
    </p:spTree>
    <p:extLst>
      <p:ext uri="{BB962C8B-B14F-4D97-AF65-F5344CB8AC3E}">
        <p14:creationId xmlns:p14="http://schemas.microsoft.com/office/powerpoint/2010/main" val="38741615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Catching SQL Errors in PDO </a:t>
            </a:r>
          </a:p>
        </p:txBody>
      </p:sp>
      <p:sp>
        <p:nvSpPr>
          <p:cNvPr id="3" name="Text Placeholder 2"/>
          <p:cNvSpPr>
            <a:spLocks noGrp="1"/>
          </p:cNvSpPr>
          <p:nvPr>
            <p:ph type="body" sz="quarter" idx="10"/>
          </p:nvPr>
        </p:nvSpPr>
        <p:spPr/>
        <p:txBody>
          <a:bodyPr anchor="t"/>
          <a:lstStyle/>
          <a:p>
            <a:r>
              <a:rPr lang="en-US" dirty="0" err="1"/>
              <a:t>Murach</a:t>
            </a:r>
            <a:r>
              <a:rPr lang="en-US" dirty="0"/>
              <a:t> demonstrates a few ways to turn off silent mode, but I think this is the easiest. </a:t>
            </a:r>
          </a:p>
          <a:p>
            <a:r>
              <a:rPr lang="en-US" dirty="0"/>
              <a:t>$options = array(PDO::ATTR_ERRMODE=&gt;PDO::ERRMODE_EXCEPTION); </a:t>
            </a:r>
          </a:p>
          <a:p>
            <a:r>
              <a:rPr lang="en-US" dirty="0"/>
              <a:t>$</a:t>
            </a:r>
            <a:r>
              <a:rPr lang="en-US" dirty="0" err="1"/>
              <a:t>db</a:t>
            </a:r>
            <a:r>
              <a:rPr lang="en-US" dirty="0"/>
              <a:t> = new PDO($</a:t>
            </a:r>
            <a:r>
              <a:rPr lang="en-US" dirty="0" err="1"/>
              <a:t>dsn</a:t>
            </a:r>
            <a:r>
              <a:rPr lang="en-US" dirty="0"/>
              <a:t>, $username, $password, $options); </a:t>
            </a:r>
          </a:p>
          <a:p>
            <a:endParaRPr lang="en-US" dirty="0"/>
          </a:p>
        </p:txBody>
      </p:sp>
    </p:spTree>
    <p:extLst>
      <p:ext uri="{BB962C8B-B14F-4D97-AF65-F5344CB8AC3E}">
        <p14:creationId xmlns:p14="http://schemas.microsoft.com/office/powerpoint/2010/main" val="41610750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Catching SQL Errors in PDO </a:t>
            </a:r>
          </a:p>
        </p:txBody>
      </p:sp>
      <p:sp>
        <p:nvSpPr>
          <p:cNvPr id="3" name="Text Placeholder 2"/>
          <p:cNvSpPr>
            <a:spLocks noGrp="1"/>
          </p:cNvSpPr>
          <p:nvPr>
            <p:ph type="body" sz="quarter" idx="10"/>
          </p:nvPr>
        </p:nvSpPr>
        <p:spPr/>
        <p:txBody>
          <a:bodyPr anchor="t"/>
          <a:lstStyle/>
          <a:p>
            <a:r>
              <a:rPr lang="en-US" dirty="0"/>
              <a:t>I include the options command in my connectDb.php library file </a:t>
            </a:r>
          </a:p>
          <a:p>
            <a:r>
              <a:rPr lang="en-US" dirty="0"/>
              <a:t> The first command creates an array of options. Only one of the options is defined (set)—the one to set ERRMODE to EXCEPTION. </a:t>
            </a:r>
          </a:p>
          <a:p>
            <a:endParaRPr lang="en-US" dirty="0"/>
          </a:p>
        </p:txBody>
      </p:sp>
    </p:spTree>
    <p:extLst>
      <p:ext uri="{BB962C8B-B14F-4D97-AF65-F5344CB8AC3E}">
        <p14:creationId xmlns:p14="http://schemas.microsoft.com/office/powerpoint/2010/main" val="15628321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Catching SQL Errors in PDO </a:t>
            </a:r>
          </a:p>
        </p:txBody>
      </p:sp>
      <p:sp>
        <p:nvSpPr>
          <p:cNvPr id="3" name="Text Placeholder 2"/>
          <p:cNvSpPr>
            <a:spLocks noGrp="1"/>
          </p:cNvSpPr>
          <p:nvPr>
            <p:ph type="body" sz="quarter" idx="10"/>
          </p:nvPr>
        </p:nvSpPr>
        <p:spPr/>
        <p:txBody>
          <a:bodyPr anchor="t"/>
          <a:lstStyle/>
          <a:p>
            <a:r>
              <a:rPr lang="en-US" dirty="0"/>
              <a:t> When PDO is instantiated, an optional parameter of options is included (the option array we just defined) </a:t>
            </a:r>
          </a:p>
          <a:p>
            <a:r>
              <a:rPr lang="en-US" dirty="0"/>
              <a:t> Now whenever the $</a:t>
            </a:r>
            <a:r>
              <a:rPr lang="en-US" dirty="0" err="1"/>
              <a:t>db</a:t>
            </a:r>
            <a:r>
              <a:rPr lang="en-US" dirty="0"/>
              <a:t> PDO discovers an error in SQL it will throw an exception with a corresponding error. </a:t>
            </a:r>
          </a:p>
        </p:txBody>
      </p:sp>
    </p:spTree>
    <p:extLst>
      <p:ext uri="{BB962C8B-B14F-4D97-AF65-F5344CB8AC3E}">
        <p14:creationId xmlns:p14="http://schemas.microsoft.com/office/powerpoint/2010/main" val="13508197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Catching SQL Errors in PDO </a:t>
            </a:r>
          </a:p>
        </p:txBody>
      </p:sp>
      <p:sp>
        <p:nvSpPr>
          <p:cNvPr id="3" name="Text Placeholder 2"/>
          <p:cNvSpPr>
            <a:spLocks noGrp="1"/>
          </p:cNvSpPr>
          <p:nvPr>
            <p:ph type="body" sz="quarter" idx="10"/>
          </p:nvPr>
        </p:nvSpPr>
        <p:spPr/>
        <p:txBody>
          <a:bodyPr anchor="t"/>
          <a:lstStyle/>
          <a:p>
            <a:r>
              <a:rPr lang="en-US" sz="2400" dirty="0"/>
              <a:t>Instead of throwing an exception you can get a warning instead by replacing EXCEPTION with WARNING </a:t>
            </a:r>
          </a:p>
          <a:p>
            <a:r>
              <a:rPr lang="en-US" sz="2400" dirty="0"/>
              <a:t> A warning simply displays on the output screen and can’t be caught If an exception is not caught it also displays information in the output. </a:t>
            </a:r>
          </a:p>
          <a:p>
            <a:r>
              <a:rPr lang="en-US" sz="2400" dirty="0"/>
              <a:t>I prefer WARNING because it displays the problem and the line number. Your customized exception handling (like we defined earlier) may not show all that data. </a:t>
            </a:r>
          </a:p>
        </p:txBody>
      </p:sp>
    </p:spTree>
    <p:extLst>
      <p:ext uri="{BB962C8B-B14F-4D97-AF65-F5344CB8AC3E}">
        <p14:creationId xmlns:p14="http://schemas.microsoft.com/office/powerpoint/2010/main" val="4162023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 to PDO</a:t>
            </a:r>
          </a:p>
        </p:txBody>
      </p:sp>
      <p:sp>
        <p:nvSpPr>
          <p:cNvPr id="3" name="Text Placeholder 2"/>
          <p:cNvSpPr>
            <a:spLocks noGrp="1"/>
          </p:cNvSpPr>
          <p:nvPr>
            <p:ph type="body" sz="quarter" idx="10"/>
          </p:nvPr>
        </p:nvSpPr>
        <p:spPr/>
        <p:txBody>
          <a:bodyPr anchor="t"/>
          <a:lstStyle/>
          <a:p>
            <a:r>
              <a:rPr lang="en-US" sz="2800" dirty="0"/>
              <a:t>PDO, PHP Data Objects, were introduced in PHP 5. </a:t>
            </a:r>
          </a:p>
          <a:p>
            <a:r>
              <a:rPr lang="en-US" sz="2800" dirty="0"/>
              <a:t> PDO implements data objects that makes accessing database simpler and the code easier to read. </a:t>
            </a:r>
          </a:p>
          <a:p>
            <a:r>
              <a:rPr lang="en-US" sz="2800" dirty="0"/>
              <a:t>You should use PDO for all new PHP database access development. </a:t>
            </a:r>
          </a:p>
          <a:p>
            <a:endParaRPr lang="en-US" dirty="0"/>
          </a:p>
        </p:txBody>
      </p:sp>
    </p:spTree>
    <p:extLst>
      <p:ext uri="{BB962C8B-B14F-4D97-AF65-F5344CB8AC3E}">
        <p14:creationId xmlns:p14="http://schemas.microsoft.com/office/powerpoint/2010/main" val="2054203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Catching SQL Errors in PDO </a:t>
            </a:r>
          </a:p>
        </p:txBody>
      </p:sp>
      <p:sp>
        <p:nvSpPr>
          <p:cNvPr id="3" name="Text Placeholder 2"/>
          <p:cNvSpPr>
            <a:spLocks noGrp="1"/>
          </p:cNvSpPr>
          <p:nvPr>
            <p:ph type="body" sz="quarter" idx="10"/>
          </p:nvPr>
        </p:nvSpPr>
        <p:spPr/>
        <p:txBody>
          <a:bodyPr anchor="t"/>
          <a:lstStyle/>
          <a:p>
            <a:r>
              <a:rPr lang="en-US" sz="2800" dirty="0"/>
              <a:t>When development is complete, you can comment out the definition of $options, but you do not need to remove the $options from the PDO instantiation parameters list. </a:t>
            </a:r>
          </a:p>
          <a:p>
            <a:r>
              <a:rPr lang="en-US" sz="2800" dirty="0"/>
              <a:t>You might consider leaving the $option definition in even after development is complete. </a:t>
            </a:r>
          </a:p>
          <a:p>
            <a:r>
              <a:rPr lang="en-US" sz="2800" dirty="0"/>
              <a:t>If you don’t expect any SQL errors, the exceptions/warnings should never occur. </a:t>
            </a:r>
          </a:p>
        </p:txBody>
      </p:sp>
    </p:spTree>
    <p:extLst>
      <p:ext uri="{BB962C8B-B14F-4D97-AF65-F5344CB8AC3E}">
        <p14:creationId xmlns:p14="http://schemas.microsoft.com/office/powerpoint/2010/main" val="11063660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MVC Data Access Libraries </a:t>
            </a:r>
          </a:p>
        </p:txBody>
      </p:sp>
      <p:sp>
        <p:nvSpPr>
          <p:cNvPr id="3" name="Text Placeholder 2"/>
          <p:cNvSpPr>
            <a:spLocks noGrp="1"/>
          </p:cNvSpPr>
          <p:nvPr>
            <p:ph type="body" sz="quarter" idx="10"/>
          </p:nvPr>
        </p:nvSpPr>
        <p:spPr/>
        <p:txBody>
          <a:bodyPr anchor="t"/>
          <a:lstStyle/>
          <a:p>
            <a:r>
              <a:rPr lang="en-US" sz="2800" dirty="0"/>
              <a:t>The controller should not include any database access commands—they should all be in the model (business class). </a:t>
            </a:r>
          </a:p>
          <a:p>
            <a:r>
              <a:rPr lang="en-US" sz="2800" dirty="0"/>
              <a:t> For each table you will be accessing, create a PHP library. </a:t>
            </a:r>
          </a:p>
          <a:p>
            <a:r>
              <a:rPr lang="en-US" sz="2800" dirty="0"/>
              <a:t> Each library will include multiple functions: the functions required to generate CRUD commands for this table. </a:t>
            </a:r>
          </a:p>
          <a:p>
            <a:endParaRPr lang="en-US" dirty="0"/>
          </a:p>
        </p:txBody>
      </p:sp>
    </p:spTree>
    <p:extLst>
      <p:ext uri="{BB962C8B-B14F-4D97-AF65-F5344CB8AC3E}">
        <p14:creationId xmlns:p14="http://schemas.microsoft.com/office/powerpoint/2010/main" val="16583665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MVC Data Access Libraries </a:t>
            </a:r>
          </a:p>
        </p:txBody>
      </p:sp>
      <p:sp>
        <p:nvSpPr>
          <p:cNvPr id="3" name="Text Placeholder 2"/>
          <p:cNvSpPr>
            <a:spLocks noGrp="1"/>
          </p:cNvSpPr>
          <p:nvPr>
            <p:ph type="body" sz="quarter" idx="10"/>
          </p:nvPr>
        </p:nvSpPr>
        <p:spPr/>
        <p:txBody>
          <a:bodyPr anchor="t"/>
          <a:lstStyle/>
          <a:p>
            <a:r>
              <a:rPr lang="en-US" dirty="0"/>
              <a:t>For each SQL command you want to execute against a table, create a function. </a:t>
            </a:r>
          </a:p>
          <a:p>
            <a:r>
              <a:rPr lang="en-US" dirty="0"/>
              <a:t> Include input parameters as needed </a:t>
            </a:r>
          </a:p>
          <a:p>
            <a:r>
              <a:rPr lang="en-US" dirty="0"/>
              <a:t> Return the query’s result set </a:t>
            </a:r>
          </a:p>
          <a:p>
            <a:endParaRPr lang="en-US" dirty="0"/>
          </a:p>
        </p:txBody>
      </p:sp>
    </p:spTree>
    <p:extLst>
      <p:ext uri="{BB962C8B-B14F-4D97-AF65-F5344CB8AC3E}">
        <p14:creationId xmlns:p14="http://schemas.microsoft.com/office/powerpoint/2010/main" val="25383496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MVC Data Access Libraries </a:t>
            </a:r>
          </a:p>
        </p:txBody>
      </p:sp>
      <p:sp>
        <p:nvSpPr>
          <p:cNvPr id="3" name="Text Placeholder 2"/>
          <p:cNvSpPr>
            <a:spLocks noGrp="1"/>
          </p:cNvSpPr>
          <p:nvPr>
            <p:ph type="body" sz="quarter" idx="10"/>
          </p:nvPr>
        </p:nvSpPr>
        <p:spPr/>
        <p:txBody>
          <a:bodyPr anchor="t"/>
          <a:lstStyle/>
          <a:p>
            <a:r>
              <a:rPr lang="en-US" sz="3600" dirty="0"/>
              <a:t>The controller includes a call to the appropriate function (in the appropriate case statement) </a:t>
            </a:r>
          </a:p>
          <a:p>
            <a:pPr lvl="1"/>
            <a:r>
              <a:rPr lang="en-US" sz="3200" dirty="0"/>
              <a:t>receives the result set via the function call</a:t>
            </a:r>
          </a:p>
          <a:p>
            <a:pPr lvl="2"/>
            <a:r>
              <a:rPr lang="en-US" sz="2800" dirty="0"/>
              <a:t>Makes it available for the included GUI. </a:t>
            </a:r>
          </a:p>
          <a:p>
            <a:endParaRPr lang="en-US" dirty="0"/>
          </a:p>
        </p:txBody>
      </p:sp>
    </p:spTree>
    <p:extLst>
      <p:ext uri="{BB962C8B-B14F-4D97-AF65-F5344CB8AC3E}">
        <p14:creationId xmlns:p14="http://schemas.microsoft.com/office/powerpoint/2010/main" val="35187974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MVC Data Access Libraries </a:t>
            </a:r>
          </a:p>
        </p:txBody>
      </p:sp>
      <p:sp>
        <p:nvSpPr>
          <p:cNvPr id="3" name="Text Placeholder 2"/>
          <p:cNvSpPr>
            <a:spLocks noGrp="1"/>
          </p:cNvSpPr>
          <p:nvPr>
            <p:ph type="body" sz="quarter" idx="10"/>
          </p:nvPr>
        </p:nvSpPr>
        <p:spPr/>
        <p:txBody>
          <a:bodyPr anchor="t"/>
          <a:lstStyle/>
          <a:p>
            <a:r>
              <a:rPr lang="en-US" dirty="0"/>
              <a:t>Insert, Update and Delete commands don’t normally return a result set, but they can return the number of rows affected if you want (need) to check if the command was successful. </a:t>
            </a:r>
          </a:p>
          <a:p>
            <a:endParaRPr lang="en-US" dirty="0"/>
          </a:p>
        </p:txBody>
      </p:sp>
    </p:spTree>
    <p:extLst>
      <p:ext uri="{BB962C8B-B14F-4D97-AF65-F5344CB8AC3E}">
        <p14:creationId xmlns:p14="http://schemas.microsoft.com/office/powerpoint/2010/main" val="22439819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Using Prepared Statements </a:t>
            </a:r>
          </a:p>
        </p:txBody>
      </p:sp>
      <p:sp>
        <p:nvSpPr>
          <p:cNvPr id="3" name="Text Placeholder 2"/>
          <p:cNvSpPr>
            <a:spLocks noGrp="1"/>
          </p:cNvSpPr>
          <p:nvPr>
            <p:ph type="body" sz="quarter" idx="10"/>
          </p:nvPr>
        </p:nvSpPr>
        <p:spPr/>
        <p:txBody>
          <a:bodyPr anchor="t"/>
          <a:lstStyle/>
          <a:p>
            <a:r>
              <a:rPr lang="en-US" dirty="0"/>
              <a:t>Most (many) queries include WHERE clause parameters that aren’t known when the code is written, rather come from user entries/selections on a form. </a:t>
            </a:r>
          </a:p>
          <a:p>
            <a:r>
              <a:rPr lang="en-US" dirty="0"/>
              <a:t>If coded incorrectly, parameter queries are subject to a hacking technique called SQL injection</a:t>
            </a:r>
          </a:p>
          <a:p>
            <a:r>
              <a:rPr lang="en-US" dirty="0"/>
              <a:t>To circumvent this, we use prepared statements </a:t>
            </a:r>
          </a:p>
          <a:p>
            <a:endParaRPr lang="en-US" dirty="0"/>
          </a:p>
        </p:txBody>
      </p:sp>
    </p:spTree>
    <p:extLst>
      <p:ext uri="{BB962C8B-B14F-4D97-AF65-F5344CB8AC3E}">
        <p14:creationId xmlns:p14="http://schemas.microsoft.com/office/powerpoint/2010/main" val="37187983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Prepared statements</a:t>
            </a:r>
          </a:p>
        </p:txBody>
      </p:sp>
      <p:sp>
        <p:nvSpPr>
          <p:cNvPr id="3" name="Text Placeholder 2"/>
          <p:cNvSpPr>
            <a:spLocks noGrp="1"/>
          </p:cNvSpPr>
          <p:nvPr>
            <p:ph type="body" sz="quarter" idx="10"/>
          </p:nvPr>
        </p:nvSpPr>
        <p:spPr/>
        <p:txBody>
          <a:bodyPr anchor="t"/>
          <a:lstStyle/>
          <a:p>
            <a:r>
              <a:rPr lang="en-US" dirty="0"/>
              <a:t>A compiled template for the SQL that an application wants to run</a:t>
            </a:r>
          </a:p>
          <a:p>
            <a:pPr lvl="1"/>
            <a:r>
              <a:rPr lang="en-US" sz="3200" dirty="0"/>
              <a:t>It can be customized using variable parameters</a:t>
            </a:r>
          </a:p>
          <a:p>
            <a:r>
              <a:rPr lang="en-US" dirty="0"/>
              <a:t>Benefits</a:t>
            </a:r>
          </a:p>
          <a:p>
            <a:pPr lvl="1"/>
            <a:r>
              <a:rPr lang="en-US" sz="3200" dirty="0"/>
              <a:t>The query only needs to be parsed once, but can be executed multiple times</a:t>
            </a:r>
          </a:p>
          <a:p>
            <a:pPr lvl="1"/>
            <a:r>
              <a:rPr lang="en-US" sz="3200" dirty="0"/>
              <a:t>Prevent SQL injection</a:t>
            </a:r>
          </a:p>
        </p:txBody>
      </p:sp>
    </p:spTree>
    <p:extLst>
      <p:ext uri="{BB962C8B-B14F-4D97-AF65-F5344CB8AC3E}">
        <p14:creationId xmlns:p14="http://schemas.microsoft.com/office/powerpoint/2010/main" val="56355406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Prepared statement general layout</a:t>
            </a:r>
            <a:endParaRPr lang="en-US" sz="3600" dirty="0"/>
          </a:p>
        </p:txBody>
      </p:sp>
      <p:sp>
        <p:nvSpPr>
          <p:cNvPr id="3" name="Text Placeholder 2"/>
          <p:cNvSpPr>
            <a:spLocks noGrp="1"/>
          </p:cNvSpPr>
          <p:nvPr>
            <p:ph type="body" sz="quarter" idx="10"/>
          </p:nvPr>
        </p:nvSpPr>
        <p:spPr>
          <a:xfrm>
            <a:off x="172878" y="4946509"/>
            <a:ext cx="8610600" cy="1615727"/>
          </a:xfrm>
        </p:spPr>
        <p:txBody>
          <a:bodyPr/>
          <a:lstStyle/>
          <a:p>
            <a:r>
              <a:rPr lang="en-US" dirty="0" smtClean="0"/>
              <a:t>This happens to be </a:t>
            </a:r>
            <a:r>
              <a:rPr lang="en-US" dirty="0" err="1" smtClean="0"/>
              <a:t>perl</a:t>
            </a:r>
            <a:r>
              <a:rPr lang="en-US" dirty="0" smtClean="0"/>
              <a:t>, but it’s the same process as </a:t>
            </a:r>
            <a:r>
              <a:rPr lang="en-US" dirty="0" err="1" smtClean="0"/>
              <a:t>php</a:t>
            </a:r>
            <a:r>
              <a:rPr lang="en-US" dirty="0" smtClean="0"/>
              <a:t> uses</a:t>
            </a:r>
            <a:endParaRPr lang="en-US" dirty="0"/>
          </a:p>
        </p:txBody>
      </p:sp>
      <p:pic>
        <p:nvPicPr>
          <p:cNvPr id="4" name="Picture 3"/>
          <p:cNvPicPr>
            <a:picLocks noChangeAspect="1"/>
          </p:cNvPicPr>
          <p:nvPr/>
        </p:nvPicPr>
        <p:blipFill>
          <a:blip r:embed="rId3"/>
          <a:stretch>
            <a:fillRect/>
          </a:stretch>
        </p:blipFill>
        <p:spPr>
          <a:xfrm>
            <a:off x="228600" y="2255993"/>
            <a:ext cx="8203810" cy="2611437"/>
          </a:xfrm>
          <a:prstGeom prst="rect">
            <a:avLst/>
          </a:prstGeom>
        </p:spPr>
      </p:pic>
    </p:spTree>
    <p:extLst>
      <p:ext uri="{BB962C8B-B14F-4D97-AF65-F5344CB8AC3E}">
        <p14:creationId xmlns:p14="http://schemas.microsoft.com/office/powerpoint/2010/main" val="109360342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Prepared Statement process</a:t>
            </a:r>
            <a:endParaRPr lang="en-US" sz="3600" dirty="0"/>
          </a:p>
        </p:txBody>
      </p:sp>
      <p:sp>
        <p:nvSpPr>
          <p:cNvPr id="5" name="Rounded Rectangle 4"/>
          <p:cNvSpPr/>
          <p:nvPr/>
        </p:nvSpPr>
        <p:spPr>
          <a:xfrm>
            <a:off x="395288" y="3917950"/>
            <a:ext cx="1631937" cy="100633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333399"/>
                </a:solidFill>
              </a:rPr>
              <a:t>Application</a:t>
            </a:r>
          </a:p>
        </p:txBody>
      </p:sp>
      <p:sp>
        <p:nvSpPr>
          <p:cNvPr id="6" name="Snip and Round Single Corner Rectangle 5"/>
          <p:cNvSpPr/>
          <p:nvPr/>
        </p:nvSpPr>
        <p:spPr>
          <a:xfrm>
            <a:off x="707750" y="3210087"/>
            <a:ext cx="1505534" cy="708025"/>
          </a:xfrm>
          <a:prstGeom prst="snip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rgbClr val="000000"/>
                </a:solidFill>
              </a:rPr>
              <a:t>Prepared SQL template</a:t>
            </a:r>
          </a:p>
          <a:p>
            <a:pPr algn="ctr"/>
            <a:endParaRPr lang="en-US" dirty="0"/>
          </a:p>
        </p:txBody>
      </p:sp>
      <p:sp>
        <p:nvSpPr>
          <p:cNvPr id="7" name="Flowchart: Magnetic Disk 6"/>
          <p:cNvSpPr/>
          <p:nvPr/>
        </p:nvSpPr>
        <p:spPr>
          <a:xfrm>
            <a:off x="5390055" y="3854221"/>
            <a:ext cx="1107583" cy="870179"/>
          </a:xfrm>
          <a:prstGeom prst="flowChartMagneticDisk">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0000"/>
                </a:solidFill>
              </a:rPr>
              <a:t>DBMS</a:t>
            </a:r>
          </a:p>
        </p:txBody>
      </p:sp>
      <p:cxnSp>
        <p:nvCxnSpPr>
          <p:cNvPr id="9" name="Straight Arrow Connector 8"/>
          <p:cNvCxnSpPr/>
          <p:nvPr/>
        </p:nvCxnSpPr>
        <p:spPr>
          <a:xfrm>
            <a:off x="6779502" y="3831238"/>
            <a:ext cx="3680" cy="482328"/>
          </a:xfrm>
          <a:prstGeom prst="straightConnector1">
            <a:avLst/>
          </a:prstGeom>
          <a:ln>
            <a:solidFill>
              <a:srgbClr val="FF0000"/>
            </a:solidFill>
            <a:headEnd type="none"/>
            <a:tailEnd type="arrow"/>
          </a:ln>
        </p:spPr>
        <p:style>
          <a:lnRef idx="2">
            <a:schemeClr val="accent1">
              <a:shade val="50000"/>
            </a:schemeClr>
          </a:lnRef>
          <a:fillRef idx="1">
            <a:schemeClr val="accent1"/>
          </a:fillRef>
          <a:effectRef idx="0">
            <a:schemeClr val="accent1"/>
          </a:effectRef>
          <a:fontRef idx="minor">
            <a:schemeClr val="lt1"/>
          </a:fontRef>
        </p:style>
      </p:cxnSp>
      <p:sp>
        <p:nvSpPr>
          <p:cNvPr id="10" name="TextBox 9"/>
          <p:cNvSpPr txBox="1"/>
          <p:nvPr/>
        </p:nvSpPr>
        <p:spPr>
          <a:xfrm>
            <a:off x="6370909" y="4286293"/>
            <a:ext cx="1271329" cy="307777"/>
          </a:xfrm>
          <a:prstGeom prst="rect">
            <a:avLst/>
          </a:prstGeom>
        </p:spPr>
        <p:txBody>
          <a:bodyPr rtlCol="0">
            <a:spAutoFit/>
          </a:bodyPr>
          <a:lstStyle/>
          <a:p>
            <a:pPr algn="ctr"/>
            <a:r>
              <a:rPr lang="en-US" sz="1400" dirty="0">
                <a:solidFill>
                  <a:srgbClr val="FF0000"/>
                </a:solidFill>
              </a:rPr>
              <a:t>Compile</a:t>
            </a:r>
          </a:p>
        </p:txBody>
      </p:sp>
      <p:sp>
        <p:nvSpPr>
          <p:cNvPr id="3" name="Snip Diagonal Corner Rectangle 2"/>
          <p:cNvSpPr/>
          <p:nvPr/>
        </p:nvSpPr>
        <p:spPr>
          <a:xfrm>
            <a:off x="395288" y="4957701"/>
            <a:ext cx="1052512" cy="452499"/>
          </a:xfrm>
          <a:prstGeom prst="snip2Diag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2"/>
                </a:solidFill>
              </a:rPr>
              <a:t>Values</a:t>
            </a:r>
            <a:endParaRPr lang="en-US" dirty="0">
              <a:solidFill>
                <a:schemeClr val="tx2"/>
              </a:solidFill>
            </a:endParaRPr>
          </a:p>
        </p:txBody>
      </p:sp>
      <p:sp>
        <p:nvSpPr>
          <p:cNvPr id="11" name="TextBox 10"/>
          <p:cNvSpPr txBox="1"/>
          <p:nvPr/>
        </p:nvSpPr>
        <p:spPr>
          <a:xfrm>
            <a:off x="6497638" y="5410200"/>
            <a:ext cx="969962" cy="307777"/>
          </a:xfrm>
          <a:prstGeom prst="rect">
            <a:avLst/>
          </a:prstGeom>
          <a:noFill/>
        </p:spPr>
        <p:txBody>
          <a:bodyPr wrap="square" rtlCol="0">
            <a:spAutoFit/>
          </a:bodyPr>
          <a:lstStyle/>
          <a:p>
            <a:r>
              <a:rPr lang="en-US" sz="1400" b="1" dirty="0" smtClean="0">
                <a:solidFill>
                  <a:srgbClr val="FF0000"/>
                </a:solidFill>
              </a:rPr>
              <a:t>Execute</a:t>
            </a:r>
            <a:endParaRPr lang="en-US" sz="1400" b="1" dirty="0">
              <a:solidFill>
                <a:srgbClr val="FF0000"/>
              </a:solidFill>
            </a:endParaRPr>
          </a:p>
        </p:txBody>
      </p:sp>
      <p:sp>
        <p:nvSpPr>
          <p:cNvPr id="12" name="TextBox 11"/>
          <p:cNvSpPr txBox="1"/>
          <p:nvPr/>
        </p:nvSpPr>
        <p:spPr>
          <a:xfrm>
            <a:off x="1371600" y="5943600"/>
            <a:ext cx="5407902" cy="369332"/>
          </a:xfrm>
          <a:prstGeom prst="rect">
            <a:avLst/>
          </a:prstGeom>
          <a:noFill/>
        </p:spPr>
        <p:txBody>
          <a:bodyPr wrap="square" rtlCol="0">
            <a:spAutoFit/>
          </a:bodyPr>
          <a:lstStyle/>
          <a:p>
            <a:r>
              <a:rPr lang="en-US" b="1" dirty="0" smtClean="0">
                <a:solidFill>
                  <a:srgbClr val="FF0000"/>
                </a:solidFill>
              </a:rPr>
              <a:t>Separate the SQL template from the values!</a:t>
            </a:r>
            <a:endParaRPr lang="en-US" b="1" dirty="0">
              <a:solidFill>
                <a:srgbClr val="FF0000"/>
              </a:solidFill>
            </a:endParaRPr>
          </a:p>
        </p:txBody>
      </p:sp>
    </p:spTree>
    <p:extLst>
      <p:ext uri="{BB962C8B-B14F-4D97-AF65-F5344CB8AC3E}">
        <p14:creationId xmlns:p14="http://schemas.microsoft.com/office/powerpoint/2010/main" val="2223038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grpId="0" nodeType="clickEffect">
                                  <p:stCondLst>
                                    <p:cond delay="0"/>
                                  </p:stCondLst>
                                  <p:childTnLst>
                                    <p:animMotion origin="layout" path="M -2.22222E-6 4.07407E-6 L 0.52361 -0.00857 " pathEditMode="relative" rAng="0" ptsTypes="AA">
                                      <p:cBhvr>
                                        <p:cTn id="6" dur="2000" fill="hold"/>
                                        <p:tgtEl>
                                          <p:spTgt spid="6"/>
                                        </p:tgtEl>
                                        <p:attrNameLst>
                                          <p:attrName>ppt_x</p:attrName>
                                          <p:attrName>ppt_y</p:attrName>
                                        </p:attrNameLst>
                                      </p:cBhvr>
                                      <p:rCtr x="26181" y="-440"/>
                                    </p:animMotion>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1000"/>
                                        <p:tgtEl>
                                          <p:spTgt spid="10"/>
                                        </p:tgtEl>
                                      </p:cBhvr>
                                    </p:animEffect>
                                    <p:anim calcmode="lin" valueType="num">
                                      <p:cBhvr>
                                        <p:cTn id="16" dur="1000" fill="hold"/>
                                        <p:tgtEl>
                                          <p:spTgt spid="10"/>
                                        </p:tgtEl>
                                        <p:attrNameLst>
                                          <p:attrName>ppt_x</p:attrName>
                                        </p:attrNameLst>
                                      </p:cBhvr>
                                      <p:tavLst>
                                        <p:tav tm="0">
                                          <p:val>
                                            <p:strVal val="#ppt_x"/>
                                          </p:val>
                                        </p:tav>
                                        <p:tav tm="100000">
                                          <p:val>
                                            <p:strVal val="#ppt_x"/>
                                          </p:val>
                                        </p:tav>
                                      </p:tavLst>
                                    </p:anim>
                                    <p:anim calcmode="lin" valueType="num">
                                      <p:cBhvr>
                                        <p:cTn id="17"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 calcmode="lin" valueType="num">
                                      <p:cBhvr additive="base">
                                        <p:cTn id="22" dur="500" fill="hold"/>
                                        <p:tgtEl>
                                          <p:spTgt spid="3"/>
                                        </p:tgtEl>
                                        <p:attrNameLst>
                                          <p:attrName>ppt_x</p:attrName>
                                        </p:attrNameLst>
                                      </p:cBhvr>
                                      <p:tavLst>
                                        <p:tav tm="0">
                                          <p:val>
                                            <p:strVal val="#ppt_x"/>
                                          </p:val>
                                        </p:tav>
                                        <p:tav tm="100000">
                                          <p:val>
                                            <p:strVal val="#ppt_x"/>
                                          </p:val>
                                        </p:tav>
                                      </p:tavLst>
                                    </p:anim>
                                    <p:anim calcmode="lin" valueType="num">
                                      <p:cBhvr additive="base">
                                        <p:cTn id="2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63" presetClass="path" presetSubtype="0" accel="50000" decel="50000" fill="hold" grpId="1" nodeType="clickEffect">
                                  <p:stCondLst>
                                    <p:cond delay="0"/>
                                  </p:stCondLst>
                                  <p:childTnLst>
                                    <p:animMotion origin="layout" path="M -4.44444E-6 2.96296E-6 L 0.59601 -0.02755 " pathEditMode="relative" rAng="0" ptsTypes="AA">
                                      <p:cBhvr>
                                        <p:cTn id="27" dur="2000" fill="hold"/>
                                        <p:tgtEl>
                                          <p:spTgt spid="3"/>
                                        </p:tgtEl>
                                        <p:attrNameLst>
                                          <p:attrName>ppt_x</p:attrName>
                                          <p:attrName>ppt_y</p:attrName>
                                        </p:attrNameLst>
                                      </p:cBhvr>
                                      <p:rCtr x="29792" y="-1389"/>
                                    </p:animMotion>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fade">
                                      <p:cBhvr>
                                        <p:cTn id="32" dur="1000"/>
                                        <p:tgtEl>
                                          <p:spTgt spid="11"/>
                                        </p:tgtEl>
                                      </p:cBhvr>
                                    </p:animEffect>
                                    <p:anim calcmode="lin" valueType="num">
                                      <p:cBhvr>
                                        <p:cTn id="33" dur="1000" fill="hold"/>
                                        <p:tgtEl>
                                          <p:spTgt spid="11"/>
                                        </p:tgtEl>
                                        <p:attrNameLst>
                                          <p:attrName>ppt_x</p:attrName>
                                        </p:attrNameLst>
                                      </p:cBhvr>
                                      <p:tavLst>
                                        <p:tav tm="0">
                                          <p:val>
                                            <p:strVal val="#ppt_x"/>
                                          </p:val>
                                        </p:tav>
                                        <p:tav tm="100000">
                                          <p:val>
                                            <p:strVal val="#ppt_x"/>
                                          </p:val>
                                        </p:tav>
                                      </p:tavLst>
                                    </p:anim>
                                    <p:anim calcmode="lin" valueType="num">
                                      <p:cBhvr>
                                        <p:cTn id="34"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0"/>
      <p:bldP spid="3" grpId="0" animBg="1"/>
      <p:bldP spid="3" grpId="1" animBg="1"/>
      <p:bldP spid="11"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Sql</a:t>
            </a:r>
            <a:r>
              <a:rPr lang="en-US" dirty="0"/>
              <a:t> injection</a:t>
            </a:r>
          </a:p>
        </p:txBody>
      </p:sp>
      <p:sp>
        <p:nvSpPr>
          <p:cNvPr id="3" name="Text Placeholder 2"/>
          <p:cNvSpPr>
            <a:spLocks noGrp="1"/>
          </p:cNvSpPr>
          <p:nvPr>
            <p:ph type="body" sz="quarter" idx="10"/>
          </p:nvPr>
        </p:nvSpPr>
        <p:spPr/>
        <p:txBody>
          <a:bodyPr anchor="t"/>
          <a:lstStyle/>
          <a:p>
            <a:r>
              <a:rPr lang="en-US" sz="2800" dirty="0"/>
              <a:t>The importance of security in your website</a:t>
            </a:r>
          </a:p>
          <a:p>
            <a:r>
              <a:rPr lang="en-US" sz="2800" dirty="0"/>
              <a:t>Hacking websites with </a:t>
            </a:r>
            <a:r>
              <a:rPr lang="en-US" sz="2800" dirty="0" err="1"/>
              <a:t>sql</a:t>
            </a:r>
            <a:r>
              <a:rPr lang="en-US" sz="2800" dirty="0"/>
              <a:t> injection (10)</a:t>
            </a:r>
          </a:p>
          <a:p>
            <a:pPr lvl="1"/>
            <a:r>
              <a:rPr lang="en-US" sz="2400" dirty="0">
                <a:hlinkClick r:id="rId3"/>
              </a:rPr>
              <a:t>https://www.youtube.com/watch?v=_jKylhJtPmI</a:t>
            </a:r>
            <a:endParaRPr lang="en-US" sz="2400" dirty="0"/>
          </a:p>
          <a:p>
            <a:r>
              <a:rPr lang="en-US" sz="2800" dirty="0"/>
              <a:t>How to hack a website using </a:t>
            </a:r>
            <a:r>
              <a:rPr lang="en-US" sz="2800" dirty="0" err="1"/>
              <a:t>sql</a:t>
            </a:r>
            <a:r>
              <a:rPr lang="en-US" sz="2800" dirty="0"/>
              <a:t> injection (12)</a:t>
            </a:r>
          </a:p>
          <a:p>
            <a:pPr lvl="1"/>
            <a:r>
              <a:rPr lang="en-US" sz="2400" dirty="0">
                <a:hlinkClick r:id="rId4"/>
              </a:rPr>
              <a:t>https://www.youtube.com/watch?v=Uu04Shwqlfo</a:t>
            </a:r>
            <a:endParaRPr lang="en-US" sz="2400" dirty="0"/>
          </a:p>
          <a:p>
            <a:endParaRPr lang="en-US" sz="2800" dirty="0"/>
          </a:p>
          <a:p>
            <a:r>
              <a:rPr lang="en-US" sz="2800" dirty="0"/>
              <a:t>If you would like more information- best overview</a:t>
            </a:r>
          </a:p>
          <a:p>
            <a:r>
              <a:rPr lang="en-US" sz="2800" dirty="0"/>
              <a:t>Advanced SQL Injection (45)</a:t>
            </a:r>
          </a:p>
          <a:p>
            <a:pPr lvl="1"/>
            <a:r>
              <a:rPr lang="en-US" sz="2400" dirty="0">
                <a:hlinkClick r:id="rId5"/>
              </a:rPr>
              <a:t>https://www.youtube.com/watch?v=-AkUutmXwUI</a:t>
            </a:r>
            <a:endParaRPr lang="en-US" sz="2400" dirty="0"/>
          </a:p>
          <a:p>
            <a:pPr lvl="1"/>
            <a:endParaRPr lang="en-US" dirty="0"/>
          </a:p>
        </p:txBody>
      </p:sp>
    </p:spTree>
    <p:extLst>
      <p:ext uri="{BB962C8B-B14F-4D97-AF65-F5344CB8AC3E}">
        <p14:creationId xmlns:p14="http://schemas.microsoft.com/office/powerpoint/2010/main" val="13470371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Connecting to a </a:t>
            </a:r>
            <a:r>
              <a:rPr lang="en-US" dirty="0" err="1"/>
              <a:t>mysql</a:t>
            </a:r>
            <a:r>
              <a:rPr lang="en-US" dirty="0"/>
              <a:t> </a:t>
            </a:r>
            <a:r>
              <a:rPr lang="en-US" dirty="0" err="1"/>
              <a:t>db</a:t>
            </a:r>
            <a:endParaRPr lang="en-US" dirty="0"/>
          </a:p>
        </p:txBody>
      </p:sp>
      <p:sp>
        <p:nvSpPr>
          <p:cNvPr id="3" name="Text Placeholder 2"/>
          <p:cNvSpPr>
            <a:spLocks noGrp="1"/>
          </p:cNvSpPr>
          <p:nvPr>
            <p:ph type="body" sz="quarter" idx="10"/>
          </p:nvPr>
        </p:nvSpPr>
        <p:spPr/>
        <p:txBody>
          <a:bodyPr anchor="t"/>
          <a:lstStyle/>
          <a:p>
            <a:r>
              <a:rPr lang="en-US" sz="2400" dirty="0"/>
              <a:t>As in Visual Studio, you first need to define a data source  (DSN in the book) </a:t>
            </a:r>
          </a:p>
          <a:p>
            <a:r>
              <a:rPr lang="en-US" sz="2400" dirty="0"/>
              <a:t> The following command defines a MySQL connection to  your local host. </a:t>
            </a:r>
          </a:p>
          <a:p>
            <a:r>
              <a:rPr lang="en-US" sz="2400" dirty="0"/>
              <a:t> If you’re connecting to a web based host, change localhost to the URL of your web site </a:t>
            </a:r>
          </a:p>
          <a:p>
            <a:pPr lvl="1"/>
            <a:r>
              <a:rPr lang="en-US" sz="2000" dirty="0"/>
              <a:t>$</a:t>
            </a:r>
            <a:r>
              <a:rPr lang="en-US" sz="2000" dirty="0" err="1"/>
              <a:t>dsn</a:t>
            </a:r>
            <a:r>
              <a:rPr lang="en-US" sz="2000" dirty="0"/>
              <a:t> = '</a:t>
            </a:r>
            <a:r>
              <a:rPr lang="en-US" sz="2000" dirty="0" err="1"/>
              <a:t>mysql:host</a:t>
            </a:r>
            <a:r>
              <a:rPr lang="en-US" sz="2000" dirty="0"/>
              <a:t>=localhost; </a:t>
            </a:r>
            <a:r>
              <a:rPr lang="en-US" sz="2000" dirty="0" err="1"/>
              <a:t>dbname</a:t>
            </a:r>
            <a:r>
              <a:rPr lang="en-US" sz="2000" dirty="0"/>
              <a:t>=employees'; </a:t>
            </a:r>
          </a:p>
          <a:p>
            <a:pPr lvl="1"/>
            <a:r>
              <a:rPr lang="en-US" sz="2000" dirty="0"/>
              <a:t>$</a:t>
            </a:r>
            <a:r>
              <a:rPr lang="en-US" sz="2000" dirty="0" err="1"/>
              <a:t>dsn</a:t>
            </a:r>
            <a:r>
              <a:rPr lang="en-US" sz="2000" dirty="0"/>
              <a:t> is often the name used for this data source </a:t>
            </a:r>
          </a:p>
          <a:p>
            <a:endParaRPr lang="en-US" dirty="0"/>
          </a:p>
        </p:txBody>
      </p:sp>
    </p:spTree>
    <p:extLst>
      <p:ext uri="{BB962C8B-B14F-4D97-AF65-F5344CB8AC3E}">
        <p14:creationId xmlns:p14="http://schemas.microsoft.com/office/powerpoint/2010/main" val="25029664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Sql</a:t>
            </a:r>
            <a:r>
              <a:rPr lang="en-US" dirty="0"/>
              <a:t> injection example 1</a:t>
            </a:r>
          </a:p>
        </p:txBody>
      </p:sp>
      <p:sp>
        <p:nvSpPr>
          <p:cNvPr id="3" name="Text Placeholder 2"/>
          <p:cNvSpPr>
            <a:spLocks noGrp="1"/>
          </p:cNvSpPr>
          <p:nvPr>
            <p:ph type="body" sz="quarter" idx="10"/>
          </p:nvPr>
        </p:nvSpPr>
        <p:spPr/>
        <p:txBody>
          <a:bodyPr anchor="t"/>
          <a:lstStyle/>
          <a:p>
            <a:r>
              <a:rPr lang="en-US" sz="2400" dirty="0"/>
              <a:t>Server code</a:t>
            </a:r>
          </a:p>
          <a:p>
            <a:pPr lvl="1"/>
            <a:r>
              <a:rPr lang="en-US" sz="2000" dirty="0" err="1"/>
              <a:t>uName</a:t>
            </a:r>
            <a:r>
              <a:rPr lang="en-US" sz="2000" dirty="0"/>
              <a:t> = </a:t>
            </a:r>
            <a:r>
              <a:rPr lang="en-US" sz="2000" dirty="0" err="1"/>
              <a:t>getRequestString</a:t>
            </a:r>
            <a:r>
              <a:rPr lang="en-US" sz="2000" dirty="0"/>
              <a:t>("username");</a:t>
            </a:r>
          </a:p>
          <a:p>
            <a:pPr lvl="1"/>
            <a:r>
              <a:rPr lang="en-US" sz="2000" dirty="0" err="1"/>
              <a:t>UPass</a:t>
            </a:r>
            <a:r>
              <a:rPr lang="en-US" sz="2000" dirty="0"/>
              <a:t>=</a:t>
            </a:r>
            <a:r>
              <a:rPr lang="en-US" sz="2000" dirty="0" err="1"/>
              <a:t>getRequestString</a:t>
            </a:r>
            <a:r>
              <a:rPr lang="en-US" sz="2000" dirty="0"/>
              <a:t>("</a:t>
            </a:r>
            <a:r>
              <a:rPr lang="en-US" sz="2000" dirty="0" err="1"/>
              <a:t>userpass</a:t>
            </a:r>
            <a:r>
              <a:rPr lang="en-US" sz="2000" dirty="0"/>
              <a:t>");</a:t>
            </a:r>
          </a:p>
          <a:p>
            <a:pPr lvl="1"/>
            <a:r>
              <a:rPr lang="en-US" sz="2000" dirty="0" err="1"/>
              <a:t>Sql</a:t>
            </a:r>
            <a:r>
              <a:rPr lang="en-US" sz="2000" dirty="0"/>
              <a:t> = "select * from users where name = ' " = </a:t>
            </a:r>
            <a:r>
              <a:rPr lang="en-US" sz="2000" dirty="0" err="1"/>
              <a:t>uName</a:t>
            </a:r>
            <a:r>
              <a:rPr lang="en-US" sz="2000" dirty="0"/>
              <a:t> + " ' and Pass=' " + </a:t>
            </a:r>
            <a:r>
              <a:rPr lang="en-US" sz="2000" dirty="0" err="1"/>
              <a:t>uPass</a:t>
            </a:r>
            <a:r>
              <a:rPr lang="en-US" sz="2000" dirty="0"/>
              <a:t> + " ' ";</a:t>
            </a:r>
          </a:p>
          <a:p>
            <a:r>
              <a:rPr lang="en-US" sz="2400" dirty="0"/>
              <a:t>Someone could obtain username/</a:t>
            </a:r>
            <a:r>
              <a:rPr lang="en-US" sz="2400" dirty="0" err="1"/>
              <a:t>psswd</a:t>
            </a:r>
            <a:r>
              <a:rPr lang="en-US" sz="2400" dirty="0"/>
              <a:t> simply by entering " or ""=" into the username or password.</a:t>
            </a:r>
          </a:p>
          <a:p>
            <a:r>
              <a:rPr lang="en-US" sz="2400" dirty="0"/>
              <a:t>The code at the server would then give </a:t>
            </a:r>
          </a:p>
          <a:p>
            <a:pPr lvl="1"/>
            <a:r>
              <a:rPr lang="en-US" sz="2000" dirty="0">
                <a:latin typeface="Consolas" charset="0"/>
              </a:rPr>
              <a:t>SELECT * FROM Users WHERE Name ="" or ""="" AND Pass ="" or ""=""</a:t>
            </a:r>
          </a:p>
          <a:p>
            <a:pPr lvl="1"/>
            <a:r>
              <a:rPr lang="en-US" sz="2000" dirty="0">
                <a:latin typeface="Consolas" charset="0"/>
              </a:rPr>
              <a:t>This </a:t>
            </a:r>
            <a:r>
              <a:rPr lang="en-US" sz="2000" dirty="0" err="1">
                <a:latin typeface="Consolas" charset="0"/>
              </a:rPr>
              <a:t>sql</a:t>
            </a:r>
            <a:r>
              <a:rPr lang="en-US" sz="2000" dirty="0">
                <a:latin typeface="Consolas" charset="0"/>
              </a:rPr>
              <a:t> is valid. It will return all rows from the table since the where clause is always true</a:t>
            </a:r>
          </a:p>
        </p:txBody>
      </p:sp>
    </p:spTree>
    <p:extLst>
      <p:ext uri="{BB962C8B-B14F-4D97-AF65-F5344CB8AC3E}">
        <p14:creationId xmlns:p14="http://schemas.microsoft.com/office/powerpoint/2010/main" val="15918400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Sql</a:t>
            </a:r>
            <a:r>
              <a:rPr lang="en-US" dirty="0"/>
              <a:t> injection example 2</a:t>
            </a:r>
          </a:p>
        </p:txBody>
      </p:sp>
      <p:sp>
        <p:nvSpPr>
          <p:cNvPr id="3" name="Text Placeholder 2"/>
          <p:cNvSpPr>
            <a:spLocks noGrp="1"/>
          </p:cNvSpPr>
          <p:nvPr>
            <p:ph type="body" sz="quarter" idx="10"/>
          </p:nvPr>
        </p:nvSpPr>
        <p:spPr/>
        <p:txBody>
          <a:bodyPr anchor="t"/>
          <a:lstStyle/>
          <a:p>
            <a:r>
              <a:rPr lang="en-US" sz="2800" dirty="0"/>
              <a:t>Server code</a:t>
            </a:r>
          </a:p>
          <a:p>
            <a:pPr lvl="1"/>
            <a:r>
              <a:rPr lang="en-US" sz="2400" dirty="0" err="1">
                <a:latin typeface="Arial" charset="0"/>
              </a:rPr>
              <a:t>txtUserId</a:t>
            </a:r>
            <a:r>
              <a:rPr lang="en-US" sz="2400" dirty="0">
                <a:latin typeface="Arial" charset="0"/>
              </a:rPr>
              <a:t> = </a:t>
            </a:r>
            <a:r>
              <a:rPr lang="en-US" sz="2400" dirty="0" err="1">
                <a:latin typeface="Arial" charset="0"/>
              </a:rPr>
              <a:t>getRequestString</a:t>
            </a:r>
            <a:r>
              <a:rPr lang="en-US" sz="2400" dirty="0">
                <a:latin typeface="Arial" charset="0"/>
              </a:rPr>
              <a:t>("</a:t>
            </a:r>
            <a:r>
              <a:rPr lang="en-US" sz="2400" dirty="0" err="1">
                <a:latin typeface="Arial" charset="0"/>
              </a:rPr>
              <a:t>UserId</a:t>
            </a:r>
            <a:r>
              <a:rPr lang="en-US" sz="2400" dirty="0">
                <a:latin typeface="Arial" charset="0"/>
              </a:rPr>
              <a:t>");</a:t>
            </a:r>
            <a:r>
              <a:rPr lang="en-US" dirty="0">
                <a:latin typeface="Consolas" charset="0"/>
              </a:rPr>
              <a:t/>
            </a:r>
            <a:br>
              <a:rPr lang="en-US" dirty="0">
                <a:latin typeface="Consolas" charset="0"/>
              </a:rPr>
            </a:br>
            <a:r>
              <a:rPr lang="en-US" sz="2400" dirty="0" err="1">
                <a:latin typeface="Arial" charset="0"/>
              </a:rPr>
              <a:t>txtSQL</a:t>
            </a:r>
            <a:r>
              <a:rPr lang="en-US" sz="2400" dirty="0">
                <a:latin typeface="Arial" charset="0"/>
              </a:rPr>
              <a:t> = "SELECT * FROM Users WHERE </a:t>
            </a:r>
            <a:r>
              <a:rPr lang="en-US" sz="2400" dirty="0" err="1">
                <a:latin typeface="Arial" charset="0"/>
              </a:rPr>
              <a:t>UserId</a:t>
            </a:r>
            <a:r>
              <a:rPr lang="en-US" sz="2400" dirty="0">
                <a:latin typeface="Arial" charset="0"/>
              </a:rPr>
              <a:t> = " + </a:t>
            </a:r>
            <a:r>
              <a:rPr lang="en-US" sz="2400" dirty="0" err="1">
                <a:latin typeface="Arial" charset="0"/>
              </a:rPr>
              <a:t>txtUserId</a:t>
            </a:r>
            <a:r>
              <a:rPr lang="en-US" sz="2400" dirty="0">
                <a:latin typeface="Arial" charset="0"/>
              </a:rPr>
              <a:t>;</a:t>
            </a:r>
          </a:p>
          <a:p>
            <a:r>
              <a:rPr lang="en-US" sz="2800" dirty="0">
                <a:latin typeface="Arial" charset="0"/>
              </a:rPr>
              <a:t>And the following input</a:t>
            </a:r>
          </a:p>
          <a:p>
            <a:pPr lvl="1"/>
            <a:r>
              <a:rPr lang="en-US" dirty="0">
                <a:latin typeface="Arial" charset="0"/>
              </a:rPr>
              <a:t>105; drop table suppliers</a:t>
            </a:r>
          </a:p>
          <a:p>
            <a:r>
              <a:rPr lang="en-US" sz="2800" dirty="0">
                <a:latin typeface="Arial" charset="0"/>
              </a:rPr>
              <a:t>Gives the resulting </a:t>
            </a:r>
            <a:r>
              <a:rPr lang="en-US" sz="2800" dirty="0" err="1">
                <a:latin typeface="Arial" charset="0"/>
              </a:rPr>
              <a:t>sql</a:t>
            </a:r>
            <a:r>
              <a:rPr lang="en-US" sz="2800" dirty="0">
                <a:latin typeface="Arial" charset="0"/>
              </a:rPr>
              <a:t> statement</a:t>
            </a:r>
          </a:p>
          <a:p>
            <a:pPr lvl="1"/>
            <a:r>
              <a:rPr lang="en-US" sz="2400" dirty="0">
                <a:solidFill>
                  <a:srgbClr val="FF0000"/>
                </a:solidFill>
                <a:latin typeface="Arial" charset="0"/>
              </a:rPr>
              <a:t>SELECT * FROM Users WHERE </a:t>
            </a:r>
            <a:r>
              <a:rPr lang="en-US" sz="2400" dirty="0" err="1">
                <a:solidFill>
                  <a:srgbClr val="FF0000"/>
                </a:solidFill>
                <a:latin typeface="Arial" charset="0"/>
              </a:rPr>
              <a:t>UserId</a:t>
            </a:r>
            <a:r>
              <a:rPr lang="en-US" sz="2400" dirty="0">
                <a:solidFill>
                  <a:srgbClr val="FF0000"/>
                </a:solidFill>
                <a:latin typeface="Arial" charset="0"/>
              </a:rPr>
              <a:t> = 105; DROP TABLE Suppliers</a:t>
            </a:r>
          </a:p>
        </p:txBody>
      </p:sp>
    </p:spTree>
    <p:extLst>
      <p:ext uri="{BB962C8B-B14F-4D97-AF65-F5344CB8AC3E}">
        <p14:creationId xmlns:p14="http://schemas.microsoft.com/office/powerpoint/2010/main" val="33769474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Sql</a:t>
            </a:r>
            <a:r>
              <a:rPr lang="en-US" dirty="0"/>
              <a:t> injection example 3, </a:t>
            </a:r>
            <a:r>
              <a:rPr lang="en-US" dirty="0" err="1"/>
              <a:t>pt</a:t>
            </a:r>
            <a:r>
              <a:rPr lang="en-US" dirty="0"/>
              <a:t> 1</a:t>
            </a:r>
          </a:p>
        </p:txBody>
      </p:sp>
      <p:sp>
        <p:nvSpPr>
          <p:cNvPr id="3" name="Text Placeholder 2"/>
          <p:cNvSpPr>
            <a:spLocks noGrp="1"/>
          </p:cNvSpPr>
          <p:nvPr>
            <p:ph type="body" sz="quarter" idx="10"/>
          </p:nvPr>
        </p:nvSpPr>
        <p:spPr/>
        <p:txBody>
          <a:bodyPr anchor="t"/>
          <a:lstStyle/>
          <a:p>
            <a:r>
              <a:rPr lang="en-US" sz="2400" dirty="0">
                <a:solidFill>
                  <a:srgbClr val="00B050"/>
                </a:solidFill>
                <a:latin typeface="Arial"/>
              </a:rPr>
              <a:t>//a good users name</a:t>
            </a:r>
          </a:p>
          <a:p>
            <a:r>
              <a:rPr lang="en-US" sz="2000" dirty="0">
                <a:latin typeface="Arial"/>
              </a:rPr>
              <a:t>$name = 'Brent';</a:t>
            </a:r>
          </a:p>
          <a:p>
            <a:r>
              <a:rPr lang="en-US" sz="2000" dirty="0">
                <a:latin typeface="Arial"/>
              </a:rPr>
              <a:t>$query = "select * from customers where username = '$name';</a:t>
            </a:r>
          </a:p>
          <a:p>
            <a:r>
              <a:rPr lang="en-US" sz="2000" dirty="0">
                <a:latin typeface="Arial"/>
              </a:rPr>
              <a:t>Echo "normal: " . $query . "&lt;</a:t>
            </a:r>
            <a:r>
              <a:rPr lang="en-US" sz="2000" dirty="0" err="1">
                <a:latin typeface="Arial"/>
              </a:rPr>
              <a:t>br</a:t>
            </a:r>
            <a:r>
              <a:rPr lang="en-US" sz="2000" dirty="0">
                <a:latin typeface="Arial"/>
              </a:rPr>
              <a:t>&gt;";</a:t>
            </a:r>
          </a:p>
          <a:p>
            <a:r>
              <a:rPr lang="en-US" sz="2400" dirty="0">
                <a:solidFill>
                  <a:srgbClr val="00B050"/>
                </a:solidFill>
                <a:latin typeface="Arial"/>
              </a:rPr>
              <a:t>//user input that uses </a:t>
            </a:r>
            <a:r>
              <a:rPr lang="en-US" sz="2400" dirty="0" err="1">
                <a:solidFill>
                  <a:srgbClr val="00B050"/>
                </a:solidFill>
                <a:latin typeface="Arial"/>
              </a:rPr>
              <a:t>sql</a:t>
            </a:r>
            <a:r>
              <a:rPr lang="en-US" sz="2400" dirty="0">
                <a:solidFill>
                  <a:srgbClr val="00B050"/>
                </a:solidFill>
                <a:latin typeface="Arial"/>
              </a:rPr>
              <a:t> injection</a:t>
            </a:r>
          </a:p>
          <a:p>
            <a:r>
              <a:rPr lang="en-US" sz="1800" dirty="0">
                <a:solidFill>
                  <a:srgbClr val="FF0000"/>
                </a:solidFill>
                <a:latin typeface="Verdana" charset="0"/>
              </a:rPr>
              <a:t>$</a:t>
            </a:r>
            <a:r>
              <a:rPr lang="en-US" sz="1800" dirty="0" err="1">
                <a:solidFill>
                  <a:srgbClr val="FF0000"/>
                </a:solidFill>
                <a:latin typeface="Verdana" charset="0"/>
              </a:rPr>
              <a:t>name_bad</a:t>
            </a:r>
            <a:r>
              <a:rPr lang="en-US" sz="1800" dirty="0">
                <a:solidFill>
                  <a:srgbClr val="FF0000"/>
                </a:solidFill>
                <a:latin typeface="Verdana" charset="0"/>
              </a:rPr>
              <a:t> = " ' OR 1' "</a:t>
            </a:r>
            <a:r>
              <a:rPr lang="en-US" sz="1800" dirty="0">
                <a:solidFill>
                  <a:srgbClr val="000000"/>
                </a:solidFill>
                <a:latin typeface="Verdana" charset="0"/>
              </a:rPr>
              <a:t>;</a:t>
            </a:r>
          </a:p>
          <a:p>
            <a:r>
              <a:rPr lang="en-US" sz="1800" dirty="0">
                <a:solidFill>
                  <a:srgbClr val="00B050"/>
                </a:solidFill>
                <a:latin typeface="Arial"/>
              </a:rPr>
              <a:t>//our </a:t>
            </a:r>
            <a:r>
              <a:rPr lang="en-US" sz="1800" dirty="0" err="1">
                <a:solidFill>
                  <a:srgbClr val="00B050"/>
                </a:solidFill>
                <a:latin typeface="Arial"/>
              </a:rPr>
              <a:t>mysql</a:t>
            </a:r>
            <a:r>
              <a:rPr lang="en-US" sz="1800" dirty="0">
                <a:solidFill>
                  <a:srgbClr val="00B050"/>
                </a:solidFill>
                <a:latin typeface="Arial"/>
              </a:rPr>
              <a:t> query builder, however is not a very safe one</a:t>
            </a:r>
          </a:p>
          <a:p>
            <a:r>
              <a:rPr lang="en-US" sz="1800" dirty="0">
                <a:latin typeface="Arial"/>
              </a:rPr>
              <a:t>$</a:t>
            </a:r>
            <a:r>
              <a:rPr lang="en-US" sz="1800" dirty="0" err="1">
                <a:latin typeface="Arial"/>
              </a:rPr>
              <a:t>query_bad</a:t>
            </a:r>
            <a:r>
              <a:rPr lang="en-US" sz="1800" dirty="0">
                <a:latin typeface="Arial"/>
              </a:rPr>
              <a:t> = "select * from customers where username = '$</a:t>
            </a:r>
            <a:r>
              <a:rPr lang="en-US" sz="1800" dirty="0" err="1">
                <a:latin typeface="Arial"/>
              </a:rPr>
              <a:t>name_bad</a:t>
            </a:r>
            <a:r>
              <a:rPr lang="en-US" sz="1800" dirty="0">
                <a:latin typeface="Arial"/>
              </a:rPr>
              <a:t>' ";</a:t>
            </a:r>
          </a:p>
          <a:p>
            <a:r>
              <a:rPr lang="en-US" sz="2400" dirty="0">
                <a:solidFill>
                  <a:srgbClr val="00B050"/>
                </a:solidFill>
                <a:latin typeface="Arial"/>
              </a:rPr>
              <a:t>//display what the new query will look like with injection</a:t>
            </a:r>
          </a:p>
          <a:p>
            <a:r>
              <a:rPr lang="en-US" sz="2000" dirty="0">
                <a:latin typeface="Arial"/>
              </a:rPr>
              <a:t>Echo "Injection:" . $</a:t>
            </a:r>
            <a:r>
              <a:rPr lang="en-US" sz="2000" dirty="0" err="1">
                <a:latin typeface="Arial"/>
              </a:rPr>
              <a:t>query_bad</a:t>
            </a:r>
            <a:r>
              <a:rPr lang="en-US" sz="2000" dirty="0">
                <a:latin typeface="Arial"/>
              </a:rPr>
              <a:t>;</a:t>
            </a:r>
          </a:p>
        </p:txBody>
      </p:sp>
    </p:spTree>
    <p:extLst>
      <p:ext uri="{BB962C8B-B14F-4D97-AF65-F5344CB8AC3E}">
        <p14:creationId xmlns:p14="http://schemas.microsoft.com/office/powerpoint/2010/main" val="36822841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charset="0"/>
              </a:rPr>
              <a:t>SQL INJECTION EXAMPLE 3, PT 2</a:t>
            </a:r>
          </a:p>
        </p:txBody>
      </p:sp>
      <p:sp>
        <p:nvSpPr>
          <p:cNvPr id="3" name="Text Placeholder 2"/>
          <p:cNvSpPr>
            <a:spLocks noGrp="1"/>
          </p:cNvSpPr>
          <p:nvPr>
            <p:ph type="body" sz="quarter" idx="10"/>
          </p:nvPr>
        </p:nvSpPr>
        <p:spPr/>
        <p:txBody>
          <a:bodyPr anchor="t"/>
          <a:lstStyle/>
          <a:p>
            <a:r>
              <a:rPr lang="en-US" dirty="0">
                <a:latin typeface="Arial" charset="0"/>
              </a:rPr>
              <a:t>Display:  </a:t>
            </a:r>
          </a:p>
          <a:p>
            <a:r>
              <a:rPr lang="en-US" dirty="0">
                <a:solidFill>
                  <a:srgbClr val="00B050"/>
                </a:solidFill>
                <a:latin typeface="Arial" charset="0"/>
              </a:rPr>
              <a:t>Normal</a:t>
            </a:r>
          </a:p>
          <a:p>
            <a:pPr lvl="1"/>
            <a:r>
              <a:rPr lang="en-US" dirty="0">
                <a:latin typeface="Arial" charset="0"/>
              </a:rPr>
              <a:t>select * from customers where username='Brent' </a:t>
            </a:r>
          </a:p>
          <a:p>
            <a:r>
              <a:rPr lang="en-US" dirty="0">
                <a:solidFill>
                  <a:srgbClr val="FF0000"/>
                </a:solidFill>
                <a:latin typeface="Arial" charset="0"/>
              </a:rPr>
              <a:t>Injection </a:t>
            </a:r>
          </a:p>
          <a:p>
            <a:pPr lvl="1"/>
            <a:r>
              <a:rPr lang="en-US" dirty="0">
                <a:latin typeface="Arial" charset="0"/>
              </a:rPr>
              <a:t>select * from customers where username=" OR 1" </a:t>
            </a:r>
          </a:p>
          <a:p>
            <a:r>
              <a:rPr lang="en-US" sz="2800" dirty="0">
                <a:latin typeface="Arial" charset="0"/>
              </a:rPr>
              <a:t>The normal query is no problem, as we will select all records with the username = 'Brent'</a:t>
            </a:r>
          </a:p>
          <a:p>
            <a:endParaRPr lang="en-US" sz="2400" dirty="0"/>
          </a:p>
        </p:txBody>
      </p:sp>
    </p:spTree>
    <p:extLst>
      <p:ext uri="{BB962C8B-B14F-4D97-AF65-F5344CB8AC3E}">
        <p14:creationId xmlns:p14="http://schemas.microsoft.com/office/powerpoint/2010/main" val="11913019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charset="0"/>
              </a:rPr>
              <a:t>SQL INJECTION EXAMPLE 3, PT 3</a:t>
            </a:r>
          </a:p>
        </p:txBody>
      </p:sp>
      <p:sp>
        <p:nvSpPr>
          <p:cNvPr id="3" name="Text Placeholder 2"/>
          <p:cNvSpPr>
            <a:spLocks noGrp="1"/>
          </p:cNvSpPr>
          <p:nvPr>
            <p:ph type="body" sz="quarter" idx="10"/>
          </p:nvPr>
        </p:nvSpPr>
        <p:spPr/>
        <p:txBody>
          <a:bodyPr anchor="t"/>
          <a:lstStyle/>
          <a:p>
            <a:r>
              <a:rPr lang="en-US" sz="2400" dirty="0"/>
              <a:t>However, the injection attack has actually made our query behave differently than we intended</a:t>
            </a:r>
          </a:p>
          <a:p>
            <a:pPr lvl="1"/>
            <a:r>
              <a:rPr lang="en-US" sz="2400" dirty="0"/>
              <a:t>By using a single quote ('), they have ended the string part of our MySQL query</a:t>
            </a:r>
          </a:p>
          <a:p>
            <a:pPr lvl="2"/>
            <a:r>
              <a:rPr lang="en-US" dirty="0">
                <a:solidFill>
                  <a:srgbClr val="C00000"/>
                </a:solidFill>
              </a:rPr>
              <a:t>Username = ' '  </a:t>
            </a:r>
            <a:endParaRPr lang="en-US" dirty="0">
              <a:solidFill>
                <a:srgbClr val="000000"/>
              </a:solidFill>
              <a:latin typeface="Verdana" charset="0"/>
            </a:endParaRPr>
          </a:p>
          <a:p>
            <a:pPr lvl="2"/>
            <a:r>
              <a:rPr lang="en-US" dirty="0"/>
              <a:t>And added on to our where statement with an or clause of 1 (which is always true)</a:t>
            </a:r>
          </a:p>
          <a:p>
            <a:pPr lvl="3"/>
            <a:r>
              <a:rPr lang="en-US" sz="2400" dirty="0">
                <a:solidFill>
                  <a:srgbClr val="C00000"/>
                </a:solidFill>
              </a:rPr>
              <a:t>Username = ' ' OR 1</a:t>
            </a:r>
          </a:p>
          <a:p>
            <a:pPr lvl="2"/>
            <a:r>
              <a:rPr lang="en-US" dirty="0"/>
              <a:t>This OR clause of 1 will always be true and so every single entry in the customers table would be selected by this statement</a:t>
            </a:r>
          </a:p>
          <a:p>
            <a:endParaRPr lang="en-US" dirty="0"/>
          </a:p>
        </p:txBody>
      </p:sp>
    </p:spTree>
    <p:extLst>
      <p:ext uri="{BB962C8B-B14F-4D97-AF65-F5344CB8AC3E}">
        <p14:creationId xmlns:p14="http://schemas.microsoft.com/office/powerpoint/2010/main" val="34558236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sql injection practice</a:t>
            </a:r>
            <a:endParaRPr lang="en-US" dirty="0"/>
          </a:p>
        </p:txBody>
      </p:sp>
      <p:sp>
        <p:nvSpPr>
          <p:cNvPr id="3" name="Text Placeholder 2"/>
          <p:cNvSpPr>
            <a:spLocks noGrp="1"/>
          </p:cNvSpPr>
          <p:nvPr>
            <p:ph type="body" sz="quarter" idx="10"/>
          </p:nvPr>
        </p:nvSpPr>
        <p:spPr/>
        <p:txBody>
          <a:bodyPr anchor="t"/>
          <a:lstStyle/>
          <a:p>
            <a:r>
              <a:rPr lang="en-US" dirty="0" err="1"/>
              <a:t>sql</a:t>
            </a:r>
            <a:r>
              <a:rPr lang="en-US" dirty="0"/>
              <a:t> injection practice</a:t>
            </a:r>
          </a:p>
          <a:p>
            <a:r>
              <a:rPr lang="en-US" dirty="0">
                <a:latin typeface="Arial" charset="0"/>
                <a:hlinkClick r:id="rId3"/>
              </a:rPr>
              <a:t>http://www.codebashing.com/sql_demo</a:t>
            </a:r>
            <a:endParaRPr lang="en-US" dirty="0">
              <a:latin typeface="Arial" charset="0"/>
            </a:endParaRPr>
          </a:p>
          <a:p>
            <a:endParaRPr lang="en-US" dirty="0">
              <a:latin typeface="Arial" charset="0"/>
            </a:endParaRPr>
          </a:p>
          <a:p>
            <a:r>
              <a:rPr lang="en-US" b="1" dirty="0">
                <a:solidFill>
                  <a:srgbClr val="7030A0"/>
                </a:solidFill>
                <a:latin typeface="Arial" charset="0"/>
              </a:rPr>
              <a:t>Complete this demo and submit a screen shot in blackboard after you have completed steps 1-9.</a:t>
            </a:r>
          </a:p>
          <a:p>
            <a:endParaRPr lang="en-US" dirty="0">
              <a:latin typeface="Arial" charset="0"/>
            </a:endParaRPr>
          </a:p>
        </p:txBody>
      </p:sp>
    </p:spTree>
    <p:extLst>
      <p:ext uri="{BB962C8B-B14F-4D97-AF65-F5344CB8AC3E}">
        <p14:creationId xmlns:p14="http://schemas.microsoft.com/office/powerpoint/2010/main" val="30107211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Sql</a:t>
            </a:r>
            <a:r>
              <a:rPr lang="en-US" dirty="0"/>
              <a:t> injection</a:t>
            </a:r>
          </a:p>
        </p:txBody>
      </p:sp>
      <p:sp>
        <p:nvSpPr>
          <p:cNvPr id="3" name="Text Placeholder 2"/>
          <p:cNvSpPr>
            <a:spLocks noGrp="1"/>
          </p:cNvSpPr>
          <p:nvPr>
            <p:ph type="body" sz="quarter" idx="10"/>
          </p:nvPr>
        </p:nvSpPr>
        <p:spPr/>
        <p:txBody>
          <a:bodyPr anchor="t"/>
          <a:lstStyle/>
          <a:p>
            <a:r>
              <a:rPr lang="en-US" dirty="0" err="1"/>
              <a:t>Sql</a:t>
            </a:r>
            <a:r>
              <a:rPr lang="en-US" dirty="0"/>
              <a:t> injection is based on 1=1 is always true.</a:t>
            </a:r>
          </a:p>
          <a:p>
            <a:pPr lvl="1"/>
            <a:r>
              <a:rPr lang="en-US" dirty="0"/>
              <a:t>Select * from users where </a:t>
            </a:r>
            <a:r>
              <a:rPr lang="en-US" dirty="0" err="1"/>
              <a:t>userid</a:t>
            </a:r>
            <a:r>
              <a:rPr lang="en-US" dirty="0"/>
              <a:t> = 105 or 1=1</a:t>
            </a:r>
          </a:p>
          <a:p>
            <a:pPr lvl="2"/>
            <a:r>
              <a:rPr lang="en-US" dirty="0"/>
              <a:t>This would return all rows from the user table</a:t>
            </a:r>
          </a:p>
          <a:p>
            <a:r>
              <a:rPr lang="en-US" dirty="0"/>
              <a:t> </a:t>
            </a:r>
          </a:p>
        </p:txBody>
      </p:sp>
    </p:spTree>
    <p:extLst>
      <p:ext uri="{BB962C8B-B14F-4D97-AF65-F5344CB8AC3E}">
        <p14:creationId xmlns:p14="http://schemas.microsoft.com/office/powerpoint/2010/main" val="23775113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Using Prepared Statements </a:t>
            </a:r>
          </a:p>
        </p:txBody>
      </p:sp>
      <p:sp>
        <p:nvSpPr>
          <p:cNvPr id="3" name="Text Placeholder 2"/>
          <p:cNvSpPr>
            <a:spLocks noGrp="1"/>
          </p:cNvSpPr>
          <p:nvPr>
            <p:ph type="body" sz="quarter" idx="10"/>
          </p:nvPr>
        </p:nvSpPr>
        <p:spPr/>
        <p:txBody>
          <a:bodyPr anchor="t"/>
          <a:lstStyle/>
          <a:p>
            <a:r>
              <a:rPr lang="en-US" sz="2400" dirty="0"/>
              <a:t>Often the criteria for a query will come from user input, most likely a form. If this data is added to the query via concatenation, the query is vulnerable to SQL injection. </a:t>
            </a:r>
          </a:p>
          <a:p>
            <a:r>
              <a:rPr lang="en-US" sz="2400" dirty="0"/>
              <a:t> PHP PDO provides a way to define secure parameter queries. </a:t>
            </a:r>
          </a:p>
          <a:p>
            <a:r>
              <a:rPr lang="en-US" sz="2400" dirty="0"/>
              <a:t> There are simpler ways to define and execute queries but they are not secure and aren’t that much simpler. </a:t>
            </a:r>
          </a:p>
        </p:txBody>
      </p:sp>
    </p:spTree>
    <p:extLst>
      <p:ext uri="{BB962C8B-B14F-4D97-AF65-F5344CB8AC3E}">
        <p14:creationId xmlns:p14="http://schemas.microsoft.com/office/powerpoint/2010/main" val="21941697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Using Prepared Statements </a:t>
            </a:r>
          </a:p>
        </p:txBody>
      </p:sp>
      <p:sp>
        <p:nvSpPr>
          <p:cNvPr id="3" name="Text Placeholder 2"/>
          <p:cNvSpPr>
            <a:spLocks noGrp="1"/>
          </p:cNvSpPr>
          <p:nvPr>
            <p:ph type="body" sz="quarter" idx="10"/>
          </p:nvPr>
        </p:nvSpPr>
        <p:spPr/>
        <p:txBody>
          <a:bodyPr anchor="t"/>
          <a:lstStyle/>
          <a:p>
            <a:r>
              <a:rPr lang="en-US" dirty="0">
                <a:latin typeface="Verdana" charset="0"/>
              </a:rPr>
              <a:t>A prepared statement is a feature used to execute the same (or similar) SQL statements repeatedly with high efficiency.</a:t>
            </a:r>
          </a:p>
          <a:p>
            <a:r>
              <a:rPr lang="en-US" dirty="0"/>
              <a:t>Prepared statements allow you to separate the query definition from the user inputs (parameters) </a:t>
            </a:r>
          </a:p>
          <a:p>
            <a:pPr lvl="1"/>
            <a:r>
              <a:rPr lang="en-US" dirty="0"/>
              <a:t>avoiding SQL injection opportunities </a:t>
            </a:r>
          </a:p>
          <a:p>
            <a:endParaRPr lang="en-US" dirty="0"/>
          </a:p>
        </p:txBody>
      </p:sp>
    </p:spTree>
    <p:extLst>
      <p:ext uri="{BB962C8B-B14F-4D97-AF65-F5344CB8AC3E}">
        <p14:creationId xmlns:p14="http://schemas.microsoft.com/office/powerpoint/2010/main" val="11892948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Prepared statement process</a:t>
            </a:r>
          </a:p>
        </p:txBody>
      </p:sp>
      <p:sp>
        <p:nvSpPr>
          <p:cNvPr id="3" name="Text Placeholder 2"/>
          <p:cNvSpPr>
            <a:spLocks noGrp="1"/>
          </p:cNvSpPr>
          <p:nvPr>
            <p:ph type="body" sz="quarter" idx="10"/>
          </p:nvPr>
        </p:nvSpPr>
        <p:spPr/>
        <p:txBody>
          <a:bodyPr anchor="t"/>
          <a:lstStyle/>
          <a:p>
            <a:r>
              <a:rPr lang="en-US" sz="2400" dirty="0">
                <a:latin typeface="Verdana" charset="0"/>
              </a:rPr>
              <a:t>Prepare: An SQL statement template is created and sent to the database. Certain values are left unspecified, called parameters (labeled "?"). Example: INSERT INTO </a:t>
            </a:r>
            <a:r>
              <a:rPr lang="en-US" sz="2400" dirty="0" err="1">
                <a:latin typeface="Verdana" charset="0"/>
              </a:rPr>
              <a:t>MyGuests</a:t>
            </a:r>
            <a:r>
              <a:rPr lang="en-US" sz="2400" dirty="0">
                <a:latin typeface="Verdana" charset="0"/>
              </a:rPr>
              <a:t> VALUES(?, ?, ?)</a:t>
            </a:r>
          </a:p>
          <a:p>
            <a:r>
              <a:rPr lang="en-US" sz="2400" dirty="0">
                <a:latin typeface="Verdana" charset="0"/>
              </a:rPr>
              <a:t>The database parses, compiles, and performs query optimization on the SQL statement template, and stores the result without executing it</a:t>
            </a:r>
          </a:p>
          <a:p>
            <a:r>
              <a:rPr lang="en-US" sz="2400" dirty="0">
                <a:latin typeface="Verdana" charset="0"/>
              </a:rPr>
              <a:t>Execute: At a later time, the application binds the values to the parameters, and the database executes the statement. The application may execute the statement as many times as it wants with different values</a:t>
            </a:r>
          </a:p>
          <a:p>
            <a:endParaRPr lang="en-US" dirty="0">
              <a:latin typeface="Verdana" charset="0"/>
            </a:endParaRPr>
          </a:p>
          <a:p>
            <a:endParaRPr lang="en-US" dirty="0">
              <a:latin typeface="Verdana" charset="0"/>
            </a:endParaRPr>
          </a:p>
        </p:txBody>
      </p:sp>
    </p:spTree>
    <p:extLst>
      <p:ext uri="{BB962C8B-B14F-4D97-AF65-F5344CB8AC3E}">
        <p14:creationId xmlns:p14="http://schemas.microsoft.com/office/powerpoint/2010/main" val="30155179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Connecting to a </a:t>
            </a:r>
            <a:r>
              <a:rPr lang="en-US" dirty="0" err="1"/>
              <a:t>mysql</a:t>
            </a:r>
            <a:r>
              <a:rPr lang="en-US" dirty="0"/>
              <a:t> </a:t>
            </a:r>
            <a:r>
              <a:rPr lang="en-US" dirty="0" err="1"/>
              <a:t>db</a:t>
            </a:r>
            <a:endParaRPr lang="en-US" dirty="0"/>
          </a:p>
        </p:txBody>
      </p:sp>
      <p:sp>
        <p:nvSpPr>
          <p:cNvPr id="3" name="Text Placeholder 2"/>
          <p:cNvSpPr>
            <a:spLocks noGrp="1"/>
          </p:cNvSpPr>
          <p:nvPr>
            <p:ph type="body" sz="quarter" idx="10"/>
          </p:nvPr>
        </p:nvSpPr>
        <p:spPr/>
        <p:txBody>
          <a:bodyPr anchor="t"/>
          <a:lstStyle/>
          <a:p>
            <a:r>
              <a:rPr lang="en-US" sz="2400" dirty="0"/>
              <a:t>Once you’ve defined your data source, you use PDO to make the connection to the database </a:t>
            </a:r>
          </a:p>
          <a:p>
            <a:pPr lvl="1"/>
            <a:r>
              <a:rPr lang="en-US" sz="2000" dirty="0"/>
              <a:t>$username = 'root'; </a:t>
            </a:r>
          </a:p>
          <a:p>
            <a:pPr lvl="1"/>
            <a:r>
              <a:rPr lang="en-US" sz="2000" dirty="0"/>
              <a:t>$password = ''; </a:t>
            </a:r>
          </a:p>
          <a:p>
            <a:pPr lvl="1"/>
            <a:r>
              <a:rPr lang="en-US" sz="2000" dirty="0"/>
              <a:t>$</a:t>
            </a:r>
            <a:r>
              <a:rPr lang="en-US" sz="2000" dirty="0" err="1"/>
              <a:t>db</a:t>
            </a:r>
            <a:r>
              <a:rPr lang="en-US" sz="2000" dirty="0"/>
              <a:t> = new PDO($</a:t>
            </a:r>
            <a:r>
              <a:rPr lang="en-US" sz="2000" dirty="0" err="1"/>
              <a:t>dsn</a:t>
            </a:r>
            <a:r>
              <a:rPr lang="en-US" sz="2000" dirty="0"/>
              <a:t>, $username, $password); </a:t>
            </a:r>
          </a:p>
          <a:p>
            <a:r>
              <a:rPr lang="en-US" sz="2400" dirty="0"/>
              <a:t>Our MySQL local host connections use the username root without a password. </a:t>
            </a:r>
          </a:p>
          <a:p>
            <a:r>
              <a:rPr lang="en-US" sz="2400" dirty="0"/>
              <a:t> You could simply put the user name and password in the PDO instantiation as string literals and skip the variables. </a:t>
            </a:r>
          </a:p>
          <a:p>
            <a:endParaRPr lang="en-US" dirty="0"/>
          </a:p>
        </p:txBody>
      </p:sp>
    </p:spTree>
    <p:extLst>
      <p:ext uri="{BB962C8B-B14F-4D97-AF65-F5344CB8AC3E}">
        <p14:creationId xmlns:p14="http://schemas.microsoft.com/office/powerpoint/2010/main" val="63323276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Advantages of prepared statements vs SQL statements directly</a:t>
            </a:r>
          </a:p>
        </p:txBody>
      </p:sp>
      <p:sp>
        <p:nvSpPr>
          <p:cNvPr id="3" name="Text Placeholder 2"/>
          <p:cNvSpPr>
            <a:spLocks noGrp="1"/>
          </p:cNvSpPr>
          <p:nvPr>
            <p:ph type="body" sz="quarter" idx="10"/>
          </p:nvPr>
        </p:nvSpPr>
        <p:spPr>
          <a:xfrm>
            <a:off x="0" y="2209800"/>
            <a:ext cx="8610600" cy="4419600"/>
          </a:xfrm>
        </p:spPr>
        <p:txBody>
          <a:bodyPr anchor="t"/>
          <a:lstStyle/>
          <a:p>
            <a:r>
              <a:rPr lang="en-US" sz="2400" dirty="0">
                <a:latin typeface="Verdana" charset="0"/>
              </a:rPr>
              <a:t>Prepared statements reduces parsing time as the preparation on the query is done only once (although the statement is executed multiple times)</a:t>
            </a:r>
          </a:p>
          <a:p>
            <a:r>
              <a:rPr lang="en-US" sz="2400" dirty="0">
                <a:latin typeface="Verdana" charset="0"/>
              </a:rPr>
              <a:t>Bound parameters minimize bandwidth to the server as you need send only the parameters each time, and not the whole query</a:t>
            </a:r>
          </a:p>
          <a:p>
            <a:r>
              <a:rPr lang="en-US" sz="2400" dirty="0">
                <a:latin typeface="Verdana" charset="0"/>
              </a:rPr>
              <a:t>Prepared statements are very useful against SQL injections, because parameter values, which are transmitted later using a different protocol, need not be correctly escaped. If the original statement template is not derived from external input, SQL injection cannot occur.</a:t>
            </a:r>
          </a:p>
          <a:p>
            <a:endParaRPr lang="en-US" dirty="0"/>
          </a:p>
        </p:txBody>
      </p:sp>
    </p:spTree>
    <p:extLst>
      <p:ext uri="{BB962C8B-B14F-4D97-AF65-F5344CB8AC3E}">
        <p14:creationId xmlns:p14="http://schemas.microsoft.com/office/powerpoint/2010/main" val="130372929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Security of the </a:t>
            </a:r>
            <a:r>
              <a:rPr lang="en-US" sz="3600" dirty="0" err="1"/>
              <a:t>php</a:t>
            </a:r>
            <a:r>
              <a:rPr lang="en-US" sz="3600" dirty="0"/>
              <a:t> application</a:t>
            </a:r>
          </a:p>
        </p:txBody>
      </p:sp>
      <p:sp>
        <p:nvSpPr>
          <p:cNvPr id="3" name="Text Placeholder 2"/>
          <p:cNvSpPr>
            <a:spLocks noGrp="1"/>
          </p:cNvSpPr>
          <p:nvPr>
            <p:ph type="body" sz="quarter" idx="10"/>
          </p:nvPr>
        </p:nvSpPr>
        <p:spPr/>
        <p:txBody>
          <a:bodyPr anchor="t"/>
          <a:lstStyle/>
          <a:p>
            <a:r>
              <a:rPr lang="en-US" dirty="0"/>
              <a:t>12 tips to secure your </a:t>
            </a:r>
            <a:r>
              <a:rPr lang="en-US" dirty="0" err="1"/>
              <a:t>php</a:t>
            </a:r>
            <a:r>
              <a:rPr lang="en-US" dirty="0"/>
              <a:t> web applications</a:t>
            </a:r>
          </a:p>
          <a:p>
            <a:r>
              <a:rPr lang="en-US" dirty="0">
                <a:latin typeface="Arial" charset="0"/>
                <a:hlinkClick r:id="rId3"/>
              </a:rPr>
              <a:t>http://thewebdevelopertimes.com/php-security-tips/</a:t>
            </a:r>
            <a:endParaRPr lang="en-US" dirty="0">
              <a:latin typeface="Arial" charset="0"/>
            </a:endParaRPr>
          </a:p>
          <a:p>
            <a:endParaRPr lang="en-US" dirty="0"/>
          </a:p>
        </p:txBody>
      </p:sp>
    </p:spTree>
    <p:extLst>
      <p:ext uri="{BB962C8B-B14F-4D97-AF65-F5344CB8AC3E}">
        <p14:creationId xmlns:p14="http://schemas.microsoft.com/office/powerpoint/2010/main" val="409843996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Using Prepared Statements </a:t>
            </a:r>
          </a:p>
        </p:txBody>
      </p:sp>
      <p:sp>
        <p:nvSpPr>
          <p:cNvPr id="3" name="Text Placeholder 2"/>
          <p:cNvSpPr>
            <a:spLocks noGrp="1"/>
          </p:cNvSpPr>
          <p:nvPr>
            <p:ph type="body" sz="quarter" idx="10"/>
          </p:nvPr>
        </p:nvSpPr>
        <p:spPr/>
        <p:txBody>
          <a:bodyPr anchor="t"/>
          <a:lstStyle/>
          <a:p>
            <a:r>
              <a:rPr lang="en-US" sz="2800" dirty="0"/>
              <a:t>First let’s see how to execute a prepared SQL statement that doesn’t include parameters. </a:t>
            </a:r>
          </a:p>
          <a:p>
            <a:pPr marL="0" indent="0">
              <a:buNone/>
            </a:pPr>
            <a:r>
              <a:rPr lang="en-US" sz="2800" dirty="0"/>
              <a:t>$</a:t>
            </a:r>
            <a:r>
              <a:rPr lang="en-US" sz="2800" dirty="0" err="1"/>
              <a:t>myQuery</a:t>
            </a:r>
            <a:r>
              <a:rPr lang="en-US" sz="2800" dirty="0"/>
              <a:t> = "Select * From </a:t>
            </a:r>
            <a:r>
              <a:rPr lang="en-US" sz="2800" dirty="0" err="1"/>
              <a:t>tblemployees</a:t>
            </a:r>
            <a:r>
              <a:rPr lang="en-US" sz="2800" dirty="0"/>
              <a:t>"; </a:t>
            </a:r>
          </a:p>
          <a:p>
            <a:pPr marL="0" indent="0">
              <a:buNone/>
            </a:pPr>
            <a:r>
              <a:rPr lang="en-US" sz="2800" dirty="0"/>
              <a:t>$statement = $</a:t>
            </a:r>
            <a:r>
              <a:rPr lang="en-US" sz="2800" dirty="0" err="1"/>
              <a:t>db</a:t>
            </a:r>
            <a:r>
              <a:rPr lang="en-US" sz="2800" dirty="0"/>
              <a:t>-&gt;prepare($</a:t>
            </a:r>
            <a:r>
              <a:rPr lang="en-US" sz="2800" dirty="0" err="1"/>
              <a:t>myQuery</a:t>
            </a:r>
            <a:r>
              <a:rPr lang="en-US" sz="2800" dirty="0"/>
              <a:t>); </a:t>
            </a:r>
          </a:p>
          <a:p>
            <a:pPr marL="0" indent="0">
              <a:buNone/>
            </a:pPr>
            <a:r>
              <a:rPr lang="en-US" sz="2800" dirty="0"/>
              <a:t>$statement-&gt;execute(); </a:t>
            </a:r>
          </a:p>
          <a:p>
            <a:pPr marL="0" indent="0">
              <a:buNone/>
            </a:pPr>
            <a:r>
              <a:rPr lang="en-US" sz="2400" dirty="0"/>
              <a:t>$</a:t>
            </a:r>
            <a:r>
              <a:rPr lang="en-US" sz="2400" dirty="0" err="1"/>
              <a:t>emps</a:t>
            </a:r>
            <a:r>
              <a:rPr lang="en-US" sz="2400" dirty="0"/>
              <a:t> = $statement-&gt;</a:t>
            </a:r>
            <a:r>
              <a:rPr lang="en-US" sz="2400" dirty="0" err="1"/>
              <a:t>fetchAll</a:t>
            </a:r>
            <a:r>
              <a:rPr lang="en-US" sz="2400" dirty="0"/>
              <a:t>(PDO::FETCH_ASSOC); </a:t>
            </a:r>
          </a:p>
          <a:p>
            <a:pPr marL="0" indent="0">
              <a:buNone/>
            </a:pPr>
            <a:r>
              <a:rPr lang="en-US" sz="2800" dirty="0"/>
              <a:t>$statement-&gt;</a:t>
            </a:r>
            <a:r>
              <a:rPr lang="en-US" sz="2800" dirty="0" err="1"/>
              <a:t>closeCursor</a:t>
            </a:r>
            <a:r>
              <a:rPr lang="en-US" sz="2800" dirty="0"/>
              <a:t>(); </a:t>
            </a:r>
          </a:p>
          <a:p>
            <a:endParaRPr lang="en-US" dirty="0"/>
          </a:p>
        </p:txBody>
      </p:sp>
    </p:spTree>
    <p:extLst>
      <p:ext uri="{BB962C8B-B14F-4D97-AF65-F5344CB8AC3E}">
        <p14:creationId xmlns:p14="http://schemas.microsoft.com/office/powerpoint/2010/main" val="32238395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Using Prepared Statements </a:t>
            </a:r>
          </a:p>
        </p:txBody>
      </p:sp>
      <p:sp>
        <p:nvSpPr>
          <p:cNvPr id="3" name="Text Placeholder 2"/>
          <p:cNvSpPr>
            <a:spLocks noGrp="1"/>
          </p:cNvSpPr>
          <p:nvPr>
            <p:ph type="body" sz="quarter" idx="10"/>
          </p:nvPr>
        </p:nvSpPr>
        <p:spPr/>
        <p:txBody>
          <a:bodyPr anchor="t"/>
          <a:lstStyle/>
          <a:p>
            <a:r>
              <a:rPr lang="en-US" sz="2800" dirty="0"/>
              <a:t>Note , $</a:t>
            </a:r>
            <a:r>
              <a:rPr lang="en-US" sz="2800" dirty="0" err="1"/>
              <a:t>db</a:t>
            </a:r>
            <a:r>
              <a:rPr lang="en-US" sz="2800" dirty="0"/>
              <a:t> must first be defined as described in the prior slide and designated as a global variable in the function </a:t>
            </a:r>
          </a:p>
          <a:p>
            <a:r>
              <a:rPr lang="en-US" sz="2800" dirty="0"/>
              <a:t> $</a:t>
            </a:r>
            <a:r>
              <a:rPr lang="en-US" sz="2800" dirty="0" err="1"/>
              <a:t>myQuery</a:t>
            </a:r>
            <a:r>
              <a:rPr lang="en-US" sz="2800" dirty="0"/>
              <a:t> (pick any variable name) is simply a string that contains the query you want to execute.</a:t>
            </a:r>
          </a:p>
          <a:p>
            <a:r>
              <a:rPr lang="en-US" sz="2800" dirty="0"/>
              <a:t>This can be any kind of query: Select, Insert, Update, Delete </a:t>
            </a:r>
          </a:p>
          <a:p>
            <a:endParaRPr lang="en-US" dirty="0"/>
          </a:p>
        </p:txBody>
      </p:sp>
    </p:spTree>
    <p:extLst>
      <p:ext uri="{BB962C8B-B14F-4D97-AF65-F5344CB8AC3E}">
        <p14:creationId xmlns:p14="http://schemas.microsoft.com/office/powerpoint/2010/main" val="332951515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Using Prepared Statements </a:t>
            </a:r>
          </a:p>
        </p:txBody>
      </p:sp>
      <p:sp>
        <p:nvSpPr>
          <p:cNvPr id="3" name="Text Placeholder 2"/>
          <p:cNvSpPr>
            <a:spLocks noGrp="1"/>
          </p:cNvSpPr>
          <p:nvPr>
            <p:ph type="body" sz="quarter" idx="10"/>
          </p:nvPr>
        </p:nvSpPr>
        <p:spPr/>
        <p:txBody>
          <a:bodyPr anchor="t"/>
          <a:lstStyle/>
          <a:p>
            <a:r>
              <a:rPr lang="en-US" sz="2800" dirty="0"/>
              <a:t>After defining the query variable, you first call the prepare method of the PDO object ($</a:t>
            </a:r>
            <a:r>
              <a:rPr lang="en-US" sz="2800" dirty="0" err="1"/>
              <a:t>db</a:t>
            </a:r>
            <a:r>
              <a:rPr lang="en-US" sz="2800" dirty="0"/>
              <a:t>) </a:t>
            </a:r>
          </a:p>
          <a:p>
            <a:r>
              <a:rPr lang="en-US" sz="2800" dirty="0"/>
              <a:t>This does some magic behind the scenes to get the query ready to execute </a:t>
            </a:r>
          </a:p>
          <a:p>
            <a:r>
              <a:rPr lang="en-US" sz="2800" dirty="0"/>
              <a:t>The prepare method also speeds execution of queries if you need to execute them more than once (with a different set of parameters for instance) </a:t>
            </a:r>
          </a:p>
        </p:txBody>
      </p:sp>
    </p:spTree>
    <p:extLst>
      <p:ext uri="{BB962C8B-B14F-4D97-AF65-F5344CB8AC3E}">
        <p14:creationId xmlns:p14="http://schemas.microsoft.com/office/powerpoint/2010/main" val="99634277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Using Prepared Statements </a:t>
            </a:r>
          </a:p>
        </p:txBody>
      </p:sp>
      <p:sp>
        <p:nvSpPr>
          <p:cNvPr id="3" name="Text Placeholder 2"/>
          <p:cNvSpPr>
            <a:spLocks noGrp="1"/>
          </p:cNvSpPr>
          <p:nvPr>
            <p:ph type="body" sz="quarter" idx="10"/>
          </p:nvPr>
        </p:nvSpPr>
        <p:spPr/>
        <p:txBody>
          <a:bodyPr anchor="t"/>
          <a:lstStyle/>
          <a:p>
            <a:r>
              <a:rPr lang="en-US" dirty="0"/>
              <a:t>The prepare method returns an object of type </a:t>
            </a:r>
            <a:r>
              <a:rPr lang="en-US" dirty="0" err="1"/>
              <a:t>PDOStatement</a:t>
            </a:r>
            <a:r>
              <a:rPr lang="en-US" dirty="0"/>
              <a:t> </a:t>
            </a:r>
          </a:p>
          <a:p>
            <a:r>
              <a:rPr lang="en-US" dirty="0"/>
              <a:t> I’ve named the object $statement to clarify this, but you can name the result object whatever you want. </a:t>
            </a:r>
          </a:p>
        </p:txBody>
      </p:sp>
    </p:spTree>
    <p:extLst>
      <p:ext uri="{BB962C8B-B14F-4D97-AF65-F5344CB8AC3E}">
        <p14:creationId xmlns:p14="http://schemas.microsoft.com/office/powerpoint/2010/main" val="178880322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Using Prepared Statements </a:t>
            </a:r>
          </a:p>
        </p:txBody>
      </p:sp>
      <p:sp>
        <p:nvSpPr>
          <p:cNvPr id="3" name="Text Placeholder 2"/>
          <p:cNvSpPr>
            <a:spLocks noGrp="1"/>
          </p:cNvSpPr>
          <p:nvPr>
            <p:ph type="body" sz="quarter" idx="10"/>
          </p:nvPr>
        </p:nvSpPr>
        <p:spPr/>
        <p:txBody>
          <a:bodyPr anchor="t"/>
          <a:lstStyle/>
          <a:p>
            <a:r>
              <a:rPr lang="en-US" sz="2800" dirty="0"/>
              <a:t>Next, you use the execute method (of the </a:t>
            </a:r>
            <a:r>
              <a:rPr lang="en-US" sz="2800" dirty="0" err="1"/>
              <a:t>PDOStatement</a:t>
            </a:r>
            <a:r>
              <a:rPr lang="en-US" sz="2800" dirty="0"/>
              <a:t> class) to execute the query </a:t>
            </a:r>
          </a:p>
          <a:p>
            <a:r>
              <a:rPr lang="en-US" sz="2800" dirty="0"/>
              <a:t>Note this method does not return a value. </a:t>
            </a:r>
          </a:p>
          <a:p>
            <a:r>
              <a:rPr lang="en-US" sz="2800" dirty="0"/>
              <a:t>It probably defines a pointer to the beginning of the result set somewhere in the database program. </a:t>
            </a:r>
          </a:p>
          <a:p>
            <a:r>
              <a:rPr lang="en-US" sz="2800" dirty="0"/>
              <a:t>Also note that the method is not a result set itself—it is still a </a:t>
            </a:r>
            <a:r>
              <a:rPr lang="en-US" sz="2800" dirty="0" err="1"/>
              <a:t>PDOStatement</a:t>
            </a:r>
            <a:r>
              <a:rPr lang="en-US" sz="2800" dirty="0"/>
              <a:t> object </a:t>
            </a:r>
          </a:p>
        </p:txBody>
      </p:sp>
    </p:spTree>
    <p:extLst>
      <p:ext uri="{BB962C8B-B14F-4D97-AF65-F5344CB8AC3E}">
        <p14:creationId xmlns:p14="http://schemas.microsoft.com/office/powerpoint/2010/main" val="406800968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Using Prepared Statements </a:t>
            </a:r>
          </a:p>
        </p:txBody>
      </p:sp>
      <p:sp>
        <p:nvSpPr>
          <p:cNvPr id="3" name="Text Placeholder 2"/>
          <p:cNvSpPr>
            <a:spLocks noGrp="1"/>
          </p:cNvSpPr>
          <p:nvPr>
            <p:ph type="body" sz="quarter" idx="10"/>
          </p:nvPr>
        </p:nvSpPr>
        <p:spPr/>
        <p:txBody>
          <a:bodyPr anchor="t"/>
          <a:lstStyle/>
          <a:p>
            <a:r>
              <a:rPr lang="en-US" sz="2800" dirty="0"/>
              <a:t>To create a result set, you execute the </a:t>
            </a:r>
            <a:r>
              <a:rPr lang="en-US" sz="2800" dirty="0" err="1"/>
              <a:t>PDOStatement</a:t>
            </a:r>
            <a:r>
              <a:rPr lang="en-US" sz="2800" dirty="0"/>
              <a:t> </a:t>
            </a:r>
            <a:r>
              <a:rPr lang="en-US" sz="2800" dirty="0" err="1"/>
              <a:t>fetchAll</a:t>
            </a:r>
            <a:r>
              <a:rPr lang="en-US" sz="2800" dirty="0"/>
              <a:t> method and store the returned result set in a variable ($</a:t>
            </a:r>
            <a:r>
              <a:rPr lang="en-US" sz="2800" dirty="0" err="1"/>
              <a:t>emps</a:t>
            </a:r>
            <a:r>
              <a:rPr lang="en-US" sz="2800" dirty="0"/>
              <a:t> in the example above) </a:t>
            </a:r>
          </a:p>
          <a:p>
            <a:r>
              <a:rPr lang="en-US" sz="2800" dirty="0"/>
              <a:t> See below for details on how to process this result set </a:t>
            </a:r>
          </a:p>
          <a:p>
            <a:r>
              <a:rPr lang="en-US" sz="2800" dirty="0"/>
              <a:t>PDO::FETCH_ASSOC is optional but limits the results to associative array elements only— </a:t>
            </a:r>
            <a:r>
              <a:rPr lang="en-US" sz="2800"/>
              <a:t>indexed elements are not included. </a:t>
            </a:r>
            <a:endParaRPr lang="en-US" sz="2800" dirty="0"/>
          </a:p>
        </p:txBody>
      </p:sp>
    </p:spTree>
    <p:extLst>
      <p:ext uri="{BB962C8B-B14F-4D97-AF65-F5344CB8AC3E}">
        <p14:creationId xmlns:p14="http://schemas.microsoft.com/office/powerpoint/2010/main" val="391916730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Using Prepared Statements </a:t>
            </a:r>
          </a:p>
        </p:txBody>
      </p:sp>
      <p:sp>
        <p:nvSpPr>
          <p:cNvPr id="3" name="Text Placeholder 2"/>
          <p:cNvSpPr>
            <a:spLocks noGrp="1"/>
          </p:cNvSpPr>
          <p:nvPr>
            <p:ph type="body" sz="quarter" idx="10"/>
          </p:nvPr>
        </p:nvSpPr>
        <p:spPr/>
        <p:txBody>
          <a:bodyPr anchor="t"/>
          <a:lstStyle/>
          <a:p>
            <a:r>
              <a:rPr lang="en-US" sz="2400" dirty="0"/>
              <a:t>Note the last statement that invokes the </a:t>
            </a:r>
            <a:r>
              <a:rPr lang="en-US" sz="2400" dirty="0" err="1"/>
              <a:t>closeCursor</a:t>
            </a:r>
            <a:r>
              <a:rPr lang="en-US" sz="2400" dirty="0"/>
              <a:t> method. </a:t>
            </a:r>
          </a:p>
          <a:p>
            <a:r>
              <a:rPr lang="en-US" sz="2400" dirty="0"/>
              <a:t>This method frees the connection to the database server </a:t>
            </a:r>
          </a:p>
          <a:p>
            <a:r>
              <a:rPr lang="en-US" sz="2400" dirty="0"/>
              <a:t>Enter the prepare and execute statements Fetchall and display names </a:t>
            </a:r>
          </a:p>
          <a:p>
            <a:r>
              <a:rPr lang="en-US" sz="2400" dirty="0" err="1"/>
              <a:t>Murach</a:t>
            </a:r>
            <a:r>
              <a:rPr lang="en-US" sz="2400" dirty="0"/>
              <a:t> recommends you only use </a:t>
            </a:r>
            <a:r>
              <a:rPr lang="en-US" sz="2400" dirty="0" err="1"/>
              <a:t>fetchAll</a:t>
            </a:r>
            <a:r>
              <a:rPr lang="en-US" sz="2400" dirty="0"/>
              <a:t> if the result set will be small. </a:t>
            </a:r>
          </a:p>
          <a:p>
            <a:r>
              <a:rPr lang="en-US" sz="2400" dirty="0"/>
              <a:t>For larger result sets, Murach suggests using the fetch method (saves memory)</a:t>
            </a:r>
          </a:p>
          <a:p>
            <a:endParaRPr lang="en-US" sz="2400" dirty="0"/>
          </a:p>
        </p:txBody>
      </p:sp>
    </p:spTree>
    <p:extLst>
      <p:ext uri="{BB962C8B-B14F-4D97-AF65-F5344CB8AC3E}">
        <p14:creationId xmlns:p14="http://schemas.microsoft.com/office/powerpoint/2010/main" val="314286570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Fetch and </a:t>
            </a:r>
            <a:r>
              <a:rPr lang="en-US" dirty="0" err="1"/>
              <a:t>closecursor</a:t>
            </a:r>
            <a:r>
              <a:rPr lang="en-US" dirty="0"/>
              <a:t> ex</a:t>
            </a:r>
          </a:p>
        </p:txBody>
      </p:sp>
      <p:sp>
        <p:nvSpPr>
          <p:cNvPr id="3" name="Text Placeholder 2"/>
          <p:cNvSpPr>
            <a:spLocks noGrp="1"/>
          </p:cNvSpPr>
          <p:nvPr>
            <p:ph type="body" sz="quarter" idx="10"/>
          </p:nvPr>
        </p:nvSpPr>
        <p:spPr/>
        <p:txBody>
          <a:bodyPr anchor="t"/>
          <a:lstStyle/>
          <a:p>
            <a:pPr marL="0" indent="0">
              <a:buNone/>
            </a:pPr>
            <a:r>
              <a:rPr lang="en-US" sz="2400" dirty="0"/>
              <a:t>$</a:t>
            </a:r>
            <a:r>
              <a:rPr lang="en-US" sz="2400" dirty="0" err="1"/>
              <a:t>emp</a:t>
            </a:r>
            <a:r>
              <a:rPr lang="en-US" sz="2400" dirty="0"/>
              <a:t> = $statement-&gt;fetch(PDO::FETCH_ASSOC);</a:t>
            </a:r>
            <a:r>
              <a:rPr lang="en-US" dirty="0"/>
              <a:t> </a:t>
            </a:r>
          </a:p>
          <a:p>
            <a:pPr marL="0" indent="0">
              <a:buNone/>
            </a:pPr>
            <a:r>
              <a:rPr lang="en-US" dirty="0"/>
              <a:t>while($</a:t>
            </a:r>
            <a:r>
              <a:rPr lang="en-US" dirty="0" err="1"/>
              <a:t>emp</a:t>
            </a:r>
            <a:r>
              <a:rPr lang="en-US" dirty="0"/>
              <a:t> != null) { </a:t>
            </a:r>
          </a:p>
          <a:p>
            <a:pPr marL="0" indent="0">
              <a:buNone/>
            </a:pPr>
            <a:r>
              <a:rPr lang="en-US" dirty="0"/>
              <a:t>//process this record </a:t>
            </a:r>
          </a:p>
          <a:p>
            <a:pPr marL="0" indent="0">
              <a:buNone/>
            </a:pPr>
            <a:r>
              <a:rPr lang="en-US" dirty="0"/>
              <a:t>$</a:t>
            </a:r>
            <a:r>
              <a:rPr lang="en-US" dirty="0" err="1"/>
              <a:t>emp</a:t>
            </a:r>
            <a:r>
              <a:rPr lang="en-US" dirty="0"/>
              <a:t> = $statement-&gt;fetch(); </a:t>
            </a:r>
          </a:p>
          <a:p>
            <a:pPr marL="0" indent="0">
              <a:buNone/>
            </a:pPr>
            <a:r>
              <a:rPr lang="en-US" dirty="0"/>
              <a:t>}//end while </a:t>
            </a:r>
          </a:p>
          <a:p>
            <a:pPr marL="0" indent="0">
              <a:buNone/>
            </a:pPr>
            <a:r>
              <a:rPr lang="en-US" dirty="0"/>
              <a:t>$statement-&gt;</a:t>
            </a:r>
            <a:r>
              <a:rPr lang="en-US" dirty="0" err="1"/>
              <a:t>closeCursor</a:t>
            </a:r>
            <a:r>
              <a:rPr lang="en-US" dirty="0"/>
              <a:t>(); </a:t>
            </a:r>
          </a:p>
          <a:p>
            <a:endParaRPr lang="en-US" dirty="0"/>
          </a:p>
        </p:txBody>
      </p:sp>
    </p:spTree>
    <p:extLst>
      <p:ext uri="{BB962C8B-B14F-4D97-AF65-F5344CB8AC3E}">
        <p14:creationId xmlns:p14="http://schemas.microsoft.com/office/powerpoint/2010/main" val="37810013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Using Exceptions to Catch Connection Errors </a:t>
            </a:r>
          </a:p>
        </p:txBody>
      </p:sp>
      <p:sp>
        <p:nvSpPr>
          <p:cNvPr id="3" name="Text Placeholder 2"/>
          <p:cNvSpPr>
            <a:spLocks noGrp="1"/>
          </p:cNvSpPr>
          <p:nvPr>
            <p:ph type="body" sz="quarter" idx="10"/>
          </p:nvPr>
        </p:nvSpPr>
        <p:spPr/>
        <p:txBody>
          <a:bodyPr anchor="t"/>
          <a:lstStyle/>
          <a:p>
            <a:r>
              <a:rPr lang="en-US" sz="2400" dirty="0"/>
              <a:t>If your program’s connection to the database causes an error, an ugly PHP error appears and problem can be lost in the details. </a:t>
            </a:r>
          </a:p>
          <a:p>
            <a:r>
              <a:rPr lang="en-US" sz="2400" dirty="0"/>
              <a:t>The error is actually an exception, so you can’t write an if statement to capture the error. You’ll have to use a try-catch block. </a:t>
            </a:r>
          </a:p>
          <a:p>
            <a:endParaRPr lang="en-US" dirty="0"/>
          </a:p>
        </p:txBody>
      </p:sp>
    </p:spTree>
    <p:extLst>
      <p:ext uri="{BB962C8B-B14F-4D97-AF65-F5344CB8AC3E}">
        <p14:creationId xmlns:p14="http://schemas.microsoft.com/office/powerpoint/2010/main" val="117346315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sz="quarter" idx="10"/>
          </p:nvPr>
        </p:nvSpPr>
        <p:spPr/>
        <p:txBody>
          <a:bodyPr anchor="t"/>
          <a:lstStyle/>
          <a:p>
            <a:r>
              <a:rPr lang="en-US" sz="2800" dirty="0"/>
              <a:t>The sample code first does a priming fetch, assigning the record data to a variable (note $</a:t>
            </a:r>
            <a:r>
              <a:rPr lang="en-US" sz="2800" dirty="0" err="1"/>
              <a:t>emp</a:t>
            </a:r>
            <a:r>
              <a:rPr lang="en-US" sz="2800" dirty="0"/>
              <a:t> is singular) </a:t>
            </a:r>
          </a:p>
          <a:p>
            <a:r>
              <a:rPr lang="en-US" sz="2800" dirty="0"/>
              <a:t> As long as the record is not null, the code processes the record, then fetches the next record </a:t>
            </a:r>
          </a:p>
          <a:p>
            <a:r>
              <a:rPr lang="en-US" sz="2800" dirty="0"/>
              <a:t>Note the </a:t>
            </a:r>
            <a:r>
              <a:rPr lang="en-US" sz="2800" dirty="0" err="1"/>
              <a:t>closeCursor</a:t>
            </a:r>
            <a:r>
              <a:rPr lang="en-US" sz="2800" dirty="0"/>
              <a:t> method is not called until all records have been fetched. </a:t>
            </a:r>
          </a:p>
          <a:p>
            <a:endParaRPr lang="en-US" sz="2800" dirty="0"/>
          </a:p>
        </p:txBody>
      </p:sp>
    </p:spTree>
    <p:extLst>
      <p:ext uri="{BB962C8B-B14F-4D97-AF65-F5344CB8AC3E}">
        <p14:creationId xmlns:p14="http://schemas.microsoft.com/office/powerpoint/2010/main" val="56223934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Fetch planning</a:t>
            </a:r>
          </a:p>
        </p:txBody>
      </p:sp>
      <p:sp>
        <p:nvSpPr>
          <p:cNvPr id="3" name="Text Placeholder 2"/>
          <p:cNvSpPr>
            <a:spLocks noGrp="1"/>
          </p:cNvSpPr>
          <p:nvPr>
            <p:ph type="body" sz="quarter" idx="10"/>
          </p:nvPr>
        </p:nvSpPr>
        <p:spPr/>
        <p:txBody>
          <a:bodyPr anchor="t"/>
          <a:lstStyle/>
          <a:p>
            <a:r>
              <a:rPr lang="en-US" dirty="0"/>
              <a:t>If you plan your application properly, most queries won’t return a lot of data. </a:t>
            </a:r>
          </a:p>
          <a:p>
            <a:r>
              <a:rPr lang="en-US" dirty="0" err="1"/>
              <a:t>fetchAll</a:t>
            </a:r>
            <a:r>
              <a:rPr lang="en-US" dirty="0"/>
              <a:t> makes returning the data to the control very easy. </a:t>
            </a:r>
          </a:p>
          <a:p>
            <a:r>
              <a:rPr lang="en-US" dirty="0" err="1"/>
              <a:t>FetchAll</a:t>
            </a:r>
            <a:r>
              <a:rPr lang="en-US" dirty="0"/>
              <a:t> – returns an array of all fetch data </a:t>
            </a:r>
            <a:r>
              <a:rPr lang="en-US" dirty="0" err="1"/>
              <a:t>simultaniously</a:t>
            </a:r>
            <a:endParaRPr lang="en-US" dirty="0"/>
          </a:p>
          <a:p>
            <a:r>
              <a:rPr lang="en-US" dirty="0"/>
              <a:t>Fetch- use to return only one column, or if you are only interested in one column </a:t>
            </a:r>
          </a:p>
          <a:p>
            <a:endParaRPr lang="en-US" dirty="0"/>
          </a:p>
        </p:txBody>
      </p:sp>
    </p:spTree>
    <p:extLst>
      <p:ext uri="{BB962C8B-B14F-4D97-AF65-F5344CB8AC3E}">
        <p14:creationId xmlns:p14="http://schemas.microsoft.com/office/powerpoint/2010/main" val="63963096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Fetch vs </a:t>
            </a:r>
            <a:r>
              <a:rPr lang="en-US" dirty="0" err="1"/>
              <a:t>fetchall</a:t>
            </a:r>
            <a:endParaRPr lang="en-US" dirty="0"/>
          </a:p>
        </p:txBody>
      </p:sp>
      <p:sp>
        <p:nvSpPr>
          <p:cNvPr id="3" name="Text Placeholder 2"/>
          <p:cNvSpPr>
            <a:spLocks noGrp="1"/>
          </p:cNvSpPr>
          <p:nvPr>
            <p:ph type="body" sz="quarter" idx="10"/>
          </p:nvPr>
        </p:nvSpPr>
        <p:spPr>
          <a:xfrm>
            <a:off x="228600" y="2209800"/>
            <a:ext cx="8610600" cy="1319180"/>
          </a:xfrm>
        </p:spPr>
        <p:txBody>
          <a:bodyPr anchor="t"/>
          <a:lstStyle/>
          <a:p>
            <a:r>
              <a:rPr lang="en-US" dirty="0"/>
              <a:t>The time difference between them should be negligible unless a large data set is returned</a:t>
            </a:r>
          </a:p>
        </p:txBody>
      </p:sp>
      <p:pic>
        <p:nvPicPr>
          <p:cNvPr id="4" name="Picture 3"/>
          <p:cNvPicPr>
            <a:picLocks noChangeAspect="1"/>
          </p:cNvPicPr>
          <p:nvPr/>
        </p:nvPicPr>
        <p:blipFill>
          <a:blip r:embed="rId3"/>
          <a:stretch>
            <a:fillRect/>
          </a:stretch>
        </p:blipFill>
        <p:spPr>
          <a:xfrm>
            <a:off x="354013" y="3738563"/>
            <a:ext cx="5400084" cy="3134311"/>
          </a:xfrm>
          <a:prstGeom prst="rect">
            <a:avLst/>
          </a:prstGeom>
        </p:spPr>
      </p:pic>
    </p:spTree>
    <p:extLst>
      <p:ext uri="{BB962C8B-B14F-4D97-AF65-F5344CB8AC3E}">
        <p14:creationId xmlns:p14="http://schemas.microsoft.com/office/powerpoint/2010/main" val="129045314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Using parameter queries</a:t>
            </a:r>
          </a:p>
        </p:txBody>
      </p:sp>
      <p:sp>
        <p:nvSpPr>
          <p:cNvPr id="3" name="Text Placeholder 2"/>
          <p:cNvSpPr>
            <a:spLocks noGrp="1"/>
          </p:cNvSpPr>
          <p:nvPr>
            <p:ph type="body" sz="quarter" idx="10"/>
          </p:nvPr>
        </p:nvSpPr>
        <p:spPr/>
        <p:txBody>
          <a:bodyPr anchor="t"/>
          <a:lstStyle/>
          <a:p>
            <a:r>
              <a:rPr lang="en-US" sz="2400" dirty="0">
                <a:latin typeface="Arial" charset="0"/>
              </a:rPr>
              <a:t>Though prepared statements work well with simple queries, their real value comes when you use them for parameter queries </a:t>
            </a:r>
          </a:p>
          <a:p>
            <a:r>
              <a:rPr lang="en-US" sz="2400" dirty="0">
                <a:latin typeface="Arial" charset="0"/>
              </a:rPr>
              <a:t>SQL Injection attacks avoided </a:t>
            </a:r>
          </a:p>
          <a:p>
            <a:r>
              <a:rPr lang="en-US" sz="2400" dirty="0">
                <a:latin typeface="Arial" charset="0"/>
              </a:rPr>
              <a:t>To create parameter queries, you must : </a:t>
            </a:r>
          </a:p>
          <a:p>
            <a:pPr lvl="1"/>
            <a:r>
              <a:rPr lang="en-US" sz="2000" dirty="0">
                <a:latin typeface="Arial" charset="0"/>
              </a:rPr>
              <a:t> first define a query that includes parameters </a:t>
            </a:r>
          </a:p>
          <a:p>
            <a:pPr lvl="1"/>
            <a:r>
              <a:rPr lang="en-US" sz="2400" dirty="0">
                <a:latin typeface="Arial" charset="0"/>
              </a:rPr>
              <a:t>prepare the query </a:t>
            </a:r>
          </a:p>
          <a:p>
            <a:pPr lvl="1"/>
            <a:r>
              <a:rPr lang="en-US" sz="2400" dirty="0">
                <a:latin typeface="Arial" charset="0"/>
              </a:rPr>
              <a:t>bind program variables to parameters </a:t>
            </a:r>
          </a:p>
          <a:p>
            <a:pPr lvl="1"/>
            <a:r>
              <a:rPr lang="en-US" sz="2400" dirty="0">
                <a:latin typeface="Arial" charset="0"/>
              </a:rPr>
              <a:t>execute the query </a:t>
            </a:r>
          </a:p>
          <a:p>
            <a:endParaRPr lang="en-US" dirty="0"/>
          </a:p>
        </p:txBody>
      </p:sp>
    </p:spTree>
    <p:extLst>
      <p:ext uri="{BB962C8B-B14F-4D97-AF65-F5344CB8AC3E}">
        <p14:creationId xmlns:p14="http://schemas.microsoft.com/office/powerpoint/2010/main" val="144866602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Parameter types - named</a:t>
            </a:r>
          </a:p>
        </p:txBody>
      </p:sp>
      <p:sp>
        <p:nvSpPr>
          <p:cNvPr id="3" name="Text Placeholder 2"/>
          <p:cNvSpPr>
            <a:spLocks noGrp="1"/>
          </p:cNvSpPr>
          <p:nvPr>
            <p:ph type="body" sz="quarter" idx="10"/>
          </p:nvPr>
        </p:nvSpPr>
        <p:spPr/>
        <p:txBody>
          <a:bodyPr anchor="t"/>
          <a:lstStyle/>
          <a:p>
            <a:r>
              <a:rPr lang="en-US" sz="2400" dirty="0">
                <a:latin typeface="Arial" charset="0"/>
              </a:rPr>
              <a:t>Parameters come in two flavors: named and unnamed(aka  question mark parameters) </a:t>
            </a:r>
          </a:p>
          <a:p>
            <a:r>
              <a:rPr lang="en-US" sz="2400" dirty="0">
                <a:latin typeface="Arial" charset="0"/>
              </a:rPr>
              <a:t>We’ll start with named parameters </a:t>
            </a:r>
          </a:p>
          <a:p>
            <a:pPr marL="0" indent="0">
              <a:buNone/>
            </a:pPr>
            <a:r>
              <a:rPr lang="en-US" sz="2400" b="1" i="1" dirty="0">
                <a:latin typeface="Arial" charset="0"/>
              </a:rPr>
              <a:t>$city = 'Stevens Point'; </a:t>
            </a:r>
          </a:p>
          <a:p>
            <a:pPr marL="0" indent="0">
              <a:buNone/>
            </a:pPr>
            <a:r>
              <a:rPr lang="en-US" sz="2400" b="1" i="1" dirty="0">
                <a:latin typeface="Arial" charset="0"/>
              </a:rPr>
              <a:t>$</a:t>
            </a:r>
            <a:r>
              <a:rPr lang="en-US" sz="2400" b="1" i="1" dirty="0" err="1">
                <a:latin typeface="Arial" charset="0"/>
              </a:rPr>
              <a:t>myQuery</a:t>
            </a:r>
            <a:r>
              <a:rPr lang="en-US" sz="2400" b="1" i="1" dirty="0">
                <a:latin typeface="Arial" charset="0"/>
              </a:rPr>
              <a:t> = 'Select * From tblStudents ' </a:t>
            </a:r>
          </a:p>
          <a:p>
            <a:pPr marL="0" indent="0">
              <a:buNone/>
            </a:pPr>
            <a:r>
              <a:rPr lang="en-US" sz="2400" b="1" i="1" dirty="0">
                <a:latin typeface="Arial" charset="0"/>
              </a:rPr>
              <a:t>. 'Where city = :city ' </a:t>
            </a:r>
          </a:p>
          <a:p>
            <a:pPr marL="0" indent="0">
              <a:buNone/>
            </a:pPr>
            <a:r>
              <a:rPr lang="en-US" sz="2400" b="1" i="1">
                <a:latin typeface="Arial" charset="0"/>
              </a:rPr>
              <a:t>. 'Order By LastName, FirstName'; </a:t>
            </a:r>
            <a:endParaRPr lang="en-US" sz="2400" b="1" i="1" dirty="0">
              <a:latin typeface="Arial" charset="0"/>
            </a:endParaRPr>
          </a:p>
          <a:p>
            <a:pPr marL="0" indent="0">
              <a:buNone/>
            </a:pPr>
            <a:r>
              <a:rPr lang="en-US" sz="2400" b="1" i="1" dirty="0">
                <a:latin typeface="Arial" charset="0"/>
              </a:rPr>
              <a:t>$statement = $db-&gt;prepare($myQuery); </a:t>
            </a:r>
          </a:p>
          <a:p>
            <a:pPr marL="0" indent="0">
              <a:buNone/>
            </a:pPr>
            <a:r>
              <a:rPr lang="en-US" sz="2400" b="1" i="1" dirty="0">
                <a:latin typeface="Arial" charset="0"/>
              </a:rPr>
              <a:t>$statement-&gt;bindValue(':city', $city); </a:t>
            </a:r>
          </a:p>
          <a:p>
            <a:pPr marL="0" indent="0">
              <a:buNone/>
            </a:pPr>
            <a:r>
              <a:rPr lang="en-US" sz="2400" b="1" i="1" dirty="0">
                <a:latin typeface="Arial" charset="0"/>
              </a:rPr>
              <a:t>$statement-&gt;execute(); </a:t>
            </a:r>
          </a:p>
        </p:txBody>
      </p:sp>
    </p:spTree>
    <p:extLst>
      <p:ext uri="{BB962C8B-B14F-4D97-AF65-F5344CB8AC3E}">
        <p14:creationId xmlns:p14="http://schemas.microsoft.com/office/powerpoint/2010/main" val="26330910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Named parameters</a:t>
            </a:r>
          </a:p>
        </p:txBody>
      </p:sp>
      <p:sp>
        <p:nvSpPr>
          <p:cNvPr id="3" name="Text Placeholder 2"/>
          <p:cNvSpPr>
            <a:spLocks noGrp="1"/>
          </p:cNvSpPr>
          <p:nvPr>
            <p:ph type="body" sz="quarter" idx="10"/>
          </p:nvPr>
        </p:nvSpPr>
        <p:spPr/>
        <p:txBody>
          <a:bodyPr anchor="t"/>
          <a:lstStyle/>
          <a:p>
            <a:r>
              <a:rPr lang="en-US" sz="2400" dirty="0">
                <a:latin typeface="Arial" charset="0"/>
              </a:rPr>
              <a:t>First recognize that city appears in three forms. </a:t>
            </a:r>
          </a:p>
          <a:p>
            <a:pPr lvl="1"/>
            <a:r>
              <a:rPr lang="en-US" sz="2000" dirty="0">
                <a:latin typeface="Arial" charset="0"/>
              </a:rPr>
              <a:t>$city is a variable that contains the city we’re searching for (might come from an extract or the $_REQUEST array or from a function argument) </a:t>
            </a:r>
          </a:p>
          <a:p>
            <a:pPr lvl="1"/>
            <a:r>
              <a:rPr lang="en-US" sz="2400" dirty="0">
                <a:latin typeface="Arial" charset="0"/>
              </a:rPr>
              <a:t>:city is the name of the parameter in the SQL command.</a:t>
            </a:r>
          </a:p>
          <a:p>
            <a:pPr lvl="2"/>
            <a:r>
              <a:rPr lang="en-US" sz="1600" dirty="0">
                <a:latin typeface="Arial" charset="0"/>
              </a:rPr>
              <a:t>The colon is required</a:t>
            </a:r>
          </a:p>
          <a:p>
            <a:pPr lvl="1"/>
            <a:r>
              <a:rPr lang="en-US" sz="2400" dirty="0">
                <a:latin typeface="Arial" charset="0"/>
              </a:rPr>
              <a:t>city is the name of a field in the table. </a:t>
            </a:r>
          </a:p>
          <a:p>
            <a:r>
              <a:rPr lang="en-US" sz="2400" dirty="0">
                <a:latin typeface="Arial" charset="0"/>
              </a:rPr>
              <a:t>These names don’t have to match. You can name the variable and parameter whatever you like. Of course, you don’t have any leeway with the field name. </a:t>
            </a:r>
          </a:p>
        </p:txBody>
      </p:sp>
    </p:spTree>
    <p:extLst>
      <p:ext uri="{BB962C8B-B14F-4D97-AF65-F5344CB8AC3E}">
        <p14:creationId xmlns:p14="http://schemas.microsoft.com/office/powerpoint/2010/main" val="281220683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Parameter names in the </a:t>
            </a:r>
            <a:r>
              <a:rPr lang="en-US" sz="3200" dirty="0" err="1"/>
              <a:t>sql</a:t>
            </a:r>
            <a:r>
              <a:rPr lang="en-US" sz="3200" dirty="0"/>
              <a:t> query</a:t>
            </a:r>
          </a:p>
        </p:txBody>
      </p:sp>
      <p:sp>
        <p:nvSpPr>
          <p:cNvPr id="3" name="Text Placeholder 2"/>
          <p:cNvSpPr>
            <a:spLocks noGrp="1"/>
          </p:cNvSpPr>
          <p:nvPr>
            <p:ph type="body" sz="quarter" idx="10"/>
          </p:nvPr>
        </p:nvSpPr>
        <p:spPr/>
        <p:txBody>
          <a:bodyPr anchor="t"/>
          <a:lstStyle/>
          <a:p>
            <a:r>
              <a:rPr lang="en-US" dirty="0">
                <a:latin typeface="Arial" charset="0"/>
              </a:rPr>
              <a:t>When placing parameter names in the SQL query, do not place apostrophes or quotes around String or Date parameters.</a:t>
            </a:r>
          </a:p>
          <a:p>
            <a:r>
              <a:rPr lang="en-US" dirty="0">
                <a:latin typeface="Arial" charset="0"/>
              </a:rPr>
              <a:t>The binding will convert the data to the appropriate type automatically. </a:t>
            </a:r>
          </a:p>
        </p:txBody>
      </p:sp>
    </p:spTree>
    <p:extLst>
      <p:ext uri="{BB962C8B-B14F-4D97-AF65-F5344CB8AC3E}">
        <p14:creationId xmlns:p14="http://schemas.microsoft.com/office/powerpoint/2010/main" val="238409435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Parameter embedding</a:t>
            </a:r>
          </a:p>
        </p:txBody>
      </p:sp>
      <p:sp>
        <p:nvSpPr>
          <p:cNvPr id="3" name="Text Placeholder 2"/>
          <p:cNvSpPr>
            <a:spLocks noGrp="1"/>
          </p:cNvSpPr>
          <p:nvPr>
            <p:ph type="body" sz="quarter" idx="10"/>
          </p:nvPr>
        </p:nvSpPr>
        <p:spPr/>
        <p:txBody>
          <a:bodyPr anchor="t"/>
          <a:lstStyle/>
          <a:p>
            <a:r>
              <a:rPr lang="en-US" dirty="0">
                <a:latin typeface="Arial" charset="0"/>
              </a:rPr>
              <a:t>Note the parameter embedded in the SQL command </a:t>
            </a:r>
          </a:p>
          <a:p>
            <a:r>
              <a:rPr lang="en-US" dirty="0">
                <a:latin typeface="Arial" charset="0"/>
              </a:rPr>
              <a:t>You can embed as many parameters as you want. </a:t>
            </a:r>
          </a:p>
          <a:p>
            <a:r>
              <a:rPr lang="en-US" dirty="0">
                <a:latin typeface="Arial" charset="0"/>
              </a:rPr>
              <a:t>Each will most likely have a unique name that probably matches the field name </a:t>
            </a:r>
          </a:p>
        </p:txBody>
      </p:sp>
    </p:spTree>
    <p:extLst>
      <p:ext uri="{BB962C8B-B14F-4D97-AF65-F5344CB8AC3E}">
        <p14:creationId xmlns:p14="http://schemas.microsoft.com/office/powerpoint/2010/main" val="27793172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Calling the </a:t>
            </a:r>
            <a:r>
              <a:rPr lang="en-US" sz="3600" dirty="0" err="1"/>
              <a:t>bindvalue</a:t>
            </a:r>
            <a:r>
              <a:rPr lang="en-US" sz="3600" dirty="0"/>
              <a:t> method</a:t>
            </a:r>
          </a:p>
        </p:txBody>
      </p:sp>
      <p:sp>
        <p:nvSpPr>
          <p:cNvPr id="3" name="Text Placeholder 2"/>
          <p:cNvSpPr>
            <a:spLocks noGrp="1"/>
          </p:cNvSpPr>
          <p:nvPr>
            <p:ph type="body" sz="quarter" idx="10"/>
          </p:nvPr>
        </p:nvSpPr>
        <p:spPr/>
        <p:txBody>
          <a:bodyPr anchor="t"/>
          <a:lstStyle/>
          <a:p>
            <a:r>
              <a:rPr lang="en-US" sz="2000" dirty="0">
                <a:latin typeface="Arial" charset="0"/>
              </a:rPr>
              <a:t>The call to the bindValue method must come after the call to the prepare method </a:t>
            </a:r>
          </a:p>
          <a:p>
            <a:r>
              <a:rPr lang="en-US" sz="2000" dirty="0" err="1">
                <a:latin typeface="Arial" charset="0"/>
              </a:rPr>
              <a:t>bindValue</a:t>
            </a:r>
            <a:r>
              <a:rPr lang="en-US" sz="2000" dirty="0">
                <a:latin typeface="Arial" charset="0"/>
              </a:rPr>
              <a:t> binds or links a named parameter to the value in a variable </a:t>
            </a:r>
          </a:p>
          <a:p>
            <a:r>
              <a:rPr lang="en-US" sz="2000" dirty="0" err="1">
                <a:latin typeface="Arial" charset="0"/>
              </a:rPr>
              <a:t>bindValue</a:t>
            </a:r>
            <a:r>
              <a:rPr lang="en-US" sz="2000" dirty="0">
                <a:latin typeface="Arial" charset="0"/>
              </a:rPr>
              <a:t> has two required parameters </a:t>
            </a:r>
          </a:p>
          <a:p>
            <a:pPr lvl="1"/>
            <a:r>
              <a:rPr lang="en-US" sz="2000" dirty="0">
                <a:latin typeface="Arial" charset="0"/>
              </a:rPr>
              <a:t>parameter name </a:t>
            </a:r>
          </a:p>
          <a:p>
            <a:pPr lvl="2"/>
            <a:r>
              <a:rPr lang="en-US" sz="1600" dirty="0">
                <a:latin typeface="Arial" charset="0"/>
              </a:rPr>
              <a:t>Same as name in query definition </a:t>
            </a:r>
          </a:p>
          <a:p>
            <a:pPr lvl="2"/>
            <a:r>
              <a:rPr lang="en-US" sz="1600" dirty="0">
                <a:latin typeface="Arial" charset="0"/>
              </a:rPr>
              <a:t>Note: must be surround by quotes </a:t>
            </a:r>
          </a:p>
          <a:p>
            <a:pPr lvl="1"/>
            <a:r>
              <a:rPr lang="en-US" sz="2000" dirty="0">
                <a:latin typeface="Arial" charset="0"/>
              </a:rPr>
              <a:t>variable containing the value to bind </a:t>
            </a:r>
          </a:p>
          <a:p>
            <a:r>
              <a:rPr lang="en-US" sz="2000" dirty="0">
                <a:latin typeface="Arial" charset="0"/>
              </a:rPr>
              <a:t>Repeat the </a:t>
            </a:r>
            <a:r>
              <a:rPr lang="en-US" sz="2000" dirty="0" err="1">
                <a:latin typeface="Arial" charset="0"/>
              </a:rPr>
              <a:t>bindValue</a:t>
            </a:r>
            <a:r>
              <a:rPr lang="en-US" sz="2000" dirty="0">
                <a:latin typeface="Arial" charset="0"/>
              </a:rPr>
              <a:t> command for every parameter used in the query </a:t>
            </a:r>
          </a:p>
          <a:p>
            <a:r>
              <a:rPr lang="en-US" sz="2000" dirty="0">
                <a:latin typeface="Arial" charset="0"/>
              </a:rPr>
              <a:t>Once all parameters have been bound, you can invoke the execute method </a:t>
            </a:r>
          </a:p>
          <a:p>
            <a:endParaRPr lang="en-US" dirty="0"/>
          </a:p>
        </p:txBody>
      </p:sp>
    </p:spTree>
    <p:extLst>
      <p:ext uri="{BB962C8B-B14F-4D97-AF65-F5344CB8AC3E}">
        <p14:creationId xmlns:p14="http://schemas.microsoft.com/office/powerpoint/2010/main" val="61787841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Unnamed parameters</a:t>
            </a:r>
          </a:p>
        </p:txBody>
      </p:sp>
      <p:sp>
        <p:nvSpPr>
          <p:cNvPr id="3" name="Text Placeholder 2"/>
          <p:cNvSpPr>
            <a:spLocks noGrp="1"/>
          </p:cNvSpPr>
          <p:nvPr>
            <p:ph type="body" sz="quarter" idx="10"/>
          </p:nvPr>
        </p:nvSpPr>
        <p:spPr/>
        <p:txBody>
          <a:bodyPr anchor="t"/>
          <a:lstStyle/>
          <a:p>
            <a:r>
              <a:rPr lang="en-US" sz="2800" dirty="0">
                <a:latin typeface="Arial" charset="0"/>
              </a:rPr>
              <a:t>Unnamed (question mark) parameters work basically the same way </a:t>
            </a:r>
          </a:p>
          <a:p>
            <a:pPr marL="0" indent="0">
              <a:buNone/>
            </a:pPr>
            <a:r>
              <a:rPr lang="en-US" sz="2800" dirty="0">
                <a:latin typeface="Arial" charset="0"/>
              </a:rPr>
              <a:t>$city = 'Stevens Point'; </a:t>
            </a:r>
          </a:p>
          <a:p>
            <a:pPr marL="0" indent="0">
              <a:buNone/>
            </a:pPr>
            <a:r>
              <a:rPr lang="en-US" sz="2800" dirty="0">
                <a:latin typeface="Arial" charset="0"/>
              </a:rPr>
              <a:t>$myQuery = 'Select * From tblStudents ' . </a:t>
            </a:r>
          </a:p>
          <a:p>
            <a:pPr marL="0" indent="0">
              <a:buNone/>
            </a:pPr>
            <a:r>
              <a:rPr lang="en-US" sz="2800" dirty="0">
                <a:latin typeface="Arial" charset="0"/>
              </a:rPr>
              <a:t>'Where city = ? ' . </a:t>
            </a:r>
          </a:p>
          <a:p>
            <a:pPr marL="0" indent="0">
              <a:buNone/>
            </a:pPr>
            <a:r>
              <a:rPr lang="en-US" sz="2800" dirty="0">
                <a:latin typeface="Arial" charset="0"/>
              </a:rPr>
              <a:t>'Order By LastName, FirstName'; </a:t>
            </a:r>
          </a:p>
          <a:p>
            <a:pPr marL="0" indent="0">
              <a:buNone/>
            </a:pPr>
            <a:r>
              <a:rPr lang="en-US" sz="2800" dirty="0">
                <a:latin typeface="Arial" charset="0"/>
              </a:rPr>
              <a:t>$statement-&gt;prepare($myQuery); </a:t>
            </a:r>
          </a:p>
          <a:p>
            <a:pPr marL="0" indent="0">
              <a:buNone/>
            </a:pPr>
            <a:r>
              <a:rPr lang="en-US" sz="2800" dirty="0">
                <a:latin typeface="Arial" charset="0"/>
              </a:rPr>
              <a:t>$statement-&gt;bindValue(1, $city); </a:t>
            </a:r>
          </a:p>
          <a:p>
            <a:pPr marL="0" indent="0">
              <a:buNone/>
            </a:pPr>
            <a:r>
              <a:rPr lang="en-US" sz="2800" dirty="0">
                <a:latin typeface="Arial" charset="0"/>
              </a:rPr>
              <a:t>$statement-&gt;execute(); </a:t>
            </a:r>
          </a:p>
        </p:txBody>
      </p:sp>
    </p:spTree>
    <p:extLst>
      <p:ext uri="{BB962C8B-B14F-4D97-AF65-F5344CB8AC3E}">
        <p14:creationId xmlns:p14="http://schemas.microsoft.com/office/powerpoint/2010/main" val="23667094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Using Exceptions to Catch Connection Errors </a:t>
            </a:r>
          </a:p>
        </p:txBody>
      </p:sp>
      <p:sp>
        <p:nvSpPr>
          <p:cNvPr id="3" name="Text Placeholder 2"/>
          <p:cNvSpPr>
            <a:spLocks noGrp="1"/>
          </p:cNvSpPr>
          <p:nvPr>
            <p:ph type="body" sz="quarter" idx="10"/>
          </p:nvPr>
        </p:nvSpPr>
        <p:spPr/>
        <p:txBody>
          <a:bodyPr anchor="t"/>
          <a:lstStyle/>
          <a:p>
            <a:r>
              <a:rPr lang="en-US" dirty="0"/>
              <a:t>The try-catch block in PHP is similar to the Try-Catch in C# </a:t>
            </a:r>
          </a:p>
          <a:p>
            <a:pPr marL="0" indent="0">
              <a:buNone/>
            </a:pPr>
            <a:r>
              <a:rPr lang="en-US" sz="2400" b="1" i="1" dirty="0"/>
              <a:t>try { </a:t>
            </a:r>
          </a:p>
          <a:p>
            <a:pPr marL="0" indent="0">
              <a:buNone/>
            </a:pPr>
            <a:r>
              <a:rPr lang="en-US" sz="2400" b="1" i="1" dirty="0"/>
              <a:t>//code to 'try' </a:t>
            </a:r>
          </a:p>
          <a:p>
            <a:pPr marL="0" indent="0">
              <a:buNone/>
            </a:pPr>
            <a:r>
              <a:rPr lang="en-US" sz="2400" b="1" i="1" dirty="0"/>
              <a:t>} catch(</a:t>
            </a:r>
            <a:r>
              <a:rPr lang="en-US" sz="2400" b="1" i="1" dirty="0" err="1"/>
              <a:t>PDOException</a:t>
            </a:r>
            <a:r>
              <a:rPr lang="en-US" sz="2400" b="1" i="1" dirty="0"/>
              <a:t> $e) { </a:t>
            </a:r>
          </a:p>
          <a:p>
            <a:pPr marL="0" indent="0">
              <a:buNone/>
            </a:pPr>
            <a:r>
              <a:rPr lang="en-US" sz="2400" b="1" i="1" dirty="0"/>
              <a:t>//code to execute if </a:t>
            </a:r>
            <a:r>
              <a:rPr lang="en-US" sz="2400" b="1" i="1" dirty="0" err="1"/>
              <a:t>PDOException</a:t>
            </a:r>
            <a:r>
              <a:rPr lang="en-US" sz="2400" b="1" i="1" dirty="0"/>
              <a:t> occurs </a:t>
            </a:r>
          </a:p>
          <a:p>
            <a:pPr marL="0" indent="0">
              <a:buNone/>
            </a:pPr>
            <a:r>
              <a:rPr lang="en-US" sz="2400" b="1" i="1" dirty="0"/>
              <a:t>}//end try catch </a:t>
            </a:r>
          </a:p>
        </p:txBody>
      </p:sp>
    </p:spTree>
    <p:extLst>
      <p:ext uri="{BB962C8B-B14F-4D97-AF65-F5344CB8AC3E}">
        <p14:creationId xmlns:p14="http://schemas.microsoft.com/office/powerpoint/2010/main" val="395595423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Use of ? For unnamed parameters</a:t>
            </a:r>
          </a:p>
        </p:txBody>
      </p:sp>
      <p:sp>
        <p:nvSpPr>
          <p:cNvPr id="3" name="Text Placeholder 2"/>
          <p:cNvSpPr>
            <a:spLocks noGrp="1"/>
          </p:cNvSpPr>
          <p:nvPr>
            <p:ph type="body" sz="quarter" idx="10"/>
          </p:nvPr>
        </p:nvSpPr>
        <p:spPr/>
        <p:txBody>
          <a:bodyPr anchor="t"/>
          <a:lstStyle/>
          <a:p>
            <a:r>
              <a:rPr lang="en-US" sz="2400" dirty="0">
                <a:latin typeface="Arial" charset="0"/>
              </a:rPr>
              <a:t>The parameter name in the query definition is replaced with a question mark (?). </a:t>
            </a:r>
          </a:p>
          <a:p>
            <a:r>
              <a:rPr lang="en-US" sz="2400" dirty="0">
                <a:latin typeface="Arial" charset="0"/>
              </a:rPr>
              <a:t>When there is more than one parameter, all parameters are designated with a question mark</a:t>
            </a:r>
          </a:p>
          <a:p>
            <a:r>
              <a:rPr lang="en-US" sz="2400" dirty="0">
                <a:latin typeface="Arial" charset="0"/>
              </a:rPr>
              <a:t>The first item in the bindValue method call is replaced with the sequential number of the parameter </a:t>
            </a:r>
          </a:p>
          <a:p>
            <a:r>
              <a:rPr lang="en-US" sz="2400" dirty="0">
                <a:latin typeface="Arial" charset="0"/>
              </a:rPr>
              <a:t>The first question mark in the query is designated #1 (note, not zero-based) </a:t>
            </a:r>
          </a:p>
          <a:p>
            <a:r>
              <a:rPr lang="en-US" sz="2400" dirty="0">
                <a:latin typeface="Arial" charset="0"/>
              </a:rPr>
              <a:t>The second question mark in the query is designated #2 and so on </a:t>
            </a:r>
          </a:p>
        </p:txBody>
      </p:sp>
    </p:spTree>
    <p:extLst>
      <p:ext uri="{BB962C8B-B14F-4D97-AF65-F5344CB8AC3E}">
        <p14:creationId xmlns:p14="http://schemas.microsoft.com/office/powerpoint/2010/main" val="203623583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Using parameters in a like clause</a:t>
            </a:r>
          </a:p>
        </p:txBody>
      </p:sp>
      <p:sp>
        <p:nvSpPr>
          <p:cNvPr id="3" name="Text Placeholder 2"/>
          <p:cNvSpPr>
            <a:spLocks noGrp="1"/>
          </p:cNvSpPr>
          <p:nvPr>
            <p:ph type="body" sz="quarter" idx="10"/>
          </p:nvPr>
        </p:nvSpPr>
        <p:spPr/>
        <p:txBody>
          <a:bodyPr anchor="t"/>
          <a:lstStyle/>
          <a:p>
            <a:r>
              <a:rPr lang="en-US" sz="2800" dirty="0">
                <a:latin typeface="Arial" charset="0"/>
              </a:rPr>
              <a:t>As mentioned above, you don’t put quotation marks around the parameters; however, a Like clause requires quotation marks and this causes problems.</a:t>
            </a:r>
          </a:p>
          <a:p>
            <a:r>
              <a:rPr lang="en-US" sz="2800" dirty="0">
                <a:latin typeface="Arial" charset="0"/>
              </a:rPr>
              <a:t>Solution: use the SQL concat function to concatenate the wildcard characters to the parameter. </a:t>
            </a:r>
          </a:p>
          <a:p>
            <a:endParaRPr lang="en-US" dirty="0"/>
          </a:p>
        </p:txBody>
      </p:sp>
    </p:spTree>
    <p:extLst>
      <p:ext uri="{BB962C8B-B14F-4D97-AF65-F5344CB8AC3E}">
        <p14:creationId xmlns:p14="http://schemas.microsoft.com/office/powerpoint/2010/main" val="146917899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Example of </a:t>
            </a:r>
            <a:r>
              <a:rPr lang="en-US" sz="3200" dirty="0" err="1"/>
              <a:t>param</a:t>
            </a:r>
            <a:r>
              <a:rPr lang="en-US" sz="3200" dirty="0"/>
              <a:t> in like clause</a:t>
            </a:r>
          </a:p>
        </p:txBody>
      </p:sp>
      <p:sp>
        <p:nvSpPr>
          <p:cNvPr id="3" name="Text Placeholder 2"/>
          <p:cNvSpPr>
            <a:spLocks noGrp="1"/>
          </p:cNvSpPr>
          <p:nvPr>
            <p:ph type="body" sz="quarter" idx="10"/>
          </p:nvPr>
        </p:nvSpPr>
        <p:spPr/>
        <p:txBody>
          <a:bodyPr anchor="t"/>
          <a:lstStyle/>
          <a:p>
            <a:r>
              <a:rPr lang="en-US" dirty="0">
                <a:solidFill>
                  <a:srgbClr val="C00000"/>
                </a:solidFill>
                <a:latin typeface="Arial" charset="0"/>
              </a:rPr>
              <a:t>Invalid</a:t>
            </a:r>
            <a:r>
              <a:rPr lang="en-US" dirty="0">
                <a:latin typeface="Arial" charset="0"/>
              </a:rPr>
              <a:t>: </a:t>
            </a:r>
          </a:p>
          <a:p>
            <a:pPr marL="0" indent="0">
              <a:buNone/>
            </a:pPr>
            <a:r>
              <a:rPr lang="en-US" dirty="0">
                <a:latin typeface="Arial" charset="0"/>
              </a:rPr>
              <a:t>$query = "Select lastname From tblStudents </a:t>
            </a:r>
          </a:p>
          <a:p>
            <a:pPr marL="0" indent="0">
              <a:buNone/>
            </a:pPr>
            <a:r>
              <a:rPr lang="en-US" dirty="0">
                <a:latin typeface="Arial" charset="0"/>
              </a:rPr>
              <a:t>Where lastname Like '%:search%' </a:t>
            </a:r>
          </a:p>
          <a:p>
            <a:pPr marL="0" indent="0">
              <a:buNone/>
            </a:pPr>
            <a:r>
              <a:rPr lang="en-US" dirty="0">
                <a:latin typeface="Arial" charset="0"/>
              </a:rPr>
              <a:t>Order By lastname"; </a:t>
            </a:r>
          </a:p>
          <a:p>
            <a:r>
              <a:rPr lang="en-US" dirty="0">
                <a:solidFill>
                  <a:srgbClr val="0070C0"/>
                </a:solidFill>
                <a:latin typeface="Arial" charset="0"/>
              </a:rPr>
              <a:t>Solution</a:t>
            </a:r>
            <a:r>
              <a:rPr lang="en-US" dirty="0">
                <a:latin typeface="Arial" charset="0"/>
              </a:rPr>
              <a:t>: </a:t>
            </a:r>
          </a:p>
          <a:p>
            <a:pPr marL="0" indent="0">
              <a:buNone/>
            </a:pPr>
            <a:r>
              <a:rPr lang="en-US" dirty="0">
                <a:latin typeface="Arial" charset="0"/>
              </a:rPr>
              <a:t>$query = "Select lastname From tblStudents </a:t>
            </a:r>
          </a:p>
          <a:p>
            <a:pPr marL="0" indent="0">
              <a:buNone/>
            </a:pPr>
            <a:r>
              <a:rPr lang="en-US" dirty="0">
                <a:latin typeface="Arial" charset="0"/>
              </a:rPr>
              <a:t>Where lastname Like concat('%',:search,'%') </a:t>
            </a:r>
          </a:p>
          <a:p>
            <a:pPr marL="0" indent="0">
              <a:buNone/>
            </a:pPr>
            <a:r>
              <a:rPr lang="en-US" dirty="0">
                <a:latin typeface="Arial" charset="0"/>
              </a:rPr>
              <a:t>Order By lastname"; </a:t>
            </a:r>
          </a:p>
          <a:p>
            <a:endParaRPr lang="en-US" dirty="0"/>
          </a:p>
        </p:txBody>
      </p:sp>
    </p:spTree>
    <p:extLst>
      <p:ext uri="{BB962C8B-B14F-4D97-AF65-F5344CB8AC3E}">
        <p14:creationId xmlns:p14="http://schemas.microsoft.com/office/powerpoint/2010/main" val="21378356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Returning values from insert, update, delete</a:t>
            </a:r>
          </a:p>
        </p:txBody>
      </p:sp>
      <p:sp>
        <p:nvSpPr>
          <p:cNvPr id="3" name="Text Placeholder 2"/>
          <p:cNvSpPr>
            <a:spLocks noGrp="1"/>
          </p:cNvSpPr>
          <p:nvPr>
            <p:ph type="body" sz="quarter" idx="10"/>
          </p:nvPr>
        </p:nvSpPr>
        <p:spPr/>
        <p:txBody>
          <a:bodyPr anchor="t"/>
          <a:lstStyle/>
          <a:p>
            <a:r>
              <a:rPr lang="en-US" dirty="0">
                <a:latin typeface="Arial" charset="0"/>
              </a:rPr>
              <a:t>Processing Insert, Update, Delete</a:t>
            </a:r>
          </a:p>
          <a:p>
            <a:r>
              <a:rPr lang="en-US" dirty="0">
                <a:latin typeface="Arial" charset="0"/>
              </a:rPr>
              <a:t>Insert, Update and Delete commands don’t return a result set so you don’t try to fetch anything.</a:t>
            </a:r>
          </a:p>
          <a:p>
            <a:r>
              <a:rPr lang="en-US" dirty="0">
                <a:latin typeface="Arial" charset="0"/>
              </a:rPr>
              <a:t>My Insert, Update, Delete functions return  </a:t>
            </a:r>
            <a:r>
              <a:rPr lang="en-US" i="1" dirty="0">
                <a:solidFill>
                  <a:srgbClr val="0070C0"/>
                </a:solidFill>
                <a:latin typeface="Arial" charset="0"/>
              </a:rPr>
              <a:t>$statement-&gt;</a:t>
            </a:r>
            <a:r>
              <a:rPr lang="en-US" i="1" dirty="0" err="1">
                <a:solidFill>
                  <a:srgbClr val="0070C0"/>
                </a:solidFill>
                <a:latin typeface="Arial" charset="0"/>
              </a:rPr>
              <a:t>rowCount</a:t>
            </a:r>
            <a:r>
              <a:rPr lang="en-US" i="1" dirty="0">
                <a:solidFill>
                  <a:srgbClr val="0070C0"/>
                </a:solidFill>
                <a:latin typeface="Arial" charset="0"/>
              </a:rPr>
              <a:t>()</a:t>
            </a:r>
            <a:r>
              <a:rPr lang="en-US" dirty="0">
                <a:latin typeface="Arial" charset="0"/>
              </a:rPr>
              <a:t> in case the calling function wants to verify that rows were inserted, deleted, updated. </a:t>
            </a:r>
          </a:p>
        </p:txBody>
      </p:sp>
    </p:spTree>
    <p:extLst>
      <p:ext uri="{BB962C8B-B14F-4D97-AF65-F5344CB8AC3E}">
        <p14:creationId xmlns:p14="http://schemas.microsoft.com/office/powerpoint/2010/main" val="180498948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Lastinsertid()</a:t>
            </a:r>
            <a:endParaRPr lang="en-US" dirty="0"/>
          </a:p>
        </p:txBody>
      </p:sp>
      <p:sp>
        <p:nvSpPr>
          <p:cNvPr id="3" name="Text Placeholder 2"/>
          <p:cNvSpPr>
            <a:spLocks noGrp="1"/>
          </p:cNvSpPr>
          <p:nvPr>
            <p:ph type="body" sz="quarter" idx="10"/>
          </p:nvPr>
        </p:nvSpPr>
        <p:spPr/>
        <p:txBody>
          <a:bodyPr anchor="t"/>
          <a:lstStyle/>
          <a:p>
            <a:r>
              <a:rPr lang="en-US" sz="2800" dirty="0">
                <a:latin typeface="Arial" charset="0"/>
              </a:rPr>
              <a:t>Another handy function available in PDO is the </a:t>
            </a:r>
            <a:r>
              <a:rPr lang="en-US" sz="2800" dirty="0" err="1">
                <a:latin typeface="Arial" charset="0"/>
              </a:rPr>
              <a:t>lastInsertId</a:t>
            </a:r>
            <a:r>
              <a:rPr lang="en-US" sz="2800" dirty="0">
                <a:latin typeface="Arial" charset="0"/>
              </a:rPr>
              <a:t>() function. This function returns the number created in an </a:t>
            </a:r>
            <a:r>
              <a:rPr lang="en-US" sz="2800" dirty="0" err="1">
                <a:latin typeface="Arial" charset="0"/>
              </a:rPr>
              <a:t>auto_increment</a:t>
            </a:r>
            <a:r>
              <a:rPr lang="en-US" sz="2800" dirty="0">
                <a:latin typeface="Arial" charset="0"/>
              </a:rPr>
              <a:t> field. </a:t>
            </a:r>
          </a:p>
          <a:p>
            <a:r>
              <a:rPr lang="en-US" sz="2800" dirty="0">
                <a:latin typeface="Arial" charset="0"/>
              </a:rPr>
              <a:t>You might consider returning this from an Insert function instead of the row count (which is probably 1 anyway). </a:t>
            </a:r>
          </a:p>
          <a:p>
            <a:r>
              <a:rPr lang="en-US" sz="2800" dirty="0" err="1">
                <a:latin typeface="Arial" charset="0"/>
              </a:rPr>
              <a:t>lastInsertId</a:t>
            </a:r>
            <a:r>
              <a:rPr lang="en-US" sz="2800" dirty="0">
                <a:latin typeface="Arial" charset="0"/>
              </a:rPr>
              <a:t>() is a method of the PDO class, so you get at it using $db, not $statement </a:t>
            </a:r>
          </a:p>
          <a:p>
            <a:r>
              <a:rPr lang="en-US" sz="2800" dirty="0">
                <a:latin typeface="Arial" charset="0"/>
              </a:rPr>
              <a:t>$</a:t>
            </a:r>
            <a:r>
              <a:rPr lang="en-US" sz="2800" dirty="0" err="1">
                <a:latin typeface="Arial" charset="0"/>
              </a:rPr>
              <a:t>db</a:t>
            </a:r>
            <a:r>
              <a:rPr lang="en-US" sz="2800" dirty="0">
                <a:latin typeface="Arial" charset="0"/>
              </a:rPr>
              <a:t>-&gt;</a:t>
            </a:r>
            <a:r>
              <a:rPr lang="en-US" sz="2800" dirty="0" err="1">
                <a:latin typeface="Arial" charset="0"/>
              </a:rPr>
              <a:t>lastInsertId</a:t>
            </a:r>
            <a:r>
              <a:rPr lang="en-US" sz="2800" dirty="0">
                <a:latin typeface="Arial" charset="0"/>
              </a:rPr>
              <a:t>() </a:t>
            </a:r>
          </a:p>
          <a:p>
            <a:endParaRPr lang="en-US" dirty="0"/>
          </a:p>
        </p:txBody>
      </p:sp>
    </p:spTree>
    <p:extLst>
      <p:ext uri="{BB962C8B-B14F-4D97-AF65-F5344CB8AC3E}">
        <p14:creationId xmlns:p14="http://schemas.microsoft.com/office/powerpoint/2010/main" val="255672117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sz="quarter" idx="10"/>
          </p:nvPr>
        </p:nvSpPr>
        <p:spPr/>
        <p:txBody>
          <a:bodyPr anchor="t"/>
          <a:lstStyle/>
          <a:p>
            <a:r>
              <a:rPr lang="en-US" sz="2800" dirty="0">
                <a:latin typeface="Arial" charset="0"/>
              </a:rPr>
              <a:t>* Saving NULL values </a:t>
            </a:r>
          </a:p>
          <a:p>
            <a:r>
              <a:rPr lang="en-US" sz="2800" dirty="0">
                <a:latin typeface="Arial" charset="0"/>
              </a:rPr>
              <a:t>&gt; Empty text boxes on a form return an empty string. </a:t>
            </a:r>
          </a:p>
          <a:p>
            <a:r>
              <a:rPr lang="en-US" sz="2800" dirty="0">
                <a:latin typeface="Arial" charset="0"/>
              </a:rPr>
              <a:t>Storing NULL in the database takes up less room </a:t>
            </a:r>
          </a:p>
          <a:p>
            <a:r>
              <a:rPr lang="en-US" sz="2800" dirty="0">
                <a:latin typeface="Arial" charset="0"/>
              </a:rPr>
              <a:t>&gt; Modify the bindValue statement to check for the </a:t>
            </a:r>
          </a:p>
          <a:p>
            <a:r>
              <a:rPr lang="en-US" sz="2800" dirty="0">
                <a:latin typeface="Arial" charset="0"/>
              </a:rPr>
              <a:t>empty string. </a:t>
            </a:r>
          </a:p>
          <a:p>
            <a:r>
              <a:rPr lang="en-US" sz="2800" dirty="0">
                <a:latin typeface="Arial" charset="0"/>
              </a:rPr>
              <a:t>$statement-&gt;bindValue(':pName', </a:t>
            </a:r>
          </a:p>
          <a:p>
            <a:r>
              <a:rPr lang="en-US" sz="2800" dirty="0">
                <a:latin typeface="Arial" charset="0"/>
              </a:rPr>
              <a:t>$pName==''?null:$pName); </a:t>
            </a:r>
          </a:p>
          <a:p>
            <a:r>
              <a:rPr lang="en-US" sz="2800" dirty="0">
                <a:latin typeface="Arial" charset="0"/>
              </a:rPr>
              <a:t>* pName is the parameter/field name </a:t>
            </a:r>
          </a:p>
        </p:txBody>
      </p:sp>
    </p:spTree>
    <p:extLst>
      <p:ext uri="{BB962C8B-B14F-4D97-AF65-F5344CB8AC3E}">
        <p14:creationId xmlns:p14="http://schemas.microsoft.com/office/powerpoint/2010/main" val="286663529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charset="0"/>
              </a:rPr>
              <a:t>Retrieving Data From the Result Set </a:t>
            </a:r>
            <a:r>
              <a:rPr lang="en-US" dirty="0"/>
              <a:t/>
            </a:r>
            <a:br>
              <a:rPr lang="en-US" dirty="0"/>
            </a:br>
            <a:endParaRPr lang="en-US" dirty="0"/>
          </a:p>
        </p:txBody>
      </p:sp>
      <p:sp>
        <p:nvSpPr>
          <p:cNvPr id="3" name="Text Placeholder 2"/>
          <p:cNvSpPr>
            <a:spLocks noGrp="1"/>
          </p:cNvSpPr>
          <p:nvPr>
            <p:ph type="body" sz="quarter" idx="10"/>
          </p:nvPr>
        </p:nvSpPr>
        <p:spPr/>
        <p:txBody>
          <a:bodyPr anchor="t"/>
          <a:lstStyle/>
          <a:p>
            <a:r>
              <a:rPr lang="en-US" sz="2800" dirty="0">
                <a:latin typeface="Arial" charset="0"/>
              </a:rPr>
              <a:t>* Queries typically return one of four things: </a:t>
            </a:r>
          </a:p>
          <a:p>
            <a:r>
              <a:rPr lang="en-US" sz="2800" dirty="0">
                <a:latin typeface="Arial" charset="0"/>
              </a:rPr>
              <a:t>&gt; a bunch of records </a:t>
            </a:r>
          </a:p>
          <a:p>
            <a:r>
              <a:rPr lang="en-US" sz="2800" dirty="0">
                <a:latin typeface="Arial" charset="0"/>
              </a:rPr>
              <a:t>&gt; a single record </a:t>
            </a:r>
          </a:p>
          <a:p>
            <a:r>
              <a:rPr lang="en-US" sz="2800" dirty="0">
                <a:latin typeface="Arial" charset="0"/>
              </a:rPr>
              <a:t>&gt; a single value </a:t>
            </a:r>
          </a:p>
          <a:p>
            <a:r>
              <a:rPr lang="en-US" sz="2800" dirty="0">
                <a:latin typeface="Arial" charset="0"/>
              </a:rPr>
              <a:t>* Returned by statistical functions (count, max, </a:t>
            </a:r>
          </a:p>
          <a:p>
            <a:r>
              <a:rPr lang="en-US" sz="2800" dirty="0">
                <a:latin typeface="Arial" charset="0"/>
              </a:rPr>
              <a:t>etc) </a:t>
            </a:r>
          </a:p>
          <a:p>
            <a:r>
              <a:rPr lang="en-US" sz="2800" dirty="0">
                <a:latin typeface="Arial" charset="0"/>
              </a:rPr>
              <a:t>&gt; A row count </a:t>
            </a:r>
          </a:p>
          <a:p>
            <a:r>
              <a:rPr lang="en-US" sz="2800" dirty="0">
                <a:latin typeface="Arial" charset="0"/>
              </a:rPr>
              <a:t>* Returned by insert, update and delete queries, </a:t>
            </a:r>
          </a:p>
          <a:p>
            <a:r>
              <a:rPr lang="en-US" sz="2800" dirty="0">
                <a:latin typeface="Arial" charset="0"/>
              </a:rPr>
              <a:t>designating how many records were effected </a:t>
            </a:r>
          </a:p>
          <a:p>
            <a:endParaRPr lang="en-US" dirty="0"/>
          </a:p>
        </p:txBody>
      </p:sp>
    </p:spTree>
    <p:extLst>
      <p:ext uri="{BB962C8B-B14F-4D97-AF65-F5344CB8AC3E}">
        <p14:creationId xmlns:p14="http://schemas.microsoft.com/office/powerpoint/2010/main" val="294681692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sz="quarter" idx="10"/>
          </p:nvPr>
        </p:nvSpPr>
        <p:spPr/>
        <p:txBody>
          <a:bodyPr anchor="t"/>
          <a:lstStyle/>
          <a:p>
            <a:r>
              <a:rPr lang="en-US" dirty="0">
                <a:latin typeface="Arial" charset="0"/>
              </a:rPr>
              <a:t>* The query results are returned to the calling routine </a:t>
            </a:r>
          </a:p>
          <a:p>
            <a:r>
              <a:rPr lang="en-US" dirty="0">
                <a:latin typeface="Arial" charset="0"/>
              </a:rPr>
              <a:t>(probably the controller) by one of the query functions in </a:t>
            </a:r>
          </a:p>
          <a:p>
            <a:r>
              <a:rPr lang="en-US" dirty="0">
                <a:latin typeface="Arial" charset="0"/>
              </a:rPr>
              <a:t>the model library. </a:t>
            </a:r>
          </a:p>
          <a:p>
            <a:r>
              <a:rPr lang="en-US" dirty="0">
                <a:latin typeface="Arial" charset="0"/>
              </a:rPr>
              <a:t>* These processing techniques described below are used in </a:t>
            </a:r>
          </a:p>
          <a:p>
            <a:r>
              <a:rPr lang="en-US" dirty="0">
                <a:latin typeface="Arial" charset="0"/>
              </a:rPr>
              <a:t>the views (GUI) to display the contents of the result set. </a:t>
            </a:r>
          </a:p>
          <a:p>
            <a:endParaRPr lang="en-US" dirty="0"/>
          </a:p>
        </p:txBody>
      </p:sp>
    </p:spTree>
    <p:extLst>
      <p:ext uri="{BB962C8B-B14F-4D97-AF65-F5344CB8AC3E}">
        <p14:creationId xmlns:p14="http://schemas.microsoft.com/office/powerpoint/2010/main" val="218685969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sz="quarter" idx="10"/>
          </p:nvPr>
        </p:nvSpPr>
        <p:spPr/>
        <p:txBody>
          <a:bodyPr anchor="t"/>
          <a:lstStyle/>
          <a:p>
            <a:r>
              <a:rPr lang="en-US" dirty="0">
                <a:latin typeface="Arial" charset="0"/>
              </a:rPr>
              <a:t>* Returning and processing lots of records </a:t>
            </a:r>
          </a:p>
          <a:p>
            <a:r>
              <a:rPr lang="en-US" dirty="0">
                <a:latin typeface="Arial" charset="0"/>
              </a:rPr>
              <a:t>&gt; Returning </a:t>
            </a:r>
          </a:p>
          <a:p>
            <a:r>
              <a:rPr lang="en-US" dirty="0">
                <a:latin typeface="Arial" charset="0"/>
              </a:rPr>
              <a:t>$results = $statement-&gt;fetchAll(PDO::FETCH_ASSOC); </a:t>
            </a:r>
          </a:p>
          <a:p>
            <a:r>
              <a:rPr lang="en-US" dirty="0">
                <a:latin typeface="Arial" charset="0"/>
              </a:rPr>
              <a:t>$statement-&gt;closeCursor(); </a:t>
            </a:r>
          </a:p>
          <a:p>
            <a:r>
              <a:rPr lang="en-US" dirty="0">
                <a:latin typeface="Arial" charset="0"/>
              </a:rPr>
              <a:t>return $results; </a:t>
            </a:r>
          </a:p>
          <a:p>
            <a:endParaRPr lang="en-US" dirty="0"/>
          </a:p>
        </p:txBody>
      </p:sp>
    </p:spTree>
    <p:extLst>
      <p:ext uri="{BB962C8B-B14F-4D97-AF65-F5344CB8AC3E}">
        <p14:creationId xmlns:p14="http://schemas.microsoft.com/office/powerpoint/2010/main" val="32276134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sz="quarter" idx="10"/>
          </p:nvPr>
        </p:nvSpPr>
        <p:spPr/>
        <p:txBody>
          <a:bodyPr anchor="t"/>
          <a:lstStyle/>
          <a:p>
            <a:r>
              <a:rPr lang="en-US" sz="2800" dirty="0">
                <a:latin typeface="Arial" charset="0"/>
              </a:rPr>
              <a:t>&gt; Processing </a:t>
            </a:r>
          </a:p>
          <a:p>
            <a:r>
              <a:rPr lang="en-US" sz="2800" dirty="0">
                <a:latin typeface="Arial" charset="0"/>
              </a:rPr>
              <a:t>* Tip: Before doing too much processing use </a:t>
            </a:r>
          </a:p>
          <a:p>
            <a:r>
              <a:rPr lang="en-US" sz="2800" dirty="0">
                <a:latin typeface="Arial" charset="0"/>
              </a:rPr>
              <a:t>print_r to display the contents of the $results </a:t>
            </a:r>
          </a:p>
          <a:p>
            <a:r>
              <a:rPr lang="en-US" sz="2800" dirty="0">
                <a:latin typeface="Arial" charset="0"/>
              </a:rPr>
              <a:t>array. </a:t>
            </a:r>
          </a:p>
          <a:p>
            <a:r>
              <a:rPr lang="en-US" sz="2800" dirty="0">
                <a:latin typeface="Arial" charset="0"/>
              </a:rPr>
              <a:t>* The $result variable is an array of records. </a:t>
            </a:r>
          </a:p>
          <a:p>
            <a:r>
              <a:rPr lang="en-US" sz="2800" dirty="0">
                <a:latin typeface="Arial" charset="0"/>
              </a:rPr>
              <a:t>Each record is an array of key/value pairs (field </a:t>
            </a:r>
          </a:p>
          <a:p>
            <a:r>
              <a:rPr lang="en-US" sz="2800" dirty="0">
                <a:latin typeface="Arial" charset="0"/>
              </a:rPr>
              <a:t>names and field values) </a:t>
            </a:r>
          </a:p>
          <a:p>
            <a:r>
              <a:rPr lang="en-US" sz="2800" dirty="0">
                <a:latin typeface="Arial" charset="0"/>
              </a:rPr>
              <a:t>* Use a foreach loop to walk through the array </a:t>
            </a:r>
          </a:p>
          <a:p>
            <a:r>
              <a:rPr lang="en-US" sz="2800" dirty="0">
                <a:latin typeface="Arial" charset="0"/>
              </a:rPr>
              <a:t>records </a:t>
            </a:r>
          </a:p>
          <a:p>
            <a:endParaRPr lang="en-US" dirty="0"/>
          </a:p>
        </p:txBody>
      </p:sp>
    </p:spTree>
    <p:extLst>
      <p:ext uri="{BB962C8B-B14F-4D97-AF65-F5344CB8AC3E}">
        <p14:creationId xmlns:p14="http://schemas.microsoft.com/office/powerpoint/2010/main" val="28759321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Using Exceptions to Catch Connection Errors </a:t>
            </a:r>
          </a:p>
        </p:txBody>
      </p:sp>
      <p:sp>
        <p:nvSpPr>
          <p:cNvPr id="3" name="Text Placeholder 2"/>
          <p:cNvSpPr>
            <a:spLocks noGrp="1"/>
          </p:cNvSpPr>
          <p:nvPr>
            <p:ph type="body" sz="quarter" idx="10"/>
          </p:nvPr>
        </p:nvSpPr>
        <p:spPr/>
        <p:txBody>
          <a:bodyPr anchor="t"/>
          <a:lstStyle/>
          <a:p>
            <a:r>
              <a:rPr lang="en-US" sz="2800" dirty="0"/>
              <a:t>Note the curly brackets for both try and catch </a:t>
            </a:r>
          </a:p>
          <a:p>
            <a:r>
              <a:rPr lang="en-US" sz="2800" dirty="0"/>
              <a:t>This example only catches </a:t>
            </a:r>
            <a:r>
              <a:rPr lang="en-US" sz="2800" dirty="0" err="1"/>
              <a:t>PDOException</a:t>
            </a:r>
            <a:r>
              <a:rPr lang="en-US" sz="2800" dirty="0"/>
              <a:t> errors </a:t>
            </a:r>
          </a:p>
          <a:p>
            <a:r>
              <a:rPr lang="en-US" sz="2800" dirty="0"/>
              <a:t> Other types of errors that throw exceptions are not caught </a:t>
            </a:r>
          </a:p>
          <a:p>
            <a:r>
              <a:rPr lang="en-US" sz="2800" dirty="0"/>
              <a:t>If you want to catch all kinds of errors, replace  PDOException with Exception </a:t>
            </a:r>
          </a:p>
          <a:p>
            <a:endParaRPr lang="en-US" dirty="0"/>
          </a:p>
        </p:txBody>
      </p:sp>
    </p:spTree>
    <p:extLst>
      <p:ext uri="{BB962C8B-B14F-4D97-AF65-F5344CB8AC3E}">
        <p14:creationId xmlns:p14="http://schemas.microsoft.com/office/powerpoint/2010/main" val="283797465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sz="quarter" idx="10"/>
          </p:nvPr>
        </p:nvSpPr>
        <p:spPr/>
        <p:txBody>
          <a:bodyPr anchor="t"/>
          <a:lstStyle/>
          <a:p>
            <a:r>
              <a:rPr lang="en-US" sz="2000" dirty="0">
                <a:latin typeface="Arial" charset="0"/>
              </a:rPr>
              <a:t>&lt;?php foreach($employees as $emp) : ?&gt; </a:t>
            </a:r>
          </a:p>
          <a:p>
            <a:r>
              <a:rPr lang="en-US" sz="2000" dirty="0">
                <a:latin typeface="Arial" charset="0"/>
              </a:rPr>
              <a:t>display record data here </a:t>
            </a:r>
          </a:p>
          <a:p>
            <a:r>
              <a:rPr lang="en-US" sz="2000" dirty="0">
                <a:latin typeface="Arial" charset="0"/>
              </a:rPr>
              <a:t>&lt;?php endforeach; ?&gt; </a:t>
            </a:r>
          </a:p>
          <a:p>
            <a:r>
              <a:rPr lang="en-US" sz="2000" dirty="0">
                <a:latin typeface="Arial" charset="0"/>
              </a:rPr>
              <a:t>* Because this processing is done in a view, we </a:t>
            </a:r>
          </a:p>
          <a:p>
            <a:r>
              <a:rPr lang="en-US" sz="2000" dirty="0">
                <a:latin typeface="Arial" charset="0"/>
              </a:rPr>
              <a:t>want to use minimal PHP—hence the split </a:t>
            </a:r>
          </a:p>
          <a:p>
            <a:r>
              <a:rPr lang="en-US" sz="2000" dirty="0">
                <a:latin typeface="Arial" charset="0"/>
              </a:rPr>
              <a:t>foreach loop </a:t>
            </a:r>
          </a:p>
          <a:p>
            <a:r>
              <a:rPr lang="en-US" sz="2000" dirty="0">
                <a:latin typeface="Arial" charset="0"/>
              </a:rPr>
              <a:t>* In the example above $employees is the name of </a:t>
            </a:r>
          </a:p>
          <a:p>
            <a:r>
              <a:rPr lang="en-US" sz="2000" dirty="0">
                <a:latin typeface="Arial" charset="0"/>
              </a:rPr>
              <a:t>the result set and $emp is the loop variable that </a:t>
            </a:r>
          </a:p>
          <a:p>
            <a:r>
              <a:rPr lang="en-US" sz="2000" dirty="0">
                <a:latin typeface="Arial" charset="0"/>
              </a:rPr>
              <a:t>points to each record in turn. </a:t>
            </a:r>
          </a:p>
          <a:p>
            <a:r>
              <a:rPr lang="en-US" sz="2000" dirty="0">
                <a:latin typeface="Arial" charset="0"/>
              </a:rPr>
              <a:t>* Inside the loop, you can extract the data from a </a:t>
            </a:r>
          </a:p>
          <a:p>
            <a:r>
              <a:rPr lang="en-US" sz="2000" dirty="0">
                <a:latin typeface="Arial" charset="0"/>
              </a:rPr>
              <a:t>field by pulling the data from the $emp array </a:t>
            </a:r>
          </a:p>
          <a:p>
            <a:r>
              <a:rPr lang="en-US" sz="2000" dirty="0">
                <a:latin typeface="Arial" charset="0"/>
              </a:rPr>
              <a:t>(associative array of field names and field </a:t>
            </a:r>
          </a:p>
          <a:p>
            <a:r>
              <a:rPr lang="en-US" sz="2000" dirty="0">
                <a:latin typeface="Arial" charset="0"/>
              </a:rPr>
              <a:t>values). </a:t>
            </a:r>
          </a:p>
          <a:p>
            <a:endParaRPr lang="en-US" dirty="0"/>
          </a:p>
        </p:txBody>
      </p:sp>
    </p:spTree>
    <p:extLst>
      <p:ext uri="{BB962C8B-B14F-4D97-AF65-F5344CB8AC3E}">
        <p14:creationId xmlns:p14="http://schemas.microsoft.com/office/powerpoint/2010/main" val="38920918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sz="quarter" idx="10"/>
          </p:nvPr>
        </p:nvSpPr>
        <p:spPr/>
        <p:txBody>
          <a:bodyPr anchor="t"/>
          <a:lstStyle/>
          <a:p>
            <a:r>
              <a:rPr lang="en-US" dirty="0">
                <a:latin typeface="Arial" charset="0"/>
              </a:rPr>
              <a:t>bunch of HTML </a:t>
            </a:r>
          </a:p>
          <a:p>
            <a:r>
              <a:rPr lang="en-US" dirty="0">
                <a:latin typeface="Arial" charset="0"/>
              </a:rPr>
              <a:t>&lt;?php echo $emp['fieldName']; ?&gt; </a:t>
            </a:r>
          </a:p>
          <a:p>
            <a:r>
              <a:rPr lang="en-US" dirty="0">
                <a:latin typeface="Arial" charset="0"/>
              </a:rPr>
              <a:t>bunch of HTML </a:t>
            </a:r>
          </a:p>
          <a:p>
            <a:r>
              <a:rPr lang="en-US" dirty="0">
                <a:latin typeface="Arial" charset="0"/>
              </a:rPr>
              <a:t>* BIG NOTE: The field name key </a:t>
            </a:r>
          </a:p>
          <a:p>
            <a:r>
              <a:rPr lang="en-US" dirty="0">
                <a:latin typeface="Arial" charset="0"/>
              </a:rPr>
              <a:t>(fieldName above) must be capitalized </a:t>
            </a:r>
          </a:p>
          <a:p>
            <a:r>
              <a:rPr lang="en-US" dirty="0">
                <a:latin typeface="Arial" charset="0"/>
              </a:rPr>
              <a:t>exactly as it was the in the SQL query in the </a:t>
            </a:r>
          </a:p>
          <a:p>
            <a:r>
              <a:rPr lang="en-US" dirty="0">
                <a:latin typeface="Arial" charset="0"/>
              </a:rPr>
              <a:t>model function. My advice: always </a:t>
            </a:r>
          </a:p>
          <a:p>
            <a:r>
              <a:rPr lang="en-US" dirty="0">
                <a:latin typeface="Arial" charset="0"/>
              </a:rPr>
              <a:t>capitalize field names as they appear in the </a:t>
            </a:r>
          </a:p>
          <a:p>
            <a:r>
              <a:rPr lang="en-US" dirty="0">
                <a:latin typeface="Arial" charset="0"/>
              </a:rPr>
              <a:t>database. </a:t>
            </a:r>
          </a:p>
          <a:p>
            <a:endParaRPr lang="en-US" dirty="0"/>
          </a:p>
        </p:txBody>
      </p:sp>
    </p:spTree>
    <p:extLst>
      <p:ext uri="{BB962C8B-B14F-4D97-AF65-F5344CB8AC3E}">
        <p14:creationId xmlns:p14="http://schemas.microsoft.com/office/powerpoint/2010/main" val="46219397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sz="quarter" idx="10"/>
          </p:nvPr>
        </p:nvSpPr>
        <p:spPr/>
        <p:txBody>
          <a:bodyPr anchor="t"/>
          <a:lstStyle/>
          <a:p>
            <a:r>
              <a:rPr lang="en-US" sz="2800" dirty="0">
                <a:latin typeface="Arial" charset="0"/>
              </a:rPr>
              <a:t>* Returning and processing a single record </a:t>
            </a:r>
          </a:p>
          <a:p>
            <a:r>
              <a:rPr lang="en-US" sz="2800" dirty="0">
                <a:latin typeface="Arial" charset="0"/>
              </a:rPr>
              <a:t>&gt; Most often used to get the details of a single record </a:t>
            </a:r>
          </a:p>
          <a:p>
            <a:r>
              <a:rPr lang="en-US" sz="2800" dirty="0">
                <a:latin typeface="Arial" charset="0"/>
              </a:rPr>
              <a:t>&gt; Returning: </a:t>
            </a:r>
          </a:p>
          <a:p>
            <a:r>
              <a:rPr lang="en-US" sz="2800" dirty="0">
                <a:latin typeface="Arial" charset="0"/>
              </a:rPr>
              <a:t>$results = $statement-&gt;fetch(PDO::FETCH_ASSOC); </a:t>
            </a:r>
          </a:p>
          <a:p>
            <a:r>
              <a:rPr lang="en-US" sz="2800" dirty="0">
                <a:latin typeface="Arial" charset="0"/>
              </a:rPr>
              <a:t>$statement-&gt;closeCursor(); </a:t>
            </a:r>
          </a:p>
          <a:p>
            <a:r>
              <a:rPr lang="en-US" sz="2800" dirty="0">
                <a:latin typeface="Arial" charset="0"/>
              </a:rPr>
              <a:t>return $results; </a:t>
            </a:r>
          </a:p>
          <a:p>
            <a:r>
              <a:rPr lang="en-US" sz="2800" dirty="0">
                <a:latin typeface="Arial" charset="0"/>
              </a:rPr>
              <a:t>* Since we only expect one record, we fetch the </a:t>
            </a:r>
          </a:p>
          <a:p>
            <a:r>
              <a:rPr lang="en-US" sz="2800" dirty="0">
                <a:latin typeface="Arial" charset="0"/>
              </a:rPr>
              <a:t>first one. This return statement only returns one </a:t>
            </a:r>
          </a:p>
          <a:p>
            <a:r>
              <a:rPr lang="en-US" sz="2800" dirty="0">
                <a:latin typeface="Arial" charset="0"/>
              </a:rPr>
              <a:t>record, not an array of records. </a:t>
            </a:r>
          </a:p>
          <a:p>
            <a:endParaRPr lang="en-US" dirty="0"/>
          </a:p>
        </p:txBody>
      </p:sp>
    </p:spTree>
    <p:extLst>
      <p:ext uri="{BB962C8B-B14F-4D97-AF65-F5344CB8AC3E}">
        <p14:creationId xmlns:p14="http://schemas.microsoft.com/office/powerpoint/2010/main" val="262644048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sz="quarter" idx="10"/>
          </p:nvPr>
        </p:nvSpPr>
        <p:spPr/>
        <p:txBody>
          <a:bodyPr anchor="t"/>
          <a:lstStyle/>
          <a:p>
            <a:r>
              <a:rPr lang="en-US" sz="2400" dirty="0">
                <a:latin typeface="Arial" charset="0"/>
              </a:rPr>
              <a:t>&gt; Processing </a:t>
            </a:r>
          </a:p>
          <a:p>
            <a:r>
              <a:rPr lang="en-US" sz="2400" dirty="0">
                <a:latin typeface="Arial" charset="0"/>
              </a:rPr>
              <a:t>* Processing a single record is just like described </a:t>
            </a:r>
          </a:p>
          <a:p>
            <a:r>
              <a:rPr lang="en-US" sz="2400" dirty="0">
                <a:latin typeface="Arial" charset="0"/>
              </a:rPr>
              <a:t>above without the foreach loop (only one </a:t>
            </a:r>
          </a:p>
          <a:p>
            <a:r>
              <a:rPr lang="en-US" sz="2400" dirty="0">
                <a:latin typeface="Arial" charset="0"/>
              </a:rPr>
              <a:t>record) </a:t>
            </a:r>
          </a:p>
          <a:p>
            <a:r>
              <a:rPr lang="en-US" sz="2400" dirty="0">
                <a:latin typeface="Arial" charset="0"/>
              </a:rPr>
              <a:t>* Extract the necessary field data from the </a:t>
            </a:r>
          </a:p>
          <a:p>
            <a:r>
              <a:rPr lang="en-US" sz="2400" dirty="0">
                <a:latin typeface="Arial" charset="0"/>
              </a:rPr>
              <a:t>associative array of fields </a:t>
            </a:r>
          </a:p>
          <a:p>
            <a:r>
              <a:rPr lang="en-US" sz="2400" dirty="0">
                <a:latin typeface="Arial" charset="0"/>
              </a:rPr>
              <a:t>bunch of HTML </a:t>
            </a:r>
          </a:p>
          <a:p>
            <a:r>
              <a:rPr lang="en-US" sz="2400" dirty="0">
                <a:latin typeface="Arial" charset="0"/>
              </a:rPr>
              <a:t>&lt;?php echo $emp['fieldName']; ?&gt; </a:t>
            </a:r>
          </a:p>
          <a:p>
            <a:r>
              <a:rPr lang="en-US" sz="2400" dirty="0">
                <a:latin typeface="Arial" charset="0"/>
              </a:rPr>
              <a:t>bunch of HTML </a:t>
            </a:r>
          </a:p>
          <a:p>
            <a:r>
              <a:rPr lang="en-US" sz="2400" dirty="0">
                <a:latin typeface="Arial" charset="0"/>
              </a:rPr>
              <a:t>* $emp contains the single record returned from </a:t>
            </a:r>
          </a:p>
          <a:p>
            <a:r>
              <a:rPr lang="en-US" sz="2400" dirty="0">
                <a:latin typeface="Arial" charset="0"/>
              </a:rPr>
              <a:t>the function (note named singularly) </a:t>
            </a:r>
          </a:p>
          <a:p>
            <a:endParaRPr lang="en-US" dirty="0"/>
          </a:p>
        </p:txBody>
      </p:sp>
    </p:spTree>
    <p:extLst>
      <p:ext uri="{BB962C8B-B14F-4D97-AF65-F5344CB8AC3E}">
        <p14:creationId xmlns:p14="http://schemas.microsoft.com/office/powerpoint/2010/main" val="109962853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sz="quarter" idx="10"/>
          </p:nvPr>
        </p:nvSpPr>
        <p:spPr/>
        <p:txBody>
          <a:bodyPr anchor="t"/>
          <a:lstStyle/>
          <a:p>
            <a:r>
              <a:rPr lang="en-US" sz="2000" dirty="0">
                <a:latin typeface="Arial" charset="0"/>
              </a:rPr>
              <a:t>* Returning and processing a single value </a:t>
            </a:r>
          </a:p>
          <a:p>
            <a:r>
              <a:rPr lang="en-US" sz="2000" dirty="0">
                <a:latin typeface="Arial" charset="0"/>
              </a:rPr>
              <a:t>&gt; Returning </a:t>
            </a:r>
          </a:p>
          <a:p>
            <a:r>
              <a:rPr lang="en-US" sz="2000" dirty="0">
                <a:latin typeface="Arial" charset="0"/>
              </a:rPr>
              <a:t>$results = $statement-&gt;fetch(); </a:t>
            </a:r>
          </a:p>
          <a:p>
            <a:r>
              <a:rPr lang="en-US" sz="2000" dirty="0">
                <a:latin typeface="Arial" charset="0"/>
              </a:rPr>
              <a:t>$statement-&gt;closeCursor(); </a:t>
            </a:r>
          </a:p>
          <a:p>
            <a:r>
              <a:rPr lang="en-US" sz="2000" dirty="0">
                <a:latin typeface="Arial" charset="0"/>
              </a:rPr>
              <a:t>return $results[0]; </a:t>
            </a:r>
          </a:p>
          <a:p>
            <a:r>
              <a:rPr lang="en-US" sz="2000" dirty="0">
                <a:latin typeface="Arial" charset="0"/>
              </a:rPr>
              <a:t>* The query still returns an associative array of </a:t>
            </a:r>
          </a:p>
          <a:p>
            <a:r>
              <a:rPr lang="en-US" sz="2000" dirty="0">
                <a:latin typeface="Arial" charset="0"/>
              </a:rPr>
              <a:t>values. There’s only one record with one value </a:t>
            </a:r>
          </a:p>
          <a:p>
            <a:r>
              <a:rPr lang="en-US" sz="2000" dirty="0">
                <a:latin typeface="Arial" charset="0"/>
              </a:rPr>
              <a:t>so we once again use fetch but only return the </a:t>
            </a:r>
          </a:p>
          <a:p>
            <a:r>
              <a:rPr lang="en-US" sz="2000" dirty="0">
                <a:latin typeface="Arial" charset="0"/>
              </a:rPr>
              <a:t>first element of the array (probably a number) </a:t>
            </a:r>
          </a:p>
          <a:p>
            <a:r>
              <a:rPr lang="en-US" sz="2000" dirty="0">
                <a:latin typeface="Arial" charset="0"/>
              </a:rPr>
              <a:t>&gt; Processing </a:t>
            </a:r>
          </a:p>
          <a:p>
            <a:r>
              <a:rPr lang="en-US" sz="2000" dirty="0">
                <a:latin typeface="Arial" charset="0"/>
              </a:rPr>
              <a:t>* The value return is simply a number (integer or </a:t>
            </a:r>
          </a:p>
          <a:p>
            <a:r>
              <a:rPr lang="en-US" sz="2000" dirty="0">
                <a:latin typeface="Arial" charset="0"/>
              </a:rPr>
              <a:t>float). Process it like you would any other PHP </a:t>
            </a:r>
          </a:p>
          <a:p>
            <a:r>
              <a:rPr lang="en-US" sz="2000" dirty="0">
                <a:latin typeface="Arial" charset="0"/>
              </a:rPr>
              <a:t>variable. </a:t>
            </a:r>
          </a:p>
          <a:p>
            <a:endParaRPr lang="en-US" dirty="0"/>
          </a:p>
        </p:txBody>
      </p:sp>
    </p:spTree>
    <p:extLst>
      <p:ext uri="{BB962C8B-B14F-4D97-AF65-F5344CB8AC3E}">
        <p14:creationId xmlns:p14="http://schemas.microsoft.com/office/powerpoint/2010/main" val="428901793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sz="quarter" idx="10"/>
          </p:nvPr>
        </p:nvSpPr>
        <p:spPr/>
        <p:txBody>
          <a:bodyPr anchor="t"/>
          <a:lstStyle/>
          <a:p>
            <a:r>
              <a:rPr lang="en-US" sz="2800" dirty="0">
                <a:latin typeface="Arial" charset="0"/>
              </a:rPr>
              <a:t>* Returning and processing a row count </a:t>
            </a:r>
          </a:p>
          <a:p>
            <a:r>
              <a:rPr lang="en-US" sz="2800" dirty="0">
                <a:latin typeface="Arial" charset="0"/>
              </a:rPr>
              <a:t>&gt; Returning </a:t>
            </a:r>
          </a:p>
          <a:p>
            <a:r>
              <a:rPr lang="en-US" sz="2800" dirty="0">
                <a:latin typeface="Arial" charset="0"/>
              </a:rPr>
              <a:t>$statement-&gt;closeCursor(); </a:t>
            </a:r>
          </a:p>
          <a:p>
            <a:r>
              <a:rPr lang="en-US" sz="2800" dirty="0">
                <a:latin typeface="Arial" charset="0"/>
              </a:rPr>
              <a:t>return $statement-&gt;rowCount(); </a:t>
            </a:r>
          </a:p>
          <a:p>
            <a:r>
              <a:rPr lang="en-US" sz="2800" dirty="0">
                <a:latin typeface="Arial" charset="0"/>
              </a:rPr>
              <a:t>* No $results variable is created </a:t>
            </a:r>
          </a:p>
          <a:p>
            <a:r>
              <a:rPr lang="en-US" sz="2800" dirty="0">
                <a:latin typeface="Arial" charset="0"/>
              </a:rPr>
              <a:t>* PDOStatement stores how many rows were </a:t>
            </a:r>
          </a:p>
          <a:p>
            <a:r>
              <a:rPr lang="en-US" sz="2800" dirty="0">
                <a:latin typeface="Arial" charset="0"/>
              </a:rPr>
              <a:t>affected. Access via rowCount method. </a:t>
            </a:r>
          </a:p>
          <a:p>
            <a:r>
              <a:rPr lang="en-US" sz="2800" dirty="0">
                <a:latin typeface="Arial" charset="0"/>
              </a:rPr>
              <a:t>&gt; Processing </a:t>
            </a:r>
          </a:p>
          <a:p>
            <a:r>
              <a:rPr lang="en-US" sz="2800" dirty="0">
                <a:latin typeface="Arial" charset="0"/>
              </a:rPr>
              <a:t>* The value return is simply an integer. If </a:t>
            </a:r>
          </a:p>
          <a:p>
            <a:r>
              <a:rPr lang="en-US" sz="2800" dirty="0">
                <a:latin typeface="Arial" charset="0"/>
              </a:rPr>
              <a:t>appropriate, can check to ensure &gt; 0. </a:t>
            </a:r>
          </a:p>
        </p:txBody>
      </p:sp>
    </p:spTree>
    <p:extLst>
      <p:ext uri="{BB962C8B-B14F-4D97-AF65-F5344CB8AC3E}">
        <p14:creationId xmlns:p14="http://schemas.microsoft.com/office/powerpoint/2010/main" val="357765491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charset="0"/>
              </a:rPr>
              <a:t>Checking for Duplicate Records </a:t>
            </a:r>
            <a:r>
              <a:rPr lang="en-US" dirty="0"/>
              <a:t/>
            </a:r>
            <a:br>
              <a:rPr lang="en-US" dirty="0"/>
            </a:br>
            <a:endParaRPr lang="en-US" dirty="0"/>
          </a:p>
        </p:txBody>
      </p:sp>
      <p:sp>
        <p:nvSpPr>
          <p:cNvPr id="3" name="Text Placeholder 2"/>
          <p:cNvSpPr>
            <a:spLocks noGrp="1"/>
          </p:cNvSpPr>
          <p:nvPr>
            <p:ph type="body" sz="quarter" idx="10"/>
          </p:nvPr>
        </p:nvSpPr>
        <p:spPr/>
        <p:txBody>
          <a:bodyPr anchor="t"/>
          <a:lstStyle/>
          <a:p>
            <a:r>
              <a:rPr lang="en-US" sz="2000" dirty="0">
                <a:latin typeface="Arial" charset="0"/>
              </a:rPr>
              <a:t>* If JavaScript is on, you can use a combination of jQuery </a:t>
            </a:r>
          </a:p>
          <a:p>
            <a:r>
              <a:rPr lang="en-US" sz="2000" dirty="0">
                <a:latin typeface="Arial" charset="0"/>
              </a:rPr>
              <a:t>and AJAX to check for duplicate records without </a:t>
            </a:r>
          </a:p>
          <a:p>
            <a:r>
              <a:rPr lang="en-US" sz="2000" dirty="0">
                <a:latin typeface="Arial" charset="0"/>
              </a:rPr>
              <a:t>returning control to the server (without leaving the </a:t>
            </a:r>
          </a:p>
          <a:p>
            <a:r>
              <a:rPr lang="en-US" sz="2000" dirty="0">
                <a:latin typeface="Arial" charset="0"/>
              </a:rPr>
              <a:t>current page). </a:t>
            </a:r>
          </a:p>
          <a:p>
            <a:r>
              <a:rPr lang="en-US" sz="2000" dirty="0">
                <a:latin typeface="Arial" charset="0"/>
              </a:rPr>
              <a:t>* You’ll have to modify/add three components (per table) </a:t>
            </a:r>
          </a:p>
          <a:p>
            <a:r>
              <a:rPr lang="en-US" sz="2000" dirty="0">
                <a:latin typeface="Arial" charset="0"/>
              </a:rPr>
              <a:t>to do this. </a:t>
            </a:r>
          </a:p>
          <a:p>
            <a:r>
              <a:rPr lang="en-US" sz="2000" dirty="0">
                <a:latin typeface="Arial" charset="0"/>
              </a:rPr>
              <a:t>** Add an IF statement to the validation for the logical </a:t>
            </a:r>
          </a:p>
          <a:p>
            <a:r>
              <a:rPr lang="en-US" sz="2000" dirty="0">
                <a:latin typeface="Arial" charset="0"/>
              </a:rPr>
              <a:t>key fields that calls an isDup function (next bullet) </a:t>
            </a:r>
          </a:p>
          <a:p>
            <a:r>
              <a:rPr lang="en-US" sz="2000" dirty="0">
                <a:latin typeface="Arial" charset="0"/>
              </a:rPr>
              <a:t>** Write a function (jQuery) that uses AJAX to </a:t>
            </a:r>
          </a:p>
          <a:p>
            <a:r>
              <a:rPr lang="en-US" sz="2000" dirty="0">
                <a:latin typeface="Arial" charset="0"/>
              </a:rPr>
              <a:t>asynchronously check the database for a duplicate </a:t>
            </a:r>
          </a:p>
          <a:p>
            <a:r>
              <a:rPr lang="en-US" sz="2000" dirty="0">
                <a:latin typeface="Arial" charset="0"/>
              </a:rPr>
              <a:t>record without leaving the current web page </a:t>
            </a:r>
          </a:p>
          <a:p>
            <a:r>
              <a:rPr lang="en-US" sz="2000" dirty="0">
                <a:latin typeface="Arial" charset="0"/>
              </a:rPr>
              <a:t>** Create a PHP file that connects to the database and </a:t>
            </a:r>
          </a:p>
          <a:p>
            <a:r>
              <a:rPr lang="en-US" sz="2000" dirty="0">
                <a:latin typeface="Arial" charset="0"/>
              </a:rPr>
              <a:t>counts the number of duplicate records. </a:t>
            </a:r>
          </a:p>
          <a:p>
            <a:endParaRPr lang="en-US" dirty="0"/>
          </a:p>
        </p:txBody>
      </p:sp>
    </p:spTree>
    <p:extLst>
      <p:ext uri="{BB962C8B-B14F-4D97-AF65-F5344CB8AC3E}">
        <p14:creationId xmlns:p14="http://schemas.microsoft.com/office/powerpoint/2010/main" val="420595882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sz="quarter" idx="10"/>
          </p:nvPr>
        </p:nvSpPr>
        <p:spPr/>
        <p:txBody>
          <a:bodyPr anchor="t"/>
          <a:lstStyle/>
          <a:p>
            <a:r>
              <a:rPr lang="en-US" sz="2400" dirty="0">
                <a:latin typeface="Arial" charset="0"/>
              </a:rPr>
              <a:t>* Create a (model) function that accepts the logical key </a:t>
            </a:r>
          </a:p>
          <a:p>
            <a:r>
              <a:rPr lang="en-US" sz="2400" dirty="0">
                <a:latin typeface="Arial" charset="0"/>
              </a:rPr>
              <a:t>values as parameters </a:t>
            </a:r>
          </a:p>
          <a:p>
            <a:r>
              <a:rPr lang="en-US" sz="2400" dirty="0">
                <a:latin typeface="Arial" charset="0"/>
              </a:rPr>
              <a:t>* The function should execute a query that counts how </a:t>
            </a:r>
          </a:p>
          <a:p>
            <a:r>
              <a:rPr lang="en-US" sz="2400" dirty="0">
                <a:latin typeface="Arial" charset="0"/>
              </a:rPr>
              <a:t>many records in the database have those values </a:t>
            </a:r>
          </a:p>
          <a:p>
            <a:r>
              <a:rPr lang="en-US" sz="2400" dirty="0">
                <a:latin typeface="Arial" charset="0"/>
              </a:rPr>
              <a:t>* The function should return either how many records </a:t>
            </a:r>
          </a:p>
          <a:p>
            <a:r>
              <a:rPr lang="en-US" sz="2400" dirty="0">
                <a:latin typeface="Arial" charset="0"/>
              </a:rPr>
              <a:t>where found or a Boolean value (Boolean function) </a:t>
            </a:r>
          </a:p>
          <a:p>
            <a:r>
              <a:rPr lang="en-US" sz="2400" dirty="0">
                <a:latin typeface="Arial" charset="0"/>
              </a:rPr>
              <a:t>* Call this function from the PHP validation function, but </a:t>
            </a:r>
          </a:p>
          <a:p>
            <a:r>
              <a:rPr lang="en-US" sz="2400" dirty="0">
                <a:latin typeface="Arial" charset="0"/>
              </a:rPr>
              <a:t>only if the logical keys have changed. </a:t>
            </a:r>
          </a:p>
          <a:p>
            <a:r>
              <a:rPr lang="en-US" sz="2400" dirty="0">
                <a:latin typeface="Arial" charset="0"/>
              </a:rPr>
              <a:t>&gt; For each logical key, add an org hidden variable. </a:t>
            </a:r>
          </a:p>
          <a:p>
            <a:r>
              <a:rPr lang="en-US" sz="2400" dirty="0">
                <a:latin typeface="Arial" charset="0"/>
              </a:rPr>
              <a:t>&gt; Be sure to retain the org value in case returning from </a:t>
            </a:r>
          </a:p>
          <a:p>
            <a:r>
              <a:rPr lang="en-US" sz="2400" dirty="0">
                <a:latin typeface="Arial" charset="0"/>
              </a:rPr>
              <a:t>an error. </a:t>
            </a:r>
          </a:p>
          <a:p>
            <a:endParaRPr lang="en-US" dirty="0"/>
          </a:p>
        </p:txBody>
      </p:sp>
    </p:spTree>
    <p:extLst>
      <p:ext uri="{BB962C8B-B14F-4D97-AF65-F5344CB8AC3E}">
        <p14:creationId xmlns:p14="http://schemas.microsoft.com/office/powerpoint/2010/main" val="386068970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sz="quarter" idx="10"/>
          </p:nvPr>
        </p:nvSpPr>
        <p:spPr/>
        <p:txBody>
          <a:bodyPr anchor="t"/>
          <a:lstStyle/>
          <a:p>
            <a:r>
              <a:rPr lang="en-US" sz="2400" dirty="0">
                <a:latin typeface="Arial" charset="0"/>
              </a:rPr>
              <a:t>* If the logical key is also a primary key, you’ll have to get </a:t>
            </a:r>
          </a:p>
          <a:p>
            <a:r>
              <a:rPr lang="en-US" sz="2400" dirty="0">
                <a:latin typeface="Arial" charset="0"/>
              </a:rPr>
              <a:t>a little more fancy. </a:t>
            </a:r>
          </a:p>
          <a:p>
            <a:r>
              <a:rPr lang="en-US" sz="2400" dirty="0">
                <a:latin typeface="Arial" charset="0"/>
              </a:rPr>
              <a:t>&gt; I recommend adding an orgKey hidden variable to </a:t>
            </a:r>
          </a:p>
          <a:p>
            <a:r>
              <a:rPr lang="en-US" sz="2400" dirty="0">
                <a:latin typeface="Arial" charset="0"/>
              </a:rPr>
              <a:t>the form and setting it to the key field’s original </a:t>
            </a:r>
          </a:p>
          <a:p>
            <a:r>
              <a:rPr lang="en-US" sz="2400" dirty="0">
                <a:latin typeface="Arial" charset="0"/>
              </a:rPr>
              <a:t>value (using PHP). </a:t>
            </a:r>
          </a:p>
          <a:p>
            <a:r>
              <a:rPr lang="en-US" sz="2400" dirty="0">
                <a:latin typeface="Arial" charset="0"/>
              </a:rPr>
              <a:t>* In the PHP validation, check to see if the orgKey is equal </a:t>
            </a:r>
          </a:p>
          <a:p>
            <a:r>
              <a:rPr lang="en-US" sz="2400" dirty="0">
                <a:latin typeface="Arial" charset="0"/>
              </a:rPr>
              <a:t>to the new key value. If NOT, check for duplicates using </a:t>
            </a:r>
          </a:p>
          <a:p>
            <a:r>
              <a:rPr lang="en-US" sz="2400" dirty="0">
                <a:latin typeface="Arial" charset="0"/>
              </a:rPr>
              <a:t>this field. </a:t>
            </a:r>
          </a:p>
          <a:p>
            <a:endParaRPr lang="en-US" dirty="0"/>
          </a:p>
        </p:txBody>
      </p:sp>
    </p:spTree>
    <p:extLst>
      <p:ext uri="{BB962C8B-B14F-4D97-AF65-F5344CB8AC3E}">
        <p14:creationId xmlns:p14="http://schemas.microsoft.com/office/powerpoint/2010/main" val="217966203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adding a search box</a:t>
            </a:r>
            <a:endParaRPr lang="en-US" dirty="0"/>
          </a:p>
        </p:txBody>
      </p:sp>
      <p:sp>
        <p:nvSpPr>
          <p:cNvPr id="3" name="Text Placeholder 2"/>
          <p:cNvSpPr>
            <a:spLocks noGrp="1"/>
          </p:cNvSpPr>
          <p:nvPr>
            <p:ph type="body" sz="quarter" idx="10"/>
          </p:nvPr>
        </p:nvSpPr>
        <p:spPr/>
        <p:txBody>
          <a:bodyPr anchor="t"/>
          <a:lstStyle/>
          <a:p>
            <a:r>
              <a:rPr lang="en-US" sz="2400" dirty="0">
                <a:latin typeface="Arial" charset="0"/>
              </a:rPr>
              <a:t>* Often, your list view will contain so many links, it is </a:t>
            </a:r>
          </a:p>
          <a:p>
            <a:r>
              <a:rPr lang="en-US" sz="2400" dirty="0">
                <a:latin typeface="Arial" charset="0"/>
              </a:rPr>
              <a:t>difficult, or at least inconvenient, to scroll through the </a:t>
            </a:r>
          </a:p>
          <a:p>
            <a:r>
              <a:rPr lang="en-US" sz="2400" dirty="0">
                <a:latin typeface="Arial" charset="0"/>
              </a:rPr>
              <a:t>entire list. </a:t>
            </a:r>
          </a:p>
          <a:p>
            <a:r>
              <a:rPr lang="en-US" sz="2400" dirty="0">
                <a:latin typeface="Arial" charset="0"/>
              </a:rPr>
              <a:t>* A search box can be implemented to allow the user to </a:t>
            </a:r>
          </a:p>
          <a:p>
            <a:r>
              <a:rPr lang="en-US" sz="2400" dirty="0">
                <a:latin typeface="Arial" charset="0"/>
              </a:rPr>
              <a:t>narrow down the items in the list view. </a:t>
            </a:r>
          </a:p>
          <a:p>
            <a:r>
              <a:rPr lang="en-US" sz="2400" dirty="0">
                <a:latin typeface="Arial" charset="0"/>
              </a:rPr>
              <a:t>&gt; Add a search text box and a search button to the top </a:t>
            </a:r>
          </a:p>
          <a:p>
            <a:r>
              <a:rPr lang="en-US" sz="2400" dirty="0">
                <a:latin typeface="Arial" charset="0"/>
              </a:rPr>
              <a:t>of the list view (maybe in their own mini form) </a:t>
            </a:r>
          </a:p>
          <a:p>
            <a:r>
              <a:rPr lang="en-US" sz="2400" dirty="0">
                <a:latin typeface="Arial" charset="0"/>
              </a:rPr>
              <a:t>* Set the value of the search text box to the </a:t>
            </a:r>
          </a:p>
          <a:p>
            <a:r>
              <a:rPr lang="en-US" sz="2400" dirty="0">
                <a:latin typeface="Arial" charset="0"/>
              </a:rPr>
              <a:t>previous search value if there is one. </a:t>
            </a:r>
          </a:p>
          <a:p>
            <a:r>
              <a:rPr lang="en-US" sz="2400" dirty="0">
                <a:latin typeface="Arial" charset="0"/>
              </a:rPr>
              <a:t>* This form will send the search value back to the </a:t>
            </a:r>
          </a:p>
          <a:p>
            <a:r>
              <a:rPr lang="en-US" sz="2400" dirty="0">
                <a:latin typeface="Arial" charset="0"/>
              </a:rPr>
              <a:t>controller </a:t>
            </a:r>
          </a:p>
          <a:p>
            <a:endParaRPr lang="en-US" dirty="0"/>
          </a:p>
        </p:txBody>
      </p:sp>
    </p:spTree>
    <p:extLst>
      <p:ext uri="{BB962C8B-B14F-4D97-AF65-F5344CB8AC3E}">
        <p14:creationId xmlns:p14="http://schemas.microsoft.com/office/powerpoint/2010/main" val="29774380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Using Exceptions to Catch Connection Errors </a:t>
            </a:r>
          </a:p>
        </p:txBody>
      </p:sp>
      <p:sp>
        <p:nvSpPr>
          <p:cNvPr id="3" name="Text Placeholder 2"/>
          <p:cNvSpPr>
            <a:spLocks noGrp="1"/>
          </p:cNvSpPr>
          <p:nvPr>
            <p:ph type="body" sz="quarter" idx="10"/>
          </p:nvPr>
        </p:nvSpPr>
        <p:spPr/>
        <p:txBody>
          <a:bodyPr anchor="t"/>
          <a:lstStyle/>
          <a:p>
            <a:r>
              <a:rPr lang="en-US" dirty="0"/>
              <a:t> $e contains all the information about the exception </a:t>
            </a:r>
          </a:p>
          <a:p>
            <a:r>
              <a:rPr lang="en-US" dirty="0"/>
              <a:t>Most likely you’ll be interested in the error  message that would have displayed </a:t>
            </a:r>
          </a:p>
          <a:p>
            <a:pPr lvl="1"/>
            <a:r>
              <a:rPr lang="en-US" dirty="0"/>
              <a:t>You can retrieve this message using:</a:t>
            </a:r>
          </a:p>
          <a:p>
            <a:pPr lvl="2"/>
            <a:r>
              <a:rPr lang="en-US" dirty="0"/>
              <a:t>$e-&gt;</a:t>
            </a:r>
            <a:r>
              <a:rPr lang="en-US" dirty="0" err="1"/>
              <a:t>getMessage</a:t>
            </a:r>
            <a:r>
              <a:rPr lang="en-US" dirty="0"/>
              <a:t>() </a:t>
            </a:r>
          </a:p>
          <a:p>
            <a:r>
              <a:rPr lang="en-US" dirty="0"/>
              <a:t>See the text for other available get methods </a:t>
            </a:r>
          </a:p>
          <a:p>
            <a:endParaRPr lang="en-US" dirty="0"/>
          </a:p>
        </p:txBody>
      </p:sp>
    </p:spTree>
    <p:extLst>
      <p:ext uri="{BB962C8B-B14F-4D97-AF65-F5344CB8AC3E}">
        <p14:creationId xmlns:p14="http://schemas.microsoft.com/office/powerpoint/2010/main" val="3318964416"/>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sz="quarter" idx="10"/>
          </p:nvPr>
        </p:nvSpPr>
        <p:spPr/>
        <p:txBody>
          <a:bodyPr anchor="t"/>
          <a:lstStyle/>
          <a:p>
            <a:r>
              <a:rPr lang="en-US" sz="2800" dirty="0">
                <a:latin typeface="Arial" charset="0"/>
              </a:rPr>
              <a:t>&gt; In the controller, set a $search variable if the </a:t>
            </a:r>
          </a:p>
          <a:p>
            <a:r>
              <a:rPr lang="en-US" sz="2800" dirty="0">
                <a:latin typeface="Arial" charset="0"/>
              </a:rPr>
              <a:t>$_REQUEST contains a search element </a:t>
            </a:r>
          </a:p>
          <a:p>
            <a:r>
              <a:rPr lang="en-US" sz="2800" dirty="0">
                <a:latin typeface="Arial" charset="0"/>
              </a:rPr>
              <a:t>&gt; In the controller, send the $search variable to the list </a:t>
            </a:r>
          </a:p>
          <a:p>
            <a:r>
              <a:rPr lang="en-US" sz="2800" dirty="0">
                <a:latin typeface="Arial" charset="0"/>
              </a:rPr>
              <a:t>model function </a:t>
            </a:r>
          </a:p>
          <a:p>
            <a:r>
              <a:rPr lang="en-US" sz="2800" dirty="0">
                <a:latin typeface="Arial" charset="0"/>
              </a:rPr>
              <a:t>&gt; In the controller, every time the list view is included </a:t>
            </a:r>
          </a:p>
          <a:p>
            <a:r>
              <a:rPr lang="en-US" sz="2800" dirty="0">
                <a:latin typeface="Arial" charset="0"/>
              </a:rPr>
              <a:t>(might be a header call), also include the $search </a:t>
            </a:r>
          </a:p>
          <a:p>
            <a:r>
              <a:rPr lang="en-US" sz="2800" dirty="0">
                <a:latin typeface="Arial" charset="0"/>
              </a:rPr>
              <a:t>variable </a:t>
            </a:r>
          </a:p>
          <a:p>
            <a:endParaRPr lang="en-US" dirty="0"/>
          </a:p>
        </p:txBody>
      </p:sp>
    </p:spTree>
    <p:extLst>
      <p:ext uri="{BB962C8B-B14F-4D97-AF65-F5344CB8AC3E}">
        <p14:creationId xmlns:p14="http://schemas.microsoft.com/office/powerpoint/2010/main" val="92814676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sz="quarter" idx="10"/>
          </p:nvPr>
        </p:nvSpPr>
        <p:spPr/>
        <p:txBody>
          <a:bodyPr anchor="t"/>
          <a:lstStyle/>
          <a:p>
            <a:r>
              <a:rPr lang="en-US" sz="2800" dirty="0">
                <a:latin typeface="Arial" charset="0"/>
              </a:rPr>
              <a:t>&gt; In the model list view function, add the $search </a:t>
            </a:r>
          </a:p>
          <a:p>
            <a:r>
              <a:rPr lang="en-US" sz="2800" dirty="0">
                <a:latin typeface="Arial" charset="0"/>
              </a:rPr>
              <a:t>parameter. Modify the query to include the parameter </a:t>
            </a:r>
          </a:p>
          <a:p>
            <a:r>
              <a:rPr lang="en-US" sz="2800" dirty="0">
                <a:latin typeface="Arial" charset="0"/>
              </a:rPr>
              <a:t>(Like criteria) </a:t>
            </a:r>
          </a:p>
          <a:p>
            <a:r>
              <a:rPr lang="en-US" sz="2800" dirty="0">
                <a:latin typeface="Arial" charset="0"/>
              </a:rPr>
              <a:t>&gt; In the list view add the $search variable to all forms </a:t>
            </a:r>
          </a:p>
          <a:p>
            <a:r>
              <a:rPr lang="en-US" sz="2800" dirty="0">
                <a:latin typeface="Arial" charset="0"/>
              </a:rPr>
              <a:t>(buttons) and links </a:t>
            </a:r>
          </a:p>
          <a:p>
            <a:r>
              <a:rPr lang="en-US" sz="2800" dirty="0">
                <a:latin typeface="Arial" charset="0"/>
              </a:rPr>
              <a:t>&gt; In the details view, in the main form, save the </a:t>
            </a:r>
          </a:p>
          <a:p>
            <a:r>
              <a:rPr lang="en-US" sz="2800" dirty="0">
                <a:latin typeface="Arial" charset="0"/>
              </a:rPr>
              <a:t>$search variable as a hidden field so it is sent back to </a:t>
            </a:r>
          </a:p>
          <a:p>
            <a:r>
              <a:rPr lang="en-US" sz="2800" dirty="0">
                <a:latin typeface="Arial" charset="0"/>
              </a:rPr>
              <a:t>the controller when the save is complete. </a:t>
            </a:r>
          </a:p>
          <a:p>
            <a:endParaRPr lang="en-US" dirty="0"/>
          </a:p>
        </p:txBody>
      </p:sp>
    </p:spTree>
    <p:extLst>
      <p:ext uri="{BB962C8B-B14F-4D97-AF65-F5344CB8AC3E}">
        <p14:creationId xmlns:p14="http://schemas.microsoft.com/office/powerpoint/2010/main" val="320734464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Arial" charset="0"/>
              </a:rPr>
              <a:t>Non-Secure Data Access Techniques</a:t>
            </a:r>
            <a:r>
              <a:rPr lang="en-US" dirty="0">
                <a:latin typeface="Arial" charset="0"/>
              </a:rPr>
              <a:t> </a:t>
            </a:r>
            <a:r>
              <a:rPr lang="en-US" dirty="0"/>
              <a:t/>
            </a:r>
            <a:br>
              <a:rPr lang="en-US" dirty="0"/>
            </a:br>
            <a:endParaRPr lang="en-US" dirty="0"/>
          </a:p>
        </p:txBody>
      </p:sp>
      <p:sp>
        <p:nvSpPr>
          <p:cNvPr id="3" name="Text Placeholder 2"/>
          <p:cNvSpPr>
            <a:spLocks noGrp="1"/>
          </p:cNvSpPr>
          <p:nvPr>
            <p:ph type="body" sz="quarter" idx="10"/>
          </p:nvPr>
        </p:nvSpPr>
        <p:spPr/>
        <p:txBody>
          <a:bodyPr anchor="t"/>
          <a:lstStyle/>
          <a:p>
            <a:r>
              <a:rPr lang="en-US" sz="2400" dirty="0">
                <a:latin typeface="Arial" charset="0"/>
              </a:rPr>
              <a:t>* Select statement </a:t>
            </a:r>
          </a:p>
          <a:p>
            <a:r>
              <a:rPr lang="en-US" sz="2400" dirty="0">
                <a:latin typeface="Arial" charset="0"/>
              </a:rPr>
              <a:t>$myQuery = 'Select * From tblemployees'; </a:t>
            </a:r>
          </a:p>
          <a:p>
            <a:r>
              <a:rPr lang="en-US" sz="2400" dirty="0">
                <a:latin typeface="Arial" charset="0"/>
              </a:rPr>
              <a:t>$emps = $db-&gt;query($myQuery); </a:t>
            </a:r>
          </a:p>
          <a:p>
            <a:r>
              <a:rPr lang="en-US" sz="2400" dirty="0">
                <a:latin typeface="Arial" charset="0"/>
              </a:rPr>
              <a:t>&gt; That’s it. A little simpler than a prepared statement, </a:t>
            </a:r>
          </a:p>
          <a:p>
            <a:r>
              <a:rPr lang="en-US" sz="2400" dirty="0">
                <a:latin typeface="Arial" charset="0"/>
              </a:rPr>
              <a:t>but not secure </a:t>
            </a:r>
          </a:p>
          <a:p>
            <a:r>
              <a:rPr lang="en-US" sz="2400" dirty="0">
                <a:latin typeface="Arial" charset="0"/>
              </a:rPr>
              <a:t>* Insert, Update, Delete </a:t>
            </a:r>
          </a:p>
          <a:p>
            <a:r>
              <a:rPr lang="en-US" sz="2400" dirty="0">
                <a:latin typeface="Arial" charset="0"/>
              </a:rPr>
              <a:t>$count = $db-&gt;exec($myQuery); </a:t>
            </a:r>
          </a:p>
          <a:p>
            <a:r>
              <a:rPr lang="en-US" sz="2400" dirty="0">
                <a:latin typeface="Arial" charset="0"/>
              </a:rPr>
              <a:t>&gt; Note exec is used instead of query </a:t>
            </a:r>
          </a:p>
          <a:p>
            <a:r>
              <a:rPr lang="en-US" sz="2400" dirty="0">
                <a:latin typeface="Arial" charset="0"/>
              </a:rPr>
              <a:t>* Result sets are processed in the same way as prepared </a:t>
            </a:r>
          </a:p>
          <a:p>
            <a:r>
              <a:rPr lang="en-US" sz="2400" dirty="0">
                <a:latin typeface="Arial" charset="0"/>
              </a:rPr>
              <a:t>queries. </a:t>
            </a:r>
          </a:p>
          <a:p>
            <a:endParaRPr lang="en-US" dirty="0"/>
          </a:p>
        </p:txBody>
      </p:sp>
    </p:spTree>
    <p:extLst>
      <p:ext uri="{BB962C8B-B14F-4D97-AF65-F5344CB8AC3E}">
        <p14:creationId xmlns:p14="http://schemas.microsoft.com/office/powerpoint/2010/main" val="401581694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charset="0"/>
              </a:rPr>
              <a:t>Using One Input Form </a:t>
            </a:r>
            <a:r>
              <a:rPr lang="en-US" dirty="0"/>
              <a:t/>
            </a:r>
            <a:br>
              <a:rPr lang="en-US" dirty="0"/>
            </a:br>
            <a:endParaRPr lang="en-US" dirty="0"/>
          </a:p>
        </p:txBody>
      </p:sp>
      <p:sp>
        <p:nvSpPr>
          <p:cNvPr id="3" name="Text Placeholder 2"/>
          <p:cNvSpPr>
            <a:spLocks noGrp="1"/>
          </p:cNvSpPr>
          <p:nvPr>
            <p:ph type="body" sz="quarter" idx="10"/>
          </p:nvPr>
        </p:nvSpPr>
        <p:spPr/>
        <p:txBody>
          <a:bodyPr anchor="t"/>
          <a:lstStyle/>
          <a:p>
            <a:r>
              <a:rPr lang="en-US" sz="2000" dirty="0">
                <a:latin typeface="Arial" charset="0"/>
              </a:rPr>
              <a:t>* Many programmers use two input forms (view) to gather </a:t>
            </a:r>
          </a:p>
          <a:p>
            <a:r>
              <a:rPr lang="en-US" sz="2000" dirty="0">
                <a:latin typeface="Arial" charset="0"/>
              </a:rPr>
              <a:t>data from the user: one for new records, another for </a:t>
            </a:r>
          </a:p>
          <a:p>
            <a:r>
              <a:rPr lang="en-US" sz="2000" dirty="0">
                <a:latin typeface="Arial" charset="0"/>
              </a:rPr>
              <a:t>updated records. A third view may be used to display </a:t>
            </a:r>
          </a:p>
          <a:p>
            <a:r>
              <a:rPr lang="en-US" sz="2000" dirty="0">
                <a:latin typeface="Arial" charset="0"/>
              </a:rPr>
              <a:t>server-side errors. Since all of these forms are nearly </a:t>
            </a:r>
          </a:p>
          <a:p>
            <a:r>
              <a:rPr lang="en-US" sz="2000" dirty="0">
                <a:latin typeface="Arial" charset="0"/>
              </a:rPr>
              <a:t>identical, I like to combine them. </a:t>
            </a:r>
          </a:p>
          <a:p>
            <a:r>
              <a:rPr lang="en-US" sz="2000" dirty="0">
                <a:latin typeface="Arial" charset="0"/>
              </a:rPr>
              <a:t>&gt; The input view must be told by the controller which </a:t>
            </a:r>
          </a:p>
          <a:p>
            <a:r>
              <a:rPr lang="en-US" sz="2000" dirty="0">
                <a:latin typeface="Arial" charset="0"/>
              </a:rPr>
              <a:t>of the three purposes it serves (new, update, error) </a:t>
            </a:r>
          </a:p>
          <a:p>
            <a:r>
              <a:rPr lang="en-US" sz="2000" dirty="0">
                <a:latin typeface="Arial" charset="0"/>
              </a:rPr>
              <a:t>&gt; I do this by defining two arrays: $errors and $details </a:t>
            </a:r>
          </a:p>
          <a:p>
            <a:r>
              <a:rPr lang="en-US" sz="2000" dirty="0">
                <a:latin typeface="Arial" charset="0"/>
              </a:rPr>
              <a:t>* $errors is a key/value array that contains field </a:t>
            </a:r>
          </a:p>
          <a:p>
            <a:r>
              <a:rPr lang="en-US" sz="2000" dirty="0">
                <a:latin typeface="Arial" charset="0"/>
              </a:rPr>
              <a:t>names and errors </a:t>
            </a:r>
          </a:p>
          <a:p>
            <a:r>
              <a:rPr lang="en-US" sz="2000" dirty="0">
                <a:latin typeface="Arial" charset="0"/>
              </a:rPr>
              <a:t>* $details contains the current field values when </a:t>
            </a:r>
          </a:p>
          <a:p>
            <a:r>
              <a:rPr lang="en-US" sz="2000" dirty="0">
                <a:latin typeface="Arial" charset="0"/>
              </a:rPr>
              <a:t>updating and is undefined when creating a new </a:t>
            </a:r>
          </a:p>
          <a:p>
            <a:r>
              <a:rPr lang="en-US" sz="2000" dirty="0">
                <a:latin typeface="Arial" charset="0"/>
              </a:rPr>
              <a:t>record </a:t>
            </a:r>
          </a:p>
          <a:p>
            <a:endParaRPr lang="en-US" dirty="0"/>
          </a:p>
        </p:txBody>
      </p:sp>
    </p:spTree>
    <p:extLst>
      <p:ext uri="{BB962C8B-B14F-4D97-AF65-F5344CB8AC3E}">
        <p14:creationId xmlns:p14="http://schemas.microsoft.com/office/powerpoint/2010/main" val="203831636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sz="quarter" idx="10"/>
          </p:nvPr>
        </p:nvSpPr>
        <p:spPr/>
        <p:txBody>
          <a:bodyPr anchor="t"/>
          <a:lstStyle/>
          <a:p>
            <a:r>
              <a:rPr lang="en-US" sz="2000" dirty="0">
                <a:latin typeface="Arial" charset="0"/>
              </a:rPr>
              <a:t>//In cases file </a:t>
            </a:r>
          </a:p>
          <a:p>
            <a:r>
              <a:rPr lang="en-US" sz="2000" dirty="0">
                <a:latin typeface="Arial" charset="0"/>
              </a:rPr>
              <a:t>case 'new': </a:t>
            </a:r>
          </a:p>
          <a:p>
            <a:r>
              <a:rPr lang="en-US" sz="2000" dirty="0">
                <a:latin typeface="Arial" charset="0"/>
              </a:rPr>
              <a:t>//no details, no errors </a:t>
            </a:r>
          </a:p>
          <a:p>
            <a:r>
              <a:rPr lang="en-US" sz="2000" dirty="0">
                <a:latin typeface="Arial" charset="0"/>
              </a:rPr>
              <a:t>$details=""; </a:t>
            </a:r>
          </a:p>
          <a:p>
            <a:r>
              <a:rPr lang="en-US" sz="2000" dirty="0">
                <a:latin typeface="Arial" charset="0"/>
              </a:rPr>
              <a:t>$errors=""; </a:t>
            </a:r>
          </a:p>
          <a:p>
            <a:r>
              <a:rPr lang="en-US" sz="2000" dirty="0">
                <a:latin typeface="Arial" charset="0"/>
              </a:rPr>
              <a:t>include('views/transcriptInput.php'); </a:t>
            </a:r>
          </a:p>
          <a:p>
            <a:r>
              <a:rPr lang="en-US" sz="2000" dirty="0">
                <a:latin typeface="Arial" charset="0"/>
              </a:rPr>
              <a:t>break; </a:t>
            </a:r>
          </a:p>
          <a:p>
            <a:r>
              <a:rPr lang="en-US" sz="2000" dirty="0">
                <a:latin typeface="Arial" charset="0"/>
              </a:rPr>
              <a:t>case 'edit': </a:t>
            </a:r>
          </a:p>
          <a:p>
            <a:r>
              <a:rPr lang="en-US" sz="2000" dirty="0">
                <a:latin typeface="Arial" charset="0"/>
              </a:rPr>
              <a:t>//no errors </a:t>
            </a:r>
          </a:p>
          <a:p>
            <a:r>
              <a:rPr lang="en-US" sz="2000" dirty="0">
                <a:latin typeface="Arial" charset="0"/>
              </a:rPr>
              <a:t>$errors = ""; </a:t>
            </a:r>
          </a:p>
          <a:p>
            <a:r>
              <a:rPr lang="en-US" sz="2000" dirty="0">
                <a:latin typeface="Arial" charset="0"/>
              </a:rPr>
              <a:t>$details = //record data here </a:t>
            </a:r>
          </a:p>
          <a:p>
            <a:r>
              <a:rPr lang="en-US" sz="2000" dirty="0">
                <a:latin typeface="Arial" charset="0"/>
              </a:rPr>
              <a:t>include('views/transcriptInput.php'); </a:t>
            </a:r>
          </a:p>
          <a:p>
            <a:r>
              <a:rPr lang="en-US" sz="2000" dirty="0">
                <a:latin typeface="Arial" charset="0"/>
              </a:rPr>
              <a:t>break; </a:t>
            </a:r>
          </a:p>
          <a:p>
            <a:endParaRPr lang="en-US" dirty="0"/>
          </a:p>
        </p:txBody>
      </p:sp>
    </p:spTree>
    <p:extLst>
      <p:ext uri="{BB962C8B-B14F-4D97-AF65-F5344CB8AC3E}">
        <p14:creationId xmlns:p14="http://schemas.microsoft.com/office/powerpoint/2010/main" val="252070350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sz="quarter" idx="10"/>
          </p:nvPr>
        </p:nvSpPr>
        <p:spPr/>
        <p:txBody>
          <a:bodyPr anchor="t"/>
          <a:lstStyle/>
          <a:p>
            <a:r>
              <a:rPr lang="en-US" sz="2400" dirty="0">
                <a:latin typeface="Arial" charset="0"/>
              </a:rPr>
              <a:t>* When the action is new record, neither the errors nor the </a:t>
            </a:r>
          </a:p>
          <a:p>
            <a:r>
              <a:rPr lang="en-US" sz="2400" dirty="0">
                <a:latin typeface="Arial" charset="0"/>
              </a:rPr>
              <a:t>details arrays are defined </a:t>
            </a:r>
          </a:p>
          <a:p>
            <a:r>
              <a:rPr lang="en-US" sz="2400" dirty="0">
                <a:latin typeface="Arial" charset="0"/>
              </a:rPr>
              <a:t>* When the action is edit, the current record data is </a:t>
            </a:r>
          </a:p>
          <a:p>
            <a:r>
              <a:rPr lang="en-US" sz="2400" dirty="0">
                <a:latin typeface="Arial" charset="0"/>
              </a:rPr>
              <a:t>transferred to the details array. The errors array is not </a:t>
            </a:r>
          </a:p>
          <a:p>
            <a:r>
              <a:rPr lang="en-US" sz="2400" dirty="0">
                <a:latin typeface="Arial" charset="0"/>
              </a:rPr>
              <a:t>defined </a:t>
            </a:r>
          </a:p>
          <a:p>
            <a:r>
              <a:rPr lang="en-US" sz="2400" dirty="0">
                <a:latin typeface="Arial" charset="0"/>
              </a:rPr>
              <a:t>* In both cases the input form is then included </a:t>
            </a:r>
          </a:p>
          <a:p>
            <a:r>
              <a:rPr lang="en-US" sz="2400" dirty="0">
                <a:latin typeface="Arial" charset="0"/>
              </a:rPr>
              <a:t>* If errors occur, the input form is displayed again, but the </a:t>
            </a:r>
          </a:p>
          <a:p>
            <a:r>
              <a:rPr lang="en-US" sz="2400" dirty="0">
                <a:latin typeface="Arial" charset="0"/>
              </a:rPr>
              <a:t>errors array is not cleared </a:t>
            </a:r>
          </a:p>
          <a:p>
            <a:endParaRPr lang="en-US" dirty="0"/>
          </a:p>
        </p:txBody>
      </p:sp>
    </p:spTree>
    <p:extLst>
      <p:ext uri="{BB962C8B-B14F-4D97-AF65-F5344CB8AC3E}">
        <p14:creationId xmlns:p14="http://schemas.microsoft.com/office/powerpoint/2010/main" val="394576579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sz="quarter" idx="10"/>
          </p:nvPr>
        </p:nvSpPr>
        <p:spPr/>
        <p:txBody>
          <a:bodyPr anchor="t"/>
          <a:lstStyle/>
          <a:p>
            <a:r>
              <a:rPr lang="en-US" dirty="0">
                <a:latin typeface="Arial" charset="0"/>
              </a:rPr>
              <a:t>case 'save': </a:t>
            </a:r>
          </a:p>
          <a:p>
            <a:r>
              <a:rPr lang="en-US" dirty="0">
                <a:latin typeface="Arial" charset="0"/>
              </a:rPr>
              <a:t>if(isset($_REQUEST['btnSubmit'])) { </a:t>
            </a:r>
          </a:p>
          <a:p>
            <a:r>
              <a:rPr lang="en-US" dirty="0">
                <a:latin typeface="Arial" charset="0"/>
              </a:rPr>
              <a:t>$errors = validateTranscriptData(); </a:t>
            </a:r>
          </a:p>
          <a:p>
            <a:r>
              <a:rPr lang="en-US" dirty="0">
                <a:latin typeface="Arial" charset="0"/>
              </a:rPr>
              <a:t>if(count($errors) == 0 ) { </a:t>
            </a:r>
          </a:p>
          <a:p>
            <a:r>
              <a:rPr lang="en-US" dirty="0">
                <a:latin typeface="Arial" charset="0"/>
              </a:rPr>
              <a:t>saveRecord </a:t>
            </a:r>
          </a:p>
          <a:p>
            <a:r>
              <a:rPr lang="en-US" dirty="0">
                <a:latin typeface="Arial" charset="0"/>
              </a:rPr>
              <a:t>} else { </a:t>
            </a:r>
          </a:p>
          <a:p>
            <a:r>
              <a:rPr lang="en-US" dirty="0">
                <a:latin typeface="Arial" charset="0"/>
              </a:rPr>
              <a:t>$details = $_REQUEST; </a:t>
            </a:r>
          </a:p>
          <a:p>
            <a:r>
              <a:rPr lang="en-US" dirty="0">
                <a:latin typeface="Arial" charset="0"/>
              </a:rPr>
              <a:t>include('views/transcriptInput.php'); </a:t>
            </a:r>
          </a:p>
          <a:p>
            <a:r>
              <a:rPr lang="en-US" dirty="0">
                <a:latin typeface="Arial" charset="0"/>
              </a:rPr>
              <a:t>}//endif </a:t>
            </a:r>
          </a:p>
          <a:p>
            <a:endParaRPr lang="en-US" dirty="0"/>
          </a:p>
        </p:txBody>
      </p:sp>
    </p:spTree>
    <p:extLst>
      <p:ext uri="{BB962C8B-B14F-4D97-AF65-F5344CB8AC3E}">
        <p14:creationId xmlns:p14="http://schemas.microsoft.com/office/powerpoint/2010/main" val="216561943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sz="quarter" idx="10"/>
          </p:nvPr>
        </p:nvSpPr>
        <p:spPr/>
        <p:txBody>
          <a:bodyPr anchor="t"/>
          <a:lstStyle/>
          <a:p>
            <a:r>
              <a:rPr lang="en-US" dirty="0">
                <a:latin typeface="Arial" charset="0"/>
              </a:rPr>
              <a:t>* First, the errors array is defined by calling the validation </a:t>
            </a:r>
          </a:p>
          <a:p>
            <a:r>
              <a:rPr lang="en-US" dirty="0">
                <a:latin typeface="Arial" charset="0"/>
              </a:rPr>
              <a:t>function. </a:t>
            </a:r>
          </a:p>
          <a:p>
            <a:r>
              <a:rPr lang="en-US" dirty="0">
                <a:latin typeface="Arial" charset="0"/>
              </a:rPr>
              <a:t>* If there are errors (else), the data sent by the form </a:t>
            </a:r>
          </a:p>
          <a:p>
            <a:r>
              <a:rPr lang="en-US" dirty="0">
                <a:latin typeface="Arial" charset="0"/>
              </a:rPr>
              <a:t>($_REQUEST) is copied to the details array (sent back to </a:t>
            </a:r>
          </a:p>
          <a:p>
            <a:r>
              <a:rPr lang="en-US" dirty="0">
                <a:latin typeface="Arial" charset="0"/>
              </a:rPr>
              <a:t>the form). Note the errors array is already (still) set. </a:t>
            </a:r>
          </a:p>
          <a:p>
            <a:endParaRPr lang="en-US" dirty="0"/>
          </a:p>
        </p:txBody>
      </p:sp>
    </p:spTree>
    <p:extLst>
      <p:ext uri="{BB962C8B-B14F-4D97-AF65-F5344CB8AC3E}">
        <p14:creationId xmlns:p14="http://schemas.microsoft.com/office/powerpoint/2010/main" val="83415970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sz="quarter" idx="10"/>
          </p:nvPr>
        </p:nvSpPr>
        <p:spPr/>
        <p:txBody>
          <a:bodyPr anchor="t"/>
          <a:lstStyle/>
          <a:p>
            <a:r>
              <a:rPr lang="en-US" dirty="0">
                <a:latin typeface="Arial" charset="0"/>
              </a:rPr>
              <a:t>* The input form needs to adapt based on $errors and </a:t>
            </a:r>
          </a:p>
          <a:p>
            <a:r>
              <a:rPr lang="en-US" dirty="0">
                <a:latin typeface="Arial" charset="0"/>
              </a:rPr>
              <a:t>$details </a:t>
            </a:r>
          </a:p>
          <a:p>
            <a:r>
              <a:rPr lang="en-US" dirty="0">
                <a:latin typeface="Arial" charset="0"/>
              </a:rPr>
              <a:t>&gt; If there are no details, this is a new record </a:t>
            </a:r>
          </a:p>
          <a:p>
            <a:r>
              <a:rPr lang="en-US" dirty="0">
                <a:latin typeface="Arial" charset="0"/>
              </a:rPr>
              <a:t>&gt; If there are errors, this is bad data from a previous </a:t>
            </a:r>
          </a:p>
          <a:p>
            <a:r>
              <a:rPr lang="en-US" dirty="0">
                <a:latin typeface="Arial" charset="0"/>
              </a:rPr>
              <a:t>form </a:t>
            </a:r>
          </a:p>
          <a:p>
            <a:r>
              <a:rPr lang="en-US" dirty="0">
                <a:latin typeface="Arial" charset="0"/>
              </a:rPr>
              <a:t>&gt; Otherwise, we’re editing existing data </a:t>
            </a:r>
          </a:p>
          <a:p>
            <a:endParaRPr lang="en-US" dirty="0"/>
          </a:p>
        </p:txBody>
      </p:sp>
    </p:spTree>
    <p:extLst>
      <p:ext uri="{BB962C8B-B14F-4D97-AF65-F5344CB8AC3E}">
        <p14:creationId xmlns:p14="http://schemas.microsoft.com/office/powerpoint/2010/main" val="368009384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sz="quarter" idx="10"/>
          </p:nvPr>
        </p:nvSpPr>
        <p:spPr/>
        <p:txBody>
          <a:bodyPr anchor="t"/>
          <a:lstStyle/>
          <a:p>
            <a:r>
              <a:rPr lang="en-US" sz="2800" dirty="0">
                <a:latin typeface="Arial" charset="0"/>
              </a:rPr>
              <a:t>* For each input field, we have to determine if the details </a:t>
            </a:r>
          </a:p>
          <a:p>
            <a:r>
              <a:rPr lang="en-US" sz="2800" dirty="0">
                <a:latin typeface="Arial" charset="0"/>
              </a:rPr>
              <a:t>array exists. </a:t>
            </a:r>
          </a:p>
          <a:p>
            <a:r>
              <a:rPr lang="en-US" sz="2800" dirty="0">
                <a:latin typeface="Arial" charset="0"/>
              </a:rPr>
              <a:t>&gt; If it does, add a value= attribute to the input, </a:t>
            </a:r>
          </a:p>
          <a:p>
            <a:r>
              <a:rPr lang="en-US" sz="2800" dirty="0">
                <a:latin typeface="Arial" charset="0"/>
              </a:rPr>
              <a:t>otherwise don’t. </a:t>
            </a:r>
          </a:p>
          <a:p>
            <a:r>
              <a:rPr lang="en-US" sz="2800" dirty="0">
                <a:latin typeface="Arial" charset="0"/>
              </a:rPr>
              <a:t>&gt; This will display the existing value in text boxes. </a:t>
            </a:r>
          </a:p>
          <a:p>
            <a:r>
              <a:rPr lang="en-US" sz="2800" dirty="0">
                <a:latin typeface="Arial" charset="0"/>
              </a:rPr>
              <a:t>&gt; Check boxes, radio buttons and combo/list boxes are </a:t>
            </a:r>
          </a:p>
          <a:p>
            <a:r>
              <a:rPr lang="en-US" sz="2800" dirty="0">
                <a:latin typeface="Arial" charset="0"/>
              </a:rPr>
              <a:t>a little trickier (later units) </a:t>
            </a:r>
          </a:p>
          <a:p>
            <a:endParaRPr lang="en-US" dirty="0"/>
          </a:p>
        </p:txBody>
      </p:sp>
    </p:spTree>
    <p:extLst>
      <p:ext uri="{BB962C8B-B14F-4D97-AF65-F5344CB8AC3E}">
        <p14:creationId xmlns:p14="http://schemas.microsoft.com/office/powerpoint/2010/main" val="8839577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Using Exceptions to Catch Connection Errors </a:t>
            </a:r>
          </a:p>
        </p:txBody>
      </p:sp>
      <p:sp>
        <p:nvSpPr>
          <p:cNvPr id="3" name="Text Placeholder 2"/>
          <p:cNvSpPr>
            <a:spLocks noGrp="1"/>
          </p:cNvSpPr>
          <p:nvPr>
            <p:ph type="body" sz="quarter" idx="10"/>
          </p:nvPr>
        </p:nvSpPr>
        <p:spPr/>
        <p:txBody>
          <a:bodyPr anchor="t"/>
          <a:lstStyle/>
          <a:p>
            <a:pPr marL="0" indent="0">
              <a:buNone/>
            </a:pPr>
            <a:endParaRPr lang="en-US" sz="2800" i="1" dirty="0"/>
          </a:p>
          <a:p>
            <a:pPr marL="0" indent="0">
              <a:buNone/>
            </a:pPr>
            <a:r>
              <a:rPr lang="en-US" sz="2800" i="1"/>
              <a:t>try { </a:t>
            </a:r>
            <a:endParaRPr lang="en-US" sz="2800" i="1" dirty="0"/>
          </a:p>
          <a:p>
            <a:pPr marL="0" indent="0">
              <a:buNone/>
            </a:pPr>
            <a:r>
              <a:rPr lang="en-US" sz="2800" i="1" dirty="0"/>
              <a:t>//</a:t>
            </a:r>
            <a:r>
              <a:rPr lang="en-US" sz="2800" i="1" dirty="0" err="1"/>
              <a:t>db</a:t>
            </a:r>
            <a:r>
              <a:rPr lang="en-US" sz="2800" i="1" dirty="0"/>
              <a:t> connection code here </a:t>
            </a:r>
          </a:p>
          <a:p>
            <a:pPr marL="0" indent="0">
              <a:buNone/>
            </a:pPr>
            <a:r>
              <a:rPr lang="en-US" sz="2800" i="1" dirty="0"/>
              <a:t>} catch (</a:t>
            </a:r>
            <a:r>
              <a:rPr lang="en-US" sz="2800" i="1" dirty="0" err="1"/>
              <a:t>PDOException</a:t>
            </a:r>
            <a:r>
              <a:rPr lang="en-US" sz="2800" i="1" dirty="0"/>
              <a:t> $e) { </a:t>
            </a:r>
          </a:p>
          <a:p>
            <a:pPr marL="0" indent="0">
              <a:buNone/>
            </a:pPr>
            <a:r>
              <a:rPr lang="en-US" sz="2800" i="1" dirty="0"/>
              <a:t>echo "&lt;p class='error'&gt;Database Error : " . </a:t>
            </a:r>
          </a:p>
          <a:p>
            <a:pPr marL="0" indent="0">
              <a:buNone/>
            </a:pPr>
            <a:r>
              <a:rPr lang="en-US" sz="2800" i="1" dirty="0"/>
              <a:t>$e-&gt;</a:t>
            </a:r>
            <a:r>
              <a:rPr lang="en-US" sz="2800" i="1" dirty="0" err="1"/>
              <a:t>getMessage</a:t>
            </a:r>
            <a:r>
              <a:rPr lang="en-US" sz="2800" i="1" dirty="0"/>
              <a:t>() . "&lt;/p&gt;"; </a:t>
            </a:r>
          </a:p>
          <a:p>
            <a:pPr marL="0" indent="0">
              <a:buNone/>
            </a:pPr>
            <a:r>
              <a:rPr lang="en-US" sz="2800" i="1" dirty="0"/>
              <a:t>} //end try-catch</a:t>
            </a:r>
            <a:r>
              <a:rPr lang="en-US" dirty="0"/>
              <a:t> </a:t>
            </a:r>
          </a:p>
          <a:p>
            <a:endParaRPr lang="en-US" dirty="0"/>
          </a:p>
        </p:txBody>
      </p:sp>
    </p:spTree>
    <p:extLst>
      <p:ext uri="{BB962C8B-B14F-4D97-AF65-F5344CB8AC3E}">
        <p14:creationId xmlns:p14="http://schemas.microsoft.com/office/powerpoint/2010/main" val="99239558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sz="quarter" idx="10"/>
          </p:nvPr>
        </p:nvSpPr>
        <p:spPr/>
        <p:txBody>
          <a:bodyPr anchor="t"/>
          <a:lstStyle/>
          <a:p>
            <a:r>
              <a:rPr lang="en-US" dirty="0">
                <a:latin typeface="Arial" charset="0"/>
              </a:rPr>
              <a:t>* For each input field, we have to determine if an error </a:t>
            </a:r>
          </a:p>
          <a:p>
            <a:r>
              <a:rPr lang="en-US" dirty="0">
                <a:latin typeface="Arial" charset="0"/>
              </a:rPr>
              <a:t>exists. </a:t>
            </a:r>
          </a:p>
          <a:p>
            <a:r>
              <a:rPr lang="en-US" dirty="0">
                <a:latin typeface="Arial" charset="0"/>
              </a:rPr>
              <a:t>&gt; If an error exists, display the error marker and set the </a:t>
            </a:r>
          </a:p>
          <a:p>
            <a:r>
              <a:rPr lang="en-US" dirty="0">
                <a:latin typeface="Arial" charset="0"/>
              </a:rPr>
              <a:t>title. Otherwise, hide the error marker </a:t>
            </a:r>
          </a:p>
          <a:p>
            <a:endParaRPr lang="en-US" dirty="0"/>
          </a:p>
        </p:txBody>
      </p:sp>
    </p:spTree>
    <p:extLst>
      <p:ext uri="{BB962C8B-B14F-4D97-AF65-F5344CB8AC3E}">
        <p14:creationId xmlns:p14="http://schemas.microsoft.com/office/powerpoint/2010/main" val="157939822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charset="0"/>
              </a:rPr>
              <a:t>Other Database Access Techniques </a:t>
            </a:r>
            <a:r>
              <a:rPr lang="en-US" dirty="0"/>
              <a:t/>
            </a:r>
            <a:br>
              <a:rPr lang="en-US" dirty="0"/>
            </a:br>
            <a:endParaRPr lang="en-US" dirty="0"/>
          </a:p>
        </p:txBody>
      </p:sp>
      <p:sp>
        <p:nvSpPr>
          <p:cNvPr id="3" name="Text Placeholder 2"/>
          <p:cNvSpPr>
            <a:spLocks noGrp="1"/>
          </p:cNvSpPr>
          <p:nvPr>
            <p:ph type="body" sz="quarter" idx="10"/>
          </p:nvPr>
        </p:nvSpPr>
        <p:spPr/>
        <p:txBody>
          <a:bodyPr anchor="t"/>
          <a:lstStyle/>
          <a:p>
            <a:r>
              <a:rPr lang="en-US" sz="2800" dirty="0">
                <a:latin typeface="Arial" charset="0"/>
              </a:rPr>
              <a:t>* PDO provides an object-oriented way to connect to a </a:t>
            </a:r>
          </a:p>
          <a:p>
            <a:r>
              <a:rPr lang="en-US" sz="2800" dirty="0">
                <a:latin typeface="Arial" charset="0"/>
              </a:rPr>
              <a:t>database. PHP also includes a non-OO method for </a:t>
            </a:r>
          </a:p>
          <a:p>
            <a:r>
              <a:rPr lang="en-US" sz="2800" dirty="0">
                <a:latin typeface="Arial" charset="0"/>
              </a:rPr>
              <a:t>connecting to databases </a:t>
            </a:r>
          </a:p>
          <a:p>
            <a:r>
              <a:rPr lang="en-US" sz="2800" dirty="0">
                <a:latin typeface="Arial" charset="0"/>
              </a:rPr>
              <a:t>* To me, the OO method is easier to comprehend. </a:t>
            </a:r>
          </a:p>
          <a:p>
            <a:r>
              <a:rPr lang="en-US" sz="2800" dirty="0">
                <a:latin typeface="Arial" charset="0"/>
              </a:rPr>
              <a:t>&gt; Also, you use the same technique to connect to a </a:t>
            </a:r>
          </a:p>
          <a:p>
            <a:r>
              <a:rPr lang="en-US" sz="2800" dirty="0">
                <a:latin typeface="Arial" charset="0"/>
              </a:rPr>
              <a:t>non-MySQL database </a:t>
            </a:r>
          </a:p>
          <a:p>
            <a:r>
              <a:rPr lang="en-US" sz="2800" dirty="0">
                <a:latin typeface="Arial" charset="0"/>
              </a:rPr>
              <a:t>&gt; The non-OO technique uses the mysqli class </a:t>
            </a:r>
          </a:p>
          <a:p>
            <a:r>
              <a:rPr lang="en-US" sz="2800" dirty="0">
                <a:latin typeface="Arial" charset="0"/>
              </a:rPr>
              <a:t>* Note how limiting the name is. </a:t>
            </a:r>
          </a:p>
          <a:p>
            <a:endParaRPr lang="en-US" dirty="0"/>
          </a:p>
        </p:txBody>
      </p:sp>
    </p:spTree>
    <p:extLst>
      <p:ext uri="{BB962C8B-B14F-4D97-AF65-F5344CB8AC3E}">
        <p14:creationId xmlns:p14="http://schemas.microsoft.com/office/powerpoint/2010/main" val="284664568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sz="quarter" idx="10"/>
          </p:nvPr>
        </p:nvSpPr>
        <p:spPr/>
        <p:txBody>
          <a:bodyPr anchor="t"/>
          <a:lstStyle/>
          <a:p>
            <a:r>
              <a:rPr lang="en-US" dirty="0">
                <a:latin typeface="Arial" charset="0"/>
              </a:rPr>
              <a:t>* Connecting to a database </a:t>
            </a:r>
          </a:p>
          <a:p>
            <a:r>
              <a:rPr lang="en-US" dirty="0">
                <a:latin typeface="Arial" charset="0"/>
              </a:rPr>
              <a:t>$host = 'localhost'; </a:t>
            </a:r>
          </a:p>
          <a:p>
            <a:r>
              <a:rPr lang="en-US" dirty="0">
                <a:latin typeface="Arial" charset="0"/>
              </a:rPr>
              <a:t>$username = 'username'; //could be root </a:t>
            </a:r>
          </a:p>
          <a:p>
            <a:r>
              <a:rPr lang="en-US" dirty="0">
                <a:latin typeface="Arial" charset="0"/>
              </a:rPr>
              <a:t>$password = 'pwd'; //could be empty string </a:t>
            </a:r>
          </a:p>
          <a:p>
            <a:r>
              <a:rPr lang="en-US" dirty="0">
                <a:latin typeface="Arial" charset="0"/>
              </a:rPr>
              <a:t>$dbName = 'mySqlDatabaseName'; </a:t>
            </a:r>
          </a:p>
          <a:p>
            <a:r>
              <a:rPr lang="en-US" dirty="0">
                <a:latin typeface="Arial" charset="0"/>
              </a:rPr>
              <a:t>$db = mysqli_connect($host, $username, </a:t>
            </a:r>
          </a:p>
          <a:p>
            <a:r>
              <a:rPr lang="en-US" dirty="0">
                <a:latin typeface="Arial" charset="0"/>
              </a:rPr>
              <a:t>$password, $dbName); </a:t>
            </a:r>
          </a:p>
          <a:p>
            <a:endParaRPr lang="en-US" dirty="0"/>
          </a:p>
        </p:txBody>
      </p:sp>
    </p:spTree>
    <p:extLst>
      <p:ext uri="{BB962C8B-B14F-4D97-AF65-F5344CB8AC3E}">
        <p14:creationId xmlns:p14="http://schemas.microsoft.com/office/powerpoint/2010/main" val="65496562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sz="quarter" idx="10"/>
          </p:nvPr>
        </p:nvSpPr>
        <p:spPr/>
        <p:txBody>
          <a:bodyPr anchor="t"/>
          <a:lstStyle/>
          <a:p>
            <a:r>
              <a:rPr lang="en-US" dirty="0">
                <a:latin typeface="Arial" charset="0"/>
              </a:rPr>
              <a:t>* Selecting data </a:t>
            </a:r>
          </a:p>
          <a:p>
            <a:r>
              <a:rPr lang="en-US" dirty="0">
                <a:latin typeface="Arial" charset="0"/>
              </a:rPr>
              <a:t>$myQuery = 'Select * from tblname'; </a:t>
            </a:r>
          </a:p>
          <a:p>
            <a:r>
              <a:rPr lang="en-US" dirty="0">
                <a:latin typeface="Arial" charset="0"/>
              </a:rPr>
              <a:t>$result = $db-&gt;query($myQuery); </a:t>
            </a:r>
          </a:p>
          <a:p>
            <a:endParaRPr lang="en-US" dirty="0"/>
          </a:p>
        </p:txBody>
      </p:sp>
    </p:spTree>
    <p:extLst>
      <p:ext uri="{BB962C8B-B14F-4D97-AF65-F5344CB8AC3E}">
        <p14:creationId xmlns:p14="http://schemas.microsoft.com/office/powerpoint/2010/main" val="181973361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sz="quarter" idx="10"/>
          </p:nvPr>
        </p:nvSpPr>
        <p:spPr/>
        <p:txBody>
          <a:bodyPr anchor="t"/>
          <a:lstStyle/>
          <a:p>
            <a:r>
              <a:rPr lang="en-US" dirty="0">
                <a:latin typeface="Arial" charset="0"/>
              </a:rPr>
              <a:t>* Processing select results </a:t>
            </a:r>
          </a:p>
          <a:p>
            <a:r>
              <a:rPr lang="en-US" dirty="0">
                <a:latin typeface="Arial" charset="0"/>
              </a:rPr>
              <a:t>$rowCount = $result-&gt;rows; </a:t>
            </a:r>
          </a:p>
          <a:p>
            <a:r>
              <a:rPr lang="pt-BR" dirty="0">
                <a:latin typeface="Arial" charset="0"/>
              </a:rPr>
              <a:t>for($r=0; $r&lt;$rowCount; $r++) { </a:t>
            </a:r>
            <a:endParaRPr lang="en-US" dirty="0">
              <a:latin typeface="Arial" charset="0"/>
            </a:endParaRPr>
          </a:p>
          <a:p>
            <a:r>
              <a:rPr lang="en-US" dirty="0">
                <a:latin typeface="Arial" charset="0"/>
              </a:rPr>
              <a:t>$record = result-&gt;fetch_assoc(); </a:t>
            </a:r>
          </a:p>
          <a:p>
            <a:r>
              <a:rPr lang="en-US" dirty="0">
                <a:latin typeface="Arial" charset="0"/>
              </a:rPr>
              <a:t>echo $record['fieldName']; </a:t>
            </a:r>
          </a:p>
          <a:p>
            <a:r>
              <a:rPr lang="en-US" dirty="0">
                <a:latin typeface="Arial" charset="0"/>
              </a:rPr>
              <a:t>}//end for </a:t>
            </a:r>
          </a:p>
          <a:p>
            <a:endParaRPr lang="en-US" dirty="0"/>
          </a:p>
        </p:txBody>
      </p:sp>
    </p:spTree>
    <p:extLst>
      <p:ext uri="{BB962C8B-B14F-4D97-AF65-F5344CB8AC3E}">
        <p14:creationId xmlns:p14="http://schemas.microsoft.com/office/powerpoint/2010/main" val="1654602729"/>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sz="quarter" idx="10"/>
          </p:nvPr>
        </p:nvSpPr>
        <p:spPr/>
        <p:txBody>
          <a:bodyPr anchor="t"/>
          <a:lstStyle/>
          <a:p>
            <a:r>
              <a:rPr lang="en-US" dirty="0">
                <a:latin typeface="Arial" charset="0"/>
              </a:rPr>
              <a:t>* Insert, Update, Delete </a:t>
            </a:r>
          </a:p>
          <a:p>
            <a:r>
              <a:rPr lang="en-US" dirty="0">
                <a:latin typeface="Arial" charset="0"/>
              </a:rPr>
              <a:t>&gt; Same as select </a:t>
            </a:r>
          </a:p>
          <a:p>
            <a:endParaRPr lang="en-US" dirty="0"/>
          </a:p>
        </p:txBody>
      </p:sp>
    </p:spTree>
    <p:extLst>
      <p:ext uri="{BB962C8B-B14F-4D97-AF65-F5344CB8AC3E}">
        <p14:creationId xmlns:p14="http://schemas.microsoft.com/office/powerpoint/2010/main" val="148643921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sz="quarter" idx="10"/>
          </p:nvPr>
        </p:nvSpPr>
        <p:spPr/>
        <p:txBody>
          <a:bodyPr anchor="t"/>
          <a:lstStyle/>
          <a:p>
            <a:r>
              <a:rPr lang="en-US" dirty="0">
                <a:latin typeface="Arial" charset="0"/>
              </a:rPr>
              <a:t>* Processing Insert, Update, Delete </a:t>
            </a:r>
          </a:p>
          <a:p>
            <a:r>
              <a:rPr lang="en-US" dirty="0">
                <a:latin typeface="Arial" charset="0"/>
              </a:rPr>
              <a:t>$success = $db-&gt;query($myQuery); </a:t>
            </a:r>
          </a:p>
          <a:p>
            <a:r>
              <a:rPr lang="en-US" dirty="0">
                <a:latin typeface="Arial" charset="0"/>
              </a:rPr>
              <a:t>if($success) </a:t>
            </a:r>
          </a:p>
          <a:p>
            <a:r>
              <a:rPr lang="en-US" dirty="0">
                <a:latin typeface="Arial" charset="0"/>
              </a:rPr>
              <a:t>//do stuff </a:t>
            </a:r>
          </a:p>
          <a:p>
            <a:r>
              <a:rPr lang="en-US" dirty="0">
                <a:latin typeface="Arial" charset="0"/>
              </a:rPr>
              <a:t>} </a:t>
            </a:r>
          </a:p>
          <a:p>
            <a:r>
              <a:rPr lang="en-US" dirty="0">
                <a:latin typeface="Arial" charset="0"/>
              </a:rPr>
              <a:t>$count = $db-&gt;affected_rows; //$db?? </a:t>
            </a:r>
          </a:p>
          <a:p>
            <a:r>
              <a:rPr lang="en-US" dirty="0">
                <a:latin typeface="Arial" charset="0"/>
              </a:rPr>
              <a:t>$id = $db-&gt;insert_id; //Autonum of new row </a:t>
            </a:r>
          </a:p>
          <a:p>
            <a:endParaRPr lang="en-US" dirty="0"/>
          </a:p>
        </p:txBody>
      </p:sp>
    </p:spTree>
    <p:extLst>
      <p:ext uri="{BB962C8B-B14F-4D97-AF65-F5344CB8AC3E}">
        <p14:creationId xmlns:p14="http://schemas.microsoft.com/office/powerpoint/2010/main" val="244610134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sz="quarter" idx="10"/>
          </p:nvPr>
        </p:nvSpPr>
        <p:spPr/>
        <p:txBody>
          <a:bodyPr anchor="t"/>
          <a:lstStyle/>
          <a:p>
            <a:r>
              <a:rPr lang="en-US" sz="2000" dirty="0">
                <a:latin typeface="Arial" charset="0"/>
              </a:rPr>
              <a:t>* mysqli Prepared Statements </a:t>
            </a:r>
          </a:p>
          <a:p>
            <a:r>
              <a:rPr lang="en-US" sz="2000" dirty="0">
                <a:latin typeface="Arial" charset="0"/>
              </a:rPr>
              <a:t>$myQuery = 'Select * From tblName </a:t>
            </a:r>
          </a:p>
          <a:p>
            <a:r>
              <a:rPr lang="en-US" sz="2000" dirty="0">
                <a:latin typeface="Arial" charset="0"/>
              </a:rPr>
              <a:t>Where key=?'; </a:t>
            </a:r>
          </a:p>
          <a:p>
            <a:r>
              <a:rPr lang="en-US" sz="2000" dirty="0">
                <a:latin typeface="Arial" charset="0"/>
              </a:rPr>
              <a:t>$statement = $db-&gt;prepare($myQuery); </a:t>
            </a:r>
          </a:p>
          <a:p>
            <a:r>
              <a:rPr lang="en-US" sz="2000" dirty="0">
                <a:latin typeface="Arial" charset="0"/>
              </a:rPr>
              <a:t>$statement-&gt;bind_parm('i', $varName, </a:t>
            </a:r>
          </a:p>
          <a:p>
            <a:r>
              <a:rPr lang="en-US" sz="2000" dirty="0">
                <a:latin typeface="Arial" charset="0"/>
              </a:rPr>
              <a:t>$varName2); </a:t>
            </a:r>
          </a:p>
          <a:p>
            <a:r>
              <a:rPr lang="en-US" sz="2000" dirty="0">
                <a:latin typeface="Arial" charset="0"/>
              </a:rPr>
              <a:t>$statement-&gt;bind_result($a, $b, $c); </a:t>
            </a:r>
          </a:p>
          <a:p>
            <a:r>
              <a:rPr lang="en-US" sz="2000" dirty="0">
                <a:latin typeface="Arial" charset="0"/>
              </a:rPr>
              <a:t>$statement-&gt;execute(); </a:t>
            </a:r>
          </a:p>
          <a:p>
            <a:r>
              <a:rPr lang="en-US" sz="2000" dirty="0">
                <a:latin typeface="Arial" charset="0"/>
              </a:rPr>
              <a:t>//$statement-&gt;fetch() (for each record) </a:t>
            </a:r>
          </a:p>
          <a:p>
            <a:r>
              <a:rPr lang="en-US" sz="2000" dirty="0">
                <a:latin typeface="Arial" charset="0"/>
              </a:rPr>
              <a:t>$statement-&gt;close(); </a:t>
            </a:r>
          </a:p>
          <a:p>
            <a:r>
              <a:rPr lang="en-US" sz="2000" dirty="0">
                <a:latin typeface="Arial" charset="0"/>
              </a:rPr>
              <a:t>&gt; bind_parm binds all the parameters at once. The ‘i’ </a:t>
            </a:r>
          </a:p>
          <a:p>
            <a:r>
              <a:rPr lang="en-US" sz="2000" dirty="0">
                <a:latin typeface="Arial" charset="0"/>
              </a:rPr>
              <a:t>designates integer parameters (d, s also available) </a:t>
            </a:r>
          </a:p>
          <a:p>
            <a:r>
              <a:rPr lang="en-US" sz="2000" dirty="0">
                <a:latin typeface="Arial" charset="0"/>
              </a:rPr>
              <a:t>* All parameters have to be the same type?? </a:t>
            </a:r>
          </a:p>
          <a:p>
            <a:r>
              <a:rPr lang="en-US" sz="2000" dirty="0">
                <a:latin typeface="Arial" charset="0"/>
              </a:rPr>
              <a:t>&gt; bind_result is like an extract statement. It binds the </a:t>
            </a:r>
          </a:p>
          <a:p>
            <a:r>
              <a:rPr lang="en-US" sz="2000" dirty="0">
                <a:latin typeface="Arial" charset="0"/>
              </a:rPr>
              <a:t>fields in the result to the variables listed. </a:t>
            </a:r>
          </a:p>
        </p:txBody>
      </p:sp>
    </p:spTree>
    <p:extLst>
      <p:ext uri="{BB962C8B-B14F-4D97-AF65-F5344CB8AC3E}">
        <p14:creationId xmlns:p14="http://schemas.microsoft.com/office/powerpoint/2010/main" val="166676491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charset="0"/>
              </a:rPr>
              <a:t>Ensuring Changes Saved </a:t>
            </a:r>
            <a:r>
              <a:rPr lang="en-US" dirty="0"/>
              <a:t/>
            </a:r>
            <a:br>
              <a:rPr lang="en-US" dirty="0"/>
            </a:br>
            <a:endParaRPr lang="en-US" dirty="0"/>
          </a:p>
        </p:txBody>
      </p:sp>
      <p:sp>
        <p:nvSpPr>
          <p:cNvPr id="3" name="Text Placeholder 2"/>
          <p:cNvSpPr>
            <a:spLocks noGrp="1"/>
          </p:cNvSpPr>
          <p:nvPr>
            <p:ph type="body" sz="quarter" idx="10"/>
          </p:nvPr>
        </p:nvSpPr>
        <p:spPr/>
        <p:txBody>
          <a:bodyPr anchor="t"/>
          <a:lstStyle/>
          <a:p>
            <a:r>
              <a:rPr lang="en-US" dirty="0">
                <a:latin typeface="Arial" charset="0"/>
              </a:rPr>
              <a:t>* One of the downsides of using a browser is the user has </a:t>
            </a:r>
          </a:p>
          <a:p>
            <a:r>
              <a:rPr lang="en-US" dirty="0">
                <a:latin typeface="Arial" charset="0"/>
              </a:rPr>
              <a:t>so many ways to navigate away from a page </a:t>
            </a:r>
          </a:p>
          <a:p>
            <a:r>
              <a:rPr lang="en-US" dirty="0">
                <a:latin typeface="Arial" charset="0"/>
              </a:rPr>
              <a:t>* If the user has made changes to a form’s data, navigating </a:t>
            </a:r>
          </a:p>
          <a:p>
            <a:r>
              <a:rPr lang="en-US" dirty="0">
                <a:latin typeface="Arial" charset="0"/>
              </a:rPr>
              <a:t>away from the page will likely lose those changes. </a:t>
            </a:r>
          </a:p>
          <a:p>
            <a:endParaRPr lang="en-US" dirty="0"/>
          </a:p>
        </p:txBody>
      </p:sp>
    </p:spTree>
    <p:extLst>
      <p:ext uri="{BB962C8B-B14F-4D97-AF65-F5344CB8AC3E}">
        <p14:creationId xmlns:p14="http://schemas.microsoft.com/office/powerpoint/2010/main" val="4191690551"/>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sz="quarter" idx="10"/>
          </p:nvPr>
        </p:nvSpPr>
        <p:spPr/>
        <p:txBody>
          <a:bodyPr anchor="t"/>
          <a:lstStyle/>
          <a:p>
            <a:r>
              <a:rPr lang="en-US" sz="1800" dirty="0">
                <a:latin typeface="Arial" charset="0"/>
              </a:rPr>
              <a:t>* I have found a jQuery plugin by Chris Dance of PaperCut </a:t>
            </a:r>
          </a:p>
          <a:p>
            <a:r>
              <a:rPr lang="en-US" sz="1800" dirty="0">
                <a:latin typeface="Arial" charset="0"/>
              </a:rPr>
              <a:t>Software called Are-You-Sure. </a:t>
            </a:r>
          </a:p>
          <a:p>
            <a:r>
              <a:rPr lang="en-US" sz="1800" dirty="0">
                <a:latin typeface="Arial" charset="0"/>
              </a:rPr>
              <a:t>&gt; Though called a plug-in, Are-You-Sure is simply a </a:t>
            </a:r>
          </a:p>
          <a:p>
            <a:r>
              <a:rPr lang="en-US" sz="1800" dirty="0">
                <a:latin typeface="Arial" charset="0"/>
              </a:rPr>
              <a:t>.js file that you link into your form file along with its </a:t>
            </a:r>
          </a:p>
          <a:p>
            <a:r>
              <a:rPr lang="en-US" sz="1800" dirty="0">
                <a:latin typeface="Arial" charset="0"/>
              </a:rPr>
              <a:t>normal javaScript file. </a:t>
            </a:r>
          </a:p>
          <a:p>
            <a:r>
              <a:rPr lang="en-US" sz="1800" dirty="0">
                <a:latin typeface="Arial" charset="0"/>
              </a:rPr>
              <a:t>&gt; It is extremely easy to tie into your existing form and </a:t>
            </a:r>
          </a:p>
          <a:p>
            <a:r>
              <a:rPr lang="en-US" sz="1800" dirty="0">
                <a:latin typeface="Arial" charset="0"/>
              </a:rPr>
              <a:t>works very well. </a:t>
            </a:r>
          </a:p>
          <a:p>
            <a:r>
              <a:rPr lang="en-US" sz="1800" dirty="0">
                <a:latin typeface="Arial" charset="0"/>
              </a:rPr>
              <a:t>* If your form is dirty (jQuery term for form with </a:t>
            </a:r>
          </a:p>
          <a:p>
            <a:r>
              <a:rPr lang="en-US" sz="1800" dirty="0">
                <a:latin typeface="Arial" charset="0"/>
              </a:rPr>
              <a:t>changed data) Are-You-Sure displays a standard </a:t>
            </a:r>
          </a:p>
          <a:p>
            <a:r>
              <a:rPr lang="en-US" sz="1800" dirty="0">
                <a:latin typeface="Arial" charset="0"/>
              </a:rPr>
              <a:t>browser dialog that allows the user to leave or </a:t>
            </a:r>
          </a:p>
          <a:p>
            <a:r>
              <a:rPr lang="en-US" sz="1800" dirty="0">
                <a:latin typeface="Arial" charset="0"/>
              </a:rPr>
              <a:t>return to the form if the user leaves without </a:t>
            </a:r>
          </a:p>
          <a:p>
            <a:r>
              <a:rPr lang="en-US" sz="1800" dirty="0">
                <a:latin typeface="Arial" charset="0"/>
              </a:rPr>
              <a:t>saving. </a:t>
            </a:r>
          </a:p>
          <a:p>
            <a:r>
              <a:rPr lang="en-US" sz="1800" dirty="0">
                <a:latin typeface="Arial" charset="0"/>
              </a:rPr>
              <a:t>* Are-You-Sure seems to ignore submit buttons </a:t>
            </a:r>
          </a:p>
          <a:p>
            <a:r>
              <a:rPr lang="en-US" sz="1800" dirty="0">
                <a:latin typeface="Arial" charset="0"/>
              </a:rPr>
              <a:t>(unlike other dirty sensing code I found). </a:t>
            </a:r>
          </a:p>
        </p:txBody>
      </p:sp>
    </p:spTree>
    <p:extLst>
      <p:ext uri="{BB962C8B-B14F-4D97-AF65-F5344CB8AC3E}">
        <p14:creationId xmlns:p14="http://schemas.microsoft.com/office/powerpoint/2010/main" val="254337834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8"/>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Unit 6 – MVC Database Access&amp;quot;&quot;/&gt;&lt;property id=&quot;20307&quot; value=&quot;313&quot;/&gt;&lt;/object&gt;&lt;object type=&quot;3&quot; unique_id=&quot;24950&quot;&gt;&lt;property id=&quot;20148&quot; value=&quot;5&quot;/&gt;&lt;property id=&quot;20300&quot; value=&quot;Slide 13 - &amp;quot;Catching SQL Errors in PDO &amp;quot;&quot;/&gt;&lt;property id=&quot;20307&quot; value=&quot;439&quot;/&gt;&lt;/object&gt;&lt;object type=&quot;3&quot; unique_id=&quot;24951&quot;&gt;&lt;property id=&quot;20148&quot; value=&quot;5&quot;/&gt;&lt;property id=&quot;20300&quot; value=&quot;Slide 14 - &amp;quot;Catching SQL Errors in PDO &amp;quot;&quot;/&gt;&lt;property id=&quot;20307&quot; value=&quot;440&quot;/&gt;&lt;/object&gt;&lt;object type=&quot;3&quot; unique_id=&quot;24952&quot;&gt;&lt;property id=&quot;20148&quot; value=&quot;5&quot;/&gt;&lt;property id=&quot;20300&quot; value=&quot;Slide 15 - &amp;quot;Catching SQL Errors in PDO &amp;quot;&quot;/&gt;&lt;property id=&quot;20307&quot; value=&quot;441&quot;/&gt;&lt;/object&gt;&lt;object type=&quot;3&quot; unique_id=&quot;24953&quot;&gt;&lt;property id=&quot;20148&quot; value=&quot;5&quot;/&gt;&lt;property id=&quot;20300&quot; value=&quot;Slide 16 - &amp;quot;Catching SQL Errors in PDO &amp;quot;&quot;/&gt;&lt;property id=&quot;20307&quot; value=&quot;442&quot;/&gt;&lt;/object&gt;&lt;object type=&quot;3&quot; unique_id=&quot;24954&quot;&gt;&lt;property id=&quot;20148&quot; value=&quot;5&quot;/&gt;&lt;property id=&quot;20300&quot; value=&quot;Slide 18 - &amp;quot;Catching SQL Errors in PDO &amp;quot;&quot;/&gt;&lt;property id=&quot;20307&quot; value=&quot;444&quot;/&gt;&lt;/object&gt;&lt;object type=&quot;3&quot; unique_id=&quot;24955&quot;&gt;&lt;property id=&quot;20148&quot; value=&quot;5&quot;/&gt;&lt;property id=&quot;20300&quot; value=&quot;Slide 17 - &amp;quot;Catching SQL Errors in PDO &amp;quot;&quot;/&gt;&lt;property id=&quot;20307&quot; value=&quot;443&quot;/&gt;&lt;/object&gt;&lt;object type=&quot;3&quot; unique_id=&quot;24956&quot;&gt;&lt;property id=&quot;20148&quot; value=&quot;5&quot;/&gt;&lt;property id=&quot;20300&quot; value=&quot;Slide 19 - &amp;quot;Catching SQL Errors in PDO &amp;quot;&quot;/&gt;&lt;property id=&quot;20307&quot; value=&quot;445&quot;/&gt;&lt;/object&gt;&lt;object type=&quot;3&quot; unique_id=&quot;24957&quot;&gt;&lt;property id=&quot;20148&quot; value=&quot;5&quot;/&gt;&lt;property id=&quot;20300&quot; value=&quot;Slide 20 - &amp;quot;Catching SQL Errors in PDO &amp;quot;&quot;/&gt;&lt;property id=&quot;20307&quot; value=&quot;446&quot;/&gt;&lt;/object&gt;&lt;object type=&quot;3&quot; unique_id=&quot;24959&quot;&gt;&lt;property id=&quot;20148&quot; value=&quot;5&quot;/&gt;&lt;property id=&quot;20300&quot; value=&quot;Slide 3 - &amp;quot;Connecting to a mysql db&amp;quot;&quot;/&gt;&lt;property id=&quot;20307&quot; value=&quot;429&quot;/&gt;&lt;/object&gt;&lt;object type=&quot;3&quot; unique_id=&quot;24960&quot;&gt;&lt;property id=&quot;20148&quot; value=&quot;5&quot;/&gt;&lt;property id=&quot;20300&quot; value=&quot;Slide 4 - &amp;quot;Connecting to a mysql db&amp;quot;&quot;/&gt;&lt;property id=&quot;20307&quot; value=&quot;430&quot;/&gt;&lt;/object&gt;&lt;object type=&quot;3&quot; unique_id=&quot;24961&quot;&gt;&lt;property id=&quot;20148&quot; value=&quot;5&quot;/&gt;&lt;property id=&quot;20300&quot; value=&quot;Slide 5 - &amp;quot;Using Exceptions to Catch Connection Errors &amp;quot;&quot;/&gt;&lt;property id=&quot;20307&quot; value=&quot;431&quot;/&gt;&lt;/object&gt;&lt;object type=&quot;3&quot; unique_id=&quot;24962&quot;&gt;&lt;property id=&quot;20148&quot; value=&quot;5&quot;/&gt;&lt;property id=&quot;20300&quot; value=&quot;Slide 6 - &amp;quot;Using Exceptions to Catch Connection Errors &amp;quot;&quot;/&gt;&lt;property id=&quot;20307&quot; value=&quot;432&quot;/&gt;&lt;/object&gt;&lt;object type=&quot;3&quot; unique_id=&quot;24963&quot;&gt;&lt;property id=&quot;20148&quot; value=&quot;5&quot;/&gt;&lt;property id=&quot;20300&quot; value=&quot;Slide 7 - &amp;quot;Using Exceptions to Catch Connection Errors &amp;quot;&quot;/&gt;&lt;property id=&quot;20307&quot; value=&quot;433&quot;/&gt;&lt;/object&gt;&lt;object type=&quot;3&quot; unique_id=&quot;24964&quot;&gt;&lt;property id=&quot;20148&quot; value=&quot;5&quot;/&gt;&lt;property id=&quot;20300&quot; value=&quot;Slide 8 - &amp;quot;Using Exceptions to Catch Connection Errors &amp;quot;&quot;/&gt;&lt;property id=&quot;20307&quot; value=&quot;434&quot;/&gt;&lt;/object&gt;&lt;object type=&quot;3&quot; unique_id=&quot;24965&quot;&gt;&lt;property id=&quot;20148&quot; value=&quot;5&quot;/&gt;&lt;property id=&quot;20300&quot; value=&quot;Slide 9 - &amp;quot;Using Exceptions to Catch Connection Errors &amp;quot;&quot;/&gt;&lt;property id=&quot;20307&quot; value=&quot;435&quot;/&gt;&lt;/object&gt;&lt;object type=&quot;3&quot; unique_id=&quot;24966&quot;&gt;&lt;property id=&quot;20148&quot; value=&quot;5&quot;/&gt;&lt;property id=&quot;20300&quot; value=&quot;Slide 10 - &amp;quot;Using Exceptions to Catch Connection Errors &amp;quot;&quot;/&gt;&lt;property id=&quot;20307&quot; value=&quot;436&quot;/&gt;&lt;/object&gt;&lt;object type=&quot;3&quot; unique_id=&quot;24967&quot;&gt;&lt;property id=&quot;20148&quot; value=&quot;5&quot;/&gt;&lt;property id=&quot;20300&quot; value=&quot;Slide 11 - &amp;quot;Using Exceptions to Catch Connection Errors &amp;quot;&quot;/&gt;&lt;property id=&quot;20307&quot; value=&quot;437&quot;/&gt;&lt;/object&gt;&lt;object type=&quot;3&quot; unique_id=&quot;24969&quot;&gt;&lt;property id=&quot;20148&quot; value=&quot;5&quot;/&gt;&lt;property id=&quot;20300&quot; value=&quot;Slide 21 - &amp;quot;MVC Data Access Libraries &amp;quot;&quot;/&gt;&lt;property id=&quot;20307&quot; value=&quot;447&quot;/&gt;&lt;/object&gt;&lt;object type=&quot;3&quot; unique_id=&quot;24970&quot;&gt;&lt;property id=&quot;20148&quot; value=&quot;5&quot;/&gt;&lt;property id=&quot;20300&quot; value=&quot;Slide 23 - &amp;quot;MVC Data Access Libraries &amp;quot;&quot;/&gt;&lt;property id=&quot;20307&quot; value=&quot;449&quot;/&gt;&lt;/object&gt;&lt;object type=&quot;3&quot; unique_id=&quot;24971&quot;&gt;&lt;property id=&quot;20148&quot; value=&quot;5&quot;/&gt;&lt;property id=&quot;20300&quot; value=&quot;Slide 24 - &amp;quot;MVC Data Access Libraries &amp;quot;&quot;/&gt;&lt;property id=&quot;20307&quot; value=&quot;450&quot;/&gt;&lt;/object&gt;&lt;object type=&quot;3&quot; unique_id=&quot;24972&quot;&gt;&lt;property id=&quot;20148&quot; value=&quot;5&quot;/&gt;&lt;property id=&quot;20300&quot; value=&quot;Slide 25 - &amp;quot;Using Prepared Statements &amp;quot;&quot;/&gt;&lt;property id=&quot;20307&quot; value=&quot;451&quot;/&gt;&lt;/object&gt;&lt;object type=&quot;3&quot; unique_id=&quot;24973&quot;&gt;&lt;property id=&quot;20148&quot; value=&quot;5&quot;/&gt;&lt;property id=&quot;20300&quot; value=&quot;Slide 29 - &amp;quot;Sql injection&amp;quot;&quot;/&gt;&lt;property id=&quot;20307&quot; value=&quot;452&quot;/&gt;&lt;/object&gt;&lt;object type=&quot;3&quot; unique_id=&quot;24974&quot;&gt;&lt;property id=&quot;20148&quot; value=&quot;5&quot;/&gt;&lt;property id=&quot;20300&quot; value=&quot;Slide 37 - &amp;quot;Using Prepared Statements &amp;quot;&quot;/&gt;&lt;property id=&quot;20307&quot; value=&quot;453&quot;/&gt;&lt;/object&gt;&lt;object type=&quot;3&quot; unique_id=&quot;24975&quot;&gt;&lt;property id=&quot;20148&quot; value=&quot;5&quot;/&gt;&lt;property id=&quot;20300&quot; value=&quot;Slide 38 - &amp;quot;Using Prepared Statements &amp;quot;&quot;/&gt;&lt;property id=&quot;20307&quot; value=&quot;454&quot;/&gt;&lt;/object&gt;&lt;object type=&quot;3&quot; unique_id=&quot;24976&quot;&gt;&lt;property id=&quot;20148&quot; value=&quot;5&quot;/&gt;&lt;property id=&quot;20300&quot; value=&quot;Slide 42 - &amp;quot;Using Prepared Statements &amp;quot;&quot;/&gt;&lt;property id=&quot;20307&quot; value=&quot;455&quot;/&gt;&lt;/object&gt;&lt;object type=&quot;3&quot; unique_id=&quot;24977&quot;&gt;&lt;property id=&quot;20148&quot; value=&quot;5&quot;/&gt;&lt;property id=&quot;20300&quot; value=&quot;Slide 43 - &amp;quot;Using Prepared Statements &amp;quot;&quot;/&gt;&lt;property id=&quot;20307&quot; value=&quot;456&quot;/&gt;&lt;/object&gt;&lt;object type=&quot;3&quot; unique_id=&quot;24979&quot;&gt;&lt;property id=&quot;20148&quot; value=&quot;5&quot;/&gt;&lt;property id=&quot;20300&quot; value=&quot;Slide 44 - &amp;quot;Using Prepared Statements &amp;quot;&quot;/&gt;&lt;property id=&quot;20307&quot; value=&quot;457&quot;/&gt;&lt;/object&gt;&lt;object type=&quot;3&quot; unique_id=&quot;24980&quot;&gt;&lt;property id=&quot;20148&quot; value=&quot;5&quot;/&gt;&lt;property id=&quot;20300&quot; value=&quot;Slide 2 - &amp;quot;Introduction to PDO&amp;quot;&quot;/&gt;&lt;property id=&quot;20307&quot; value=&quot;428&quot;/&gt;&lt;/object&gt;&lt;object type=&quot;3&quot; unique_id=&quot;24981&quot;&gt;&lt;property id=&quot;20148&quot; value=&quot;5&quot;/&gt;&lt;property id=&quot;20300&quot; value=&quot;Slide 12 - &amp;quot;Connecting in MVC &amp;quot;&quot;/&gt;&lt;property id=&quot;20307&quot; value=&quot;438&quot;/&gt;&lt;/object&gt;&lt;object type=&quot;3&quot; unique_id=&quot;24982&quot;&gt;&lt;property id=&quot;20148&quot; value=&quot;5&quot;/&gt;&lt;property id=&quot;20300&quot; value=&quot;Slide 22 - &amp;quot;MVC Data Access Libraries &amp;quot;&quot;/&gt;&lt;property id=&quot;20307&quot; value=&quot;448&quot;/&gt;&lt;/object&gt;&lt;object type=&quot;3&quot; unique_id=&quot;24983&quot;&gt;&lt;property id=&quot;20148&quot; value=&quot;5&quot;/&gt;&lt;property id=&quot;20300&quot; value=&quot;Slide 26 - &amp;quot;Prepared statements&amp;quot;&quot;/&gt;&lt;property id=&quot;20307&quot; value=&quot;533&quot;/&gt;&lt;/object&gt;&lt;object type=&quot;3&quot; unique_id=&quot;24984&quot;&gt;&lt;property id=&quot;20148&quot; value=&quot;5&quot;/&gt;&lt;property id=&quot;20300&quot; value=&quot;Slide 27 - &amp;quot;Prepared statement general layout&amp;quot;&quot;/&gt;&lt;property id=&quot;20307&quot; value=&quot;538&quot;/&gt;&lt;/object&gt;&lt;object type=&quot;3&quot; unique_id=&quot;24985&quot;&gt;&lt;property id=&quot;20148&quot; value=&quot;5&quot;/&gt;&lt;property id=&quot;20300&quot; value=&quot;Slide 28 - &amp;quot;Prepared Statement process&amp;quot;&quot;/&gt;&lt;property id=&quot;20307&quot; value=&quot;534&quot;/&gt;&lt;/object&gt;&lt;object type=&quot;3&quot; unique_id=&quot;24986&quot;&gt;&lt;property id=&quot;20148&quot; value=&quot;5&quot;/&gt;&lt;property id=&quot;20300&quot; value=&quot;Slide 30 - &amp;quot;Sql injection example 1&amp;quot;&quot;/&gt;&lt;property id=&quot;20307&quot; value=&quot;528&quot;/&gt;&lt;/object&gt;&lt;object type=&quot;3&quot; unique_id=&quot;24987&quot;&gt;&lt;property id=&quot;20148&quot; value=&quot;5&quot;/&gt;&lt;property id=&quot;20300&quot; value=&quot;Slide 31 - &amp;quot;Sql injection example 2&amp;quot;&quot;/&gt;&lt;property id=&quot;20307&quot; value=&quot;529&quot;/&gt;&lt;/object&gt;&lt;object type=&quot;3&quot; unique_id=&quot;24988&quot;&gt;&lt;property id=&quot;20148&quot; value=&quot;5&quot;/&gt;&lt;property id=&quot;20300&quot; value=&quot;Slide 32 - &amp;quot;Sql injection example 3, pt 1&amp;quot;&quot;/&gt;&lt;property id=&quot;20307&quot; value=&quot;530&quot;/&gt;&lt;/object&gt;&lt;object type=&quot;3&quot; unique_id=&quot;24989&quot;&gt;&lt;property id=&quot;20148&quot; value=&quot;5&quot;/&gt;&lt;property id=&quot;20300&quot; value=&quot;Slide 33 - &amp;quot;SQL INJECTION EXAMPLE 3, PT 2&amp;quot;&quot;/&gt;&lt;property id=&quot;20307&quot; value=&quot;531&quot;/&gt;&lt;/object&gt;&lt;object type=&quot;3&quot; unique_id=&quot;24990&quot;&gt;&lt;property id=&quot;20148&quot; value=&quot;5&quot;/&gt;&lt;property id=&quot;20300&quot; value=&quot;Slide 34 - &amp;quot;SQL INJECTION EXAMPLE 3, PT 3&amp;quot;&quot;/&gt;&lt;property id=&quot;20307&quot; value=&quot;532&quot;/&gt;&lt;/object&gt;&lt;object type=&quot;3&quot; unique_id=&quot;24991&quot;&gt;&lt;property id=&quot;20148&quot; value=&quot;5&quot;/&gt;&lt;property id=&quot;20300&quot; value=&quot;Slide 35 - &amp;quot;sql injection practice&amp;quot;&quot;/&gt;&lt;property id=&quot;20307&quot; value=&quot;471&quot;/&gt;&lt;/object&gt;&lt;object type=&quot;3&quot; unique_id=&quot;24992&quot;&gt;&lt;property id=&quot;20148&quot; value=&quot;5&quot;/&gt;&lt;property id=&quot;20300&quot; value=&quot;Slide 36 - &amp;quot;Sql injection&amp;quot;&quot;/&gt;&lt;property id=&quot;20307&quot; value=&quot;527&quot;/&gt;&lt;/object&gt;&lt;object type=&quot;3&quot; unique_id=&quot;24993&quot;&gt;&lt;property id=&quot;20148&quot; value=&quot;5&quot;/&gt;&lt;property id=&quot;20300&quot; value=&quot;Slide 39 - &amp;quot;Prepared statement process&amp;quot;&quot;/&gt;&lt;property id=&quot;20307&quot; value=&quot;523&quot;/&gt;&lt;/object&gt;&lt;object type=&quot;3&quot; unique_id=&quot;24994&quot;&gt;&lt;property id=&quot;20148&quot; value=&quot;5&quot;/&gt;&lt;property id=&quot;20300&quot; value=&quot;Slide 40 - &amp;quot;Advantages of prepared statements vs SQL statements directly&amp;quot;&quot;/&gt;&lt;property id=&quot;20307&quot; value=&quot;524&quot;/&gt;&lt;/object&gt;&lt;object type=&quot;3&quot; unique_id=&quot;24995&quot;&gt;&lt;property id=&quot;20148&quot; value=&quot;5&quot;/&gt;&lt;property id=&quot;20300&quot; value=&quot;Slide 41 - &amp;quot;Security of the php application&amp;quot;&quot;/&gt;&lt;property id=&quot;20307&quot; value=&quot;525&quot;/&gt;&lt;/object&gt;&lt;object type=&quot;3&quot; unique_id=&quot;24996&quot;&gt;&lt;property id=&quot;20148&quot; value=&quot;5&quot;/&gt;&lt;property id=&quot;20300&quot; value=&quot;Slide 45 - &amp;quot;Using Prepared Statements &amp;quot;&quot;/&gt;&lt;property id=&quot;20307&quot; value=&quot;458&quot;/&gt;&lt;/object&gt;&lt;object type=&quot;3&quot; unique_id=&quot;24997&quot;&gt;&lt;property id=&quot;20148&quot; value=&quot;5&quot;/&gt;&lt;property id=&quot;20300&quot; value=&quot;Slide 46 - &amp;quot;Using Prepared Statements &amp;quot;&quot;/&gt;&lt;property id=&quot;20307&quot; value=&quot;459&quot;/&gt;&lt;/object&gt;&lt;object type=&quot;3&quot; unique_id=&quot;24998&quot;&gt;&lt;property id=&quot;20148&quot; value=&quot;5&quot;/&gt;&lt;property id=&quot;20300&quot; value=&quot;Slide 47 - &amp;quot;Using Prepared Statements &amp;quot;&quot;/&gt;&lt;property id=&quot;20307&quot; value=&quot;460&quot;/&gt;&lt;/object&gt;&lt;object type=&quot;3&quot; unique_id=&quot;24999&quot;&gt;&lt;property id=&quot;20148&quot; value=&quot;5&quot;/&gt;&lt;property id=&quot;20300&quot; value=&quot;Slide 48 - &amp;quot;Using Prepared Statements &amp;quot;&quot;/&gt;&lt;property id=&quot;20307&quot; value=&quot;461&quot;/&gt;&lt;/object&gt;&lt;object type=&quot;3&quot; unique_id=&quot;25000&quot;&gt;&lt;property id=&quot;20148&quot; value=&quot;5&quot;/&gt;&lt;property id=&quot;20300&quot; value=&quot;Slide 49 - &amp;quot;Fetch and closecursor ex&amp;quot;&quot;/&gt;&lt;property id=&quot;20307&quot; value=&quot;462&quot;/&gt;&lt;/object&gt;&lt;object type=&quot;3&quot; unique_id=&quot;25001&quot;&gt;&lt;property id=&quot;20148&quot; value=&quot;5&quot;/&gt;&lt;property id=&quot;20300&quot; value=&quot;Slide 50&quot;/&gt;&lt;property id=&quot;20307&quot; value=&quot;463&quot;/&gt;&lt;/object&gt;&lt;object type=&quot;3&quot; unique_id=&quot;25002&quot;&gt;&lt;property id=&quot;20148&quot; value=&quot;5&quot;/&gt;&lt;property id=&quot;20300&quot; value=&quot;Slide 51 - &amp;quot;Fetch planning&amp;quot;&quot;/&gt;&lt;property id=&quot;20307&quot; value=&quot;464&quot;/&gt;&lt;/object&gt;&lt;object type=&quot;3&quot; unique_id=&quot;25003&quot;&gt;&lt;property id=&quot;20148&quot; value=&quot;5&quot;/&gt;&lt;property id=&quot;20300&quot; value=&quot;Slide 52 - &amp;quot;Fetch vs fetchall&amp;quot;&quot;/&gt;&lt;property id=&quot;20307&quot; value=&quot;526&quot;/&gt;&lt;/object&gt;&lt;object type=&quot;3&quot; unique_id=&quot;25004&quot;&gt;&lt;property id=&quot;20148&quot; value=&quot;5&quot;/&gt;&lt;property id=&quot;20300&quot; value=&quot;Slide 53 - &amp;quot;Using parameter queries&amp;quot;&quot;/&gt;&lt;property id=&quot;20307&quot; value=&quot;465&quot;/&gt;&lt;/object&gt;&lt;object type=&quot;3&quot; unique_id=&quot;25005&quot;&gt;&lt;property id=&quot;20148&quot; value=&quot;5&quot;/&gt;&lt;property id=&quot;20300&quot; value=&quot;Slide 54 - &amp;quot;Parameter types - named&amp;quot;&quot;/&gt;&lt;property id=&quot;20307&quot; value=&quot;466&quot;/&gt;&lt;/object&gt;&lt;object type=&quot;3&quot; unique_id=&quot;25006&quot;&gt;&lt;property id=&quot;20148&quot; value=&quot;5&quot;/&gt;&lt;property id=&quot;20300&quot; value=&quot;Slide 55 - &amp;quot;Named parameters&amp;quot;&quot;/&gt;&lt;property id=&quot;20307&quot; value=&quot;467&quot;/&gt;&lt;/object&gt;&lt;object type=&quot;3&quot; unique_id=&quot;25007&quot;&gt;&lt;property id=&quot;20148&quot; value=&quot;5&quot;/&gt;&lt;property id=&quot;20300&quot; value=&quot;Slide 56 - &amp;quot;Parameter names in the sql query&amp;quot;&quot;/&gt;&lt;property id=&quot;20307&quot; value=&quot;468&quot;/&gt;&lt;/object&gt;&lt;object type=&quot;3&quot; unique_id=&quot;25008&quot;&gt;&lt;property id=&quot;20148&quot; value=&quot;5&quot;/&gt;&lt;property id=&quot;20300&quot; value=&quot;Slide 57 - &amp;quot;Parameter embedding&amp;quot;&quot;/&gt;&lt;property id=&quot;20307&quot; value=&quot;469&quot;/&gt;&lt;/object&gt;&lt;object type=&quot;3&quot; unique_id=&quot;25009&quot;&gt;&lt;property id=&quot;20148&quot; value=&quot;5&quot;/&gt;&lt;property id=&quot;20300&quot; value=&quot;Slide 58 - &amp;quot;Calling the bindvalue method&amp;quot;&quot;/&gt;&lt;property id=&quot;20307&quot; value=&quot;470&quot;/&gt;&lt;/object&gt;&lt;object type=&quot;3&quot; unique_id=&quot;25010&quot;&gt;&lt;property id=&quot;20148&quot; value=&quot;5&quot;/&gt;&lt;property id=&quot;20300&quot; value=&quot;Slide 59 - &amp;quot;Unnamed parameters&amp;quot;&quot;/&gt;&lt;property id=&quot;20307&quot; value=&quot;472&quot;/&gt;&lt;/object&gt;&lt;object type=&quot;3&quot; unique_id=&quot;25011&quot;&gt;&lt;property id=&quot;20148&quot; value=&quot;5&quot;/&gt;&lt;property id=&quot;20300&quot; value=&quot;Slide 60 - &amp;quot;Use of ? For unnamed parameters&amp;quot;&quot;/&gt;&lt;property id=&quot;20307&quot; value=&quot;478&quot;/&gt;&lt;/object&gt;&lt;object type=&quot;3&quot; unique_id=&quot;25012&quot;&gt;&lt;property id=&quot;20148&quot; value=&quot;5&quot;/&gt;&lt;property id=&quot;20300&quot; value=&quot;Slide 61 - &amp;quot;Using parameters in a like clause&amp;quot;&quot;/&gt;&lt;property id=&quot;20307&quot; value=&quot;484&quot;/&gt;&lt;/object&gt;&lt;object type=&quot;3&quot; unique_id=&quot;25013&quot;&gt;&lt;property id=&quot;20148&quot; value=&quot;5&quot;/&gt;&lt;property id=&quot;20300&quot; value=&quot;Slide 62 - &amp;quot;Example of param in like clause&amp;quot;&quot;/&gt;&lt;property id=&quot;20307&quot; value=&quot;483&quot;/&gt;&lt;/object&gt;&lt;object type=&quot;3&quot; unique_id=&quot;25014&quot;&gt;&lt;property id=&quot;20148&quot; value=&quot;5&quot;/&gt;&lt;property id=&quot;20300&quot; value=&quot;Slide 63 - &amp;quot;Returning values from insert, update, delete&amp;quot;&quot;/&gt;&lt;property id=&quot;20307&quot; value=&quot;482&quot;/&gt;&lt;/object&gt;&lt;object type=&quot;3&quot; unique_id=&quot;25015&quot;&gt;&lt;property id=&quot;20148&quot; value=&quot;5&quot;/&gt;&lt;property id=&quot;20300&quot; value=&quot;Slide 64 - &amp;quot;Lastinsertid()&amp;quot;&quot;/&gt;&lt;property id=&quot;20307&quot; value=&quot;481&quot;/&gt;&lt;/object&gt;&lt;object type=&quot;3&quot; unique_id=&quot;25016&quot;&gt;&lt;property id=&quot;20148&quot; value=&quot;5&quot;/&gt;&lt;property id=&quot;20300&quot; value=&quot;Slide 65&quot;/&gt;&lt;property id=&quot;20307&quot; value=&quot;480&quot;/&gt;&lt;/object&gt;&lt;object type=&quot;3&quot; unique_id=&quot;25017&quot;&gt;&lt;property id=&quot;20148&quot; value=&quot;5&quot;/&gt;&lt;property id=&quot;20300&quot; value=&quot;Slide 66 - &amp;quot;Retrieving Data From the Result Set &amp;#x0D;&amp;#x0A;&amp;quot;&quot;/&gt;&lt;property id=&quot;20307&quot; value=&quot;479&quot;/&gt;&lt;/object&gt;&lt;object type=&quot;3&quot; unique_id=&quot;25018&quot;&gt;&lt;property id=&quot;20148&quot; value=&quot;5&quot;/&gt;&lt;property id=&quot;20300&quot; value=&quot;Slide 67&quot;/&gt;&lt;property id=&quot;20307&quot; value=&quot;477&quot;/&gt;&lt;/object&gt;&lt;object type=&quot;3&quot; unique_id=&quot;25019&quot;&gt;&lt;property id=&quot;20148&quot; value=&quot;5&quot;/&gt;&lt;property id=&quot;20300&quot; value=&quot;Slide 68&quot;/&gt;&lt;property id=&quot;20307&quot; value=&quot;476&quot;/&gt;&lt;/object&gt;&lt;object type=&quot;3&quot; unique_id=&quot;25020&quot;&gt;&lt;property id=&quot;20148&quot; value=&quot;5&quot;/&gt;&lt;property id=&quot;20300&quot; value=&quot;Slide 69&quot;/&gt;&lt;property id=&quot;20307&quot; value=&quot;485&quot;/&gt;&lt;/object&gt;&lt;object type=&quot;3&quot; unique_id=&quot;25021&quot;&gt;&lt;property id=&quot;20148&quot; value=&quot;5&quot;/&gt;&lt;property id=&quot;20300&quot; value=&quot;Slide 70&quot;/&gt;&lt;property id=&quot;20307&quot; value=&quot;475&quot;/&gt;&lt;/object&gt;&lt;object type=&quot;3&quot; unique_id=&quot;25022&quot;&gt;&lt;property id=&quot;20148&quot; value=&quot;5&quot;/&gt;&lt;property id=&quot;20300&quot; value=&quot;Slide 71&quot;/&gt;&lt;property id=&quot;20307&quot; value=&quot;474&quot;/&gt;&lt;/object&gt;&lt;object type=&quot;3&quot; unique_id=&quot;25023&quot;&gt;&lt;property id=&quot;20148&quot; value=&quot;5&quot;/&gt;&lt;property id=&quot;20300&quot; value=&quot;Slide 72&quot;/&gt;&lt;property id=&quot;20307&quot; value=&quot;473&quot;/&gt;&lt;/object&gt;&lt;object type=&quot;3&quot; unique_id=&quot;25024&quot;&gt;&lt;property id=&quot;20148&quot; value=&quot;5&quot;/&gt;&lt;property id=&quot;20300&quot; value=&quot;Slide 73&quot;/&gt;&lt;property id=&quot;20307&quot; value=&quot;486&quot;/&gt;&lt;/object&gt;&lt;object type=&quot;3&quot; unique_id=&quot;25025&quot;&gt;&lt;property id=&quot;20148&quot; value=&quot;5&quot;/&gt;&lt;property id=&quot;20300&quot; value=&quot;Slide 74&quot;/&gt;&lt;property id=&quot;20307&quot; value=&quot;496&quot;/&gt;&lt;/object&gt;&lt;object type=&quot;3&quot; unique_id=&quot;25026&quot;&gt;&lt;property id=&quot;20148&quot; value=&quot;5&quot;/&gt;&lt;property id=&quot;20300&quot; value=&quot;Slide 75&quot;/&gt;&lt;property id=&quot;20307&quot; value=&quot;499&quot;/&gt;&lt;/object&gt;&lt;object type=&quot;3&quot; unique_id=&quot;25027&quot;&gt;&lt;property id=&quot;20148&quot; value=&quot;5&quot;/&gt;&lt;property id=&quot;20300&quot; value=&quot;Slide 76 - &amp;quot;Checking for Duplicate Records &amp;#x0D;&amp;#x0A;&amp;quot;&quot;/&gt;&lt;property id=&quot;20307&quot; value=&quot;498&quot;/&gt;&lt;/object&gt;&lt;object type=&quot;3&quot; unique_id=&quot;25028&quot;&gt;&lt;property id=&quot;20148&quot; value=&quot;5&quot;/&gt;&lt;property id=&quot;20300&quot; value=&quot;Slide 77&quot;/&gt;&lt;property id=&quot;20307&quot; value=&quot;497&quot;/&gt;&lt;/object&gt;&lt;object type=&quot;3&quot; unique_id=&quot;25029&quot;&gt;&lt;property id=&quot;20148&quot; value=&quot;5&quot;/&gt;&lt;property id=&quot;20300&quot; value=&quot;Slide 78&quot;/&gt;&lt;property id=&quot;20307&quot; value=&quot;495&quot;/&gt;&lt;/object&gt;&lt;object type=&quot;3&quot; unique_id=&quot;25030&quot;&gt;&lt;property id=&quot;20148&quot; value=&quot;5&quot;/&gt;&lt;property id=&quot;20300&quot; value=&quot;Slide 79 - &amp;quot;adding a search box&amp;quot;&quot;/&gt;&lt;property id=&quot;20307&quot; value=&quot;494&quot;/&gt;&lt;/object&gt;&lt;object type=&quot;3&quot; unique_id=&quot;25031&quot;&gt;&lt;property id=&quot;20148&quot; value=&quot;5&quot;/&gt;&lt;property id=&quot;20300&quot; value=&quot;Slide 80&quot;/&gt;&lt;property id=&quot;20307&quot; value=&quot;493&quot;/&gt;&lt;/object&gt;&lt;object type=&quot;3&quot; unique_id=&quot;25032&quot;&gt;&lt;property id=&quot;20148&quot; value=&quot;5&quot;/&gt;&lt;property id=&quot;20300&quot; value=&quot;Slide 81&quot;/&gt;&lt;property id=&quot;20307&quot; value=&quot;492&quot;/&gt;&lt;/object&gt;&lt;object type=&quot;3&quot; unique_id=&quot;25033&quot;&gt;&lt;property id=&quot;20148&quot; value=&quot;5&quot;/&gt;&lt;property id=&quot;20300&quot; value=&quot;Slide 82 - &amp;quot;Non-Secure Data Access Techniques &amp;#x0D;&amp;#x0A;&amp;quot;&quot;/&gt;&lt;property id=&quot;20307&quot; value=&quot;491&quot;/&gt;&lt;/object&gt;&lt;object type=&quot;3&quot; unique_id=&quot;25034&quot;&gt;&lt;property id=&quot;20148&quot; value=&quot;5&quot;/&gt;&lt;property id=&quot;20300&quot; value=&quot;Slide 83 - &amp;quot;Using One Input Form &amp;#x0D;&amp;#x0A;&amp;quot;&quot;/&gt;&lt;property id=&quot;20307&quot; value=&quot;490&quot;/&gt;&lt;/object&gt;&lt;object type=&quot;3&quot; unique_id=&quot;25035&quot;&gt;&lt;property id=&quot;20148&quot; value=&quot;5&quot;/&gt;&lt;property id=&quot;20300&quot; value=&quot;Slide 84&quot;/&gt;&lt;property id=&quot;20307&quot; value=&quot;489&quot;/&gt;&lt;/object&gt;&lt;object type=&quot;3&quot; unique_id=&quot;25036&quot;&gt;&lt;property id=&quot;20148&quot; value=&quot;5&quot;/&gt;&lt;property id=&quot;20300&quot; value=&quot;Slide 85&quot;/&gt;&lt;property id=&quot;20307&quot; value=&quot;488&quot;/&gt;&lt;/object&gt;&lt;object type=&quot;3&quot; unique_id=&quot;25037&quot;&gt;&lt;property id=&quot;20148&quot; value=&quot;5&quot;/&gt;&lt;property id=&quot;20300&quot; value=&quot;Slide 86&quot;/&gt;&lt;property id=&quot;20307&quot; value=&quot;506&quot;/&gt;&lt;/object&gt;&lt;object type=&quot;3&quot; unique_id=&quot;25038&quot;&gt;&lt;property id=&quot;20148&quot; value=&quot;5&quot;/&gt;&lt;property id=&quot;20300&quot; value=&quot;Slide 87&quot;/&gt;&lt;property id=&quot;20307&quot; value=&quot;487&quot;/&gt;&lt;/object&gt;&lt;object type=&quot;3&quot; unique_id=&quot;25039&quot;&gt;&lt;property id=&quot;20148&quot; value=&quot;5&quot;/&gt;&lt;property id=&quot;20300&quot; value=&quot;Slide 88&quot;/&gt;&lt;property id=&quot;20307&quot; value=&quot;507&quot;/&gt;&lt;/object&gt;&lt;object type=&quot;3&quot; unique_id=&quot;25040&quot;&gt;&lt;property id=&quot;20148&quot; value=&quot;5&quot;/&gt;&lt;property id=&quot;20300&quot; value=&quot;Slide 89&quot;/&gt;&lt;property id=&quot;20307&quot; value=&quot;508&quot;/&gt;&lt;/object&gt;&lt;object type=&quot;3&quot; unique_id=&quot;25041&quot;&gt;&lt;property id=&quot;20148&quot; value=&quot;5&quot;/&gt;&lt;property id=&quot;20300&quot; value=&quot;Slide 90&quot;/&gt;&lt;property id=&quot;20307&quot; value=&quot;512&quot;/&gt;&lt;/object&gt;&lt;object type=&quot;3&quot; unique_id=&quot;25042&quot;&gt;&lt;property id=&quot;20148&quot; value=&quot;5&quot;/&gt;&lt;property id=&quot;20300&quot; value=&quot;Slide 91 - &amp;quot;Other Database Access Techniques &amp;#x0D;&amp;#x0A;&amp;quot;&quot;/&gt;&lt;property id=&quot;20307&quot; value=&quot;511&quot;/&gt;&lt;/object&gt;&lt;object type=&quot;3&quot; unique_id=&quot;25043&quot;&gt;&lt;property id=&quot;20148&quot; value=&quot;5&quot;/&gt;&lt;property id=&quot;20300&quot; value=&quot;Slide 92&quot;/&gt;&lt;property id=&quot;20307&quot; value=&quot;510&quot;/&gt;&lt;/object&gt;&lt;object type=&quot;3&quot; unique_id=&quot;25044&quot;&gt;&lt;property id=&quot;20148&quot; value=&quot;5&quot;/&gt;&lt;property id=&quot;20300&quot; value=&quot;Slide 93&quot;/&gt;&lt;property id=&quot;20307&quot; value=&quot;509&quot;/&gt;&lt;/object&gt;&lt;object type=&quot;3&quot; unique_id=&quot;25045&quot;&gt;&lt;property id=&quot;20148&quot; value=&quot;5&quot;/&gt;&lt;property id=&quot;20300&quot; value=&quot;Slide 94&quot;/&gt;&lt;property id=&quot;20307&quot; value=&quot;500&quot;/&gt;&lt;/object&gt;&lt;object type=&quot;3&quot; unique_id=&quot;25046&quot;&gt;&lt;property id=&quot;20148&quot; value=&quot;5&quot;/&gt;&lt;property id=&quot;20300&quot; value=&quot;Slide 95&quot;/&gt;&lt;property id=&quot;20307&quot; value=&quot;505&quot;/&gt;&lt;/object&gt;&lt;object type=&quot;3&quot; unique_id=&quot;25047&quot;&gt;&lt;property id=&quot;20148&quot; value=&quot;5&quot;/&gt;&lt;property id=&quot;20300&quot; value=&quot;Slide 96&quot;/&gt;&lt;property id=&quot;20307&quot; value=&quot;504&quot;/&gt;&lt;/object&gt;&lt;object type=&quot;3&quot; unique_id=&quot;25048&quot;&gt;&lt;property id=&quot;20148&quot; value=&quot;5&quot;/&gt;&lt;property id=&quot;20300&quot; value=&quot;Slide 97&quot;/&gt;&lt;property id=&quot;20307&quot; value=&quot;503&quot;/&gt;&lt;/object&gt;&lt;object type=&quot;3&quot; unique_id=&quot;25049&quot;&gt;&lt;property id=&quot;20148&quot; value=&quot;5&quot;/&gt;&lt;property id=&quot;20300&quot; value=&quot;Slide 98 - &amp;quot;Ensuring Changes Saved &amp;#x0D;&amp;#x0A;&amp;quot;&quot;/&gt;&lt;property id=&quot;20307&quot; value=&quot;502&quot;/&gt;&lt;/object&gt;&lt;object type=&quot;3&quot; unique_id=&quot;25050&quot;&gt;&lt;property id=&quot;20148&quot; value=&quot;5&quot;/&gt;&lt;property id=&quot;20300&quot; value=&quot;Slide 99&quot;/&gt;&lt;property id=&quot;20307&quot; value=&quot;520&quot;/&gt;&lt;/object&gt;&lt;object type=&quot;3&quot; unique_id=&quot;25051&quot;&gt;&lt;property id=&quot;20148&quot; value=&quot;5&quot;/&gt;&lt;property id=&quot;20300&quot; value=&quot;Slide 100&quot;/&gt;&lt;property id=&quot;20307&quot; value=&quot;521&quot;/&gt;&lt;/object&gt;&lt;object type=&quot;3&quot; unique_id=&quot;25052&quot;&gt;&lt;property id=&quot;20148&quot; value=&quot;5&quot;/&gt;&lt;property id=&quot;20300&quot; value=&quot;Slide 101&quot;/&gt;&lt;property id=&quot;20307&quot; value=&quot;501&quot;/&gt;&lt;/object&gt;&lt;object type=&quot;3&quot; unique_id=&quot;25053&quot;&gt;&lt;property id=&quot;20148&quot; value=&quot;5&quot;/&gt;&lt;property id=&quot;20300&quot; value=&quot;Slide 102&quot;/&gt;&lt;property id=&quot;20307&quot; value=&quot;513&quot;/&gt;&lt;/object&gt;&lt;object type=&quot;3&quot; unique_id=&quot;25054&quot;&gt;&lt;property id=&quot;20148&quot; value=&quot;5&quot;/&gt;&lt;property id=&quot;20300&quot; value=&quot;Slide 103&quot;/&gt;&lt;property id=&quot;20307&quot; value=&quot;519&quot;/&gt;&lt;/object&gt;&lt;object type=&quot;3&quot; unique_id=&quot;25055&quot;&gt;&lt;property id=&quot;20148&quot; value=&quot;5&quot;/&gt;&lt;property id=&quot;20300&quot; value=&quot;Slide 104&quot;/&gt;&lt;property id=&quot;20307&quot; value=&quot;518&quot;/&gt;&lt;/object&gt;&lt;object type=&quot;3&quot; unique_id=&quot;25056&quot;&gt;&lt;property id=&quot;20148&quot; value=&quot;5&quot;/&gt;&lt;property id=&quot;20300&quot; value=&quot;Slide 105&quot;/&gt;&lt;property id=&quot;20307&quot; value=&quot;517&quot;/&gt;&lt;/object&gt;&lt;object type=&quot;3&quot; unique_id=&quot;25057&quot;&gt;&lt;property id=&quot;20148&quot; value=&quot;5&quot;/&gt;&lt;property id=&quot;20300&quot; value=&quot;Slide 106&quot;/&gt;&lt;property id=&quot;20307&quot; value=&quot;522&quot;/&gt;&lt;/object&gt;&lt;object type=&quot;3&quot; unique_id=&quot;25058&quot;&gt;&lt;property id=&quot;20148&quot; value=&quot;5&quot;/&gt;&lt;property id=&quot;20300&quot; value=&quot;Slide 107&quot;/&gt;&lt;property id=&quot;20307&quot; value=&quot;516&quot;/&gt;&lt;/object&gt;&lt;object type=&quot;3&quot; unique_id=&quot;25059&quot;&gt;&lt;property id=&quot;20148&quot; value=&quot;5&quot;/&gt;&lt;property id=&quot;20300&quot; value=&quot;Slide 108&quot;/&gt;&lt;property id=&quot;20307&quot; value=&quot;515&quot;/&gt;&lt;/object&gt;&lt;object type=&quot;3&quot; unique_id=&quot;25060&quot;&gt;&lt;property id=&quot;20148&quot; value=&quot;5&quot;/&gt;&lt;property id=&quot;20300&quot; value=&quot;Slide 109&quot;/&gt;&lt;property id=&quot;20307&quot; value=&quot;514&quot;/&gt;&lt;/object&gt;&lt;/object&gt;&lt;/object&gt;&lt;/database&gt;"/>
  <p:tag name="SECTOMILLISECCONVERTED" val="1"/>
</p:tagLst>
</file>

<file path=ppt/theme/theme1.xml><?xml version="1.0" encoding="utf-8"?>
<a:theme xmlns:a="http://schemas.openxmlformats.org/drawingml/2006/main" name="MSTC PowerPoint Template">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B3F3E4A144E674BAC6F2237AADC6794" ma:contentTypeVersion="0" ma:contentTypeDescription="Create a new document." ma:contentTypeScope="" ma:versionID="4144a10a846bd135ba26dc4bb1837225">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57FCF5A-64A1-4222-9B63-E4E98EF2BD07}">
  <ds:schemaRefs>
    <ds:schemaRef ds:uri="http://schemas.microsoft.com/sharepoint/v3/contenttype/forms"/>
  </ds:schemaRefs>
</ds:datastoreItem>
</file>

<file path=customXml/itemProps2.xml><?xml version="1.0" encoding="utf-8"?>
<ds:datastoreItem xmlns:ds="http://schemas.openxmlformats.org/officeDocument/2006/customXml" ds:itemID="{D17D8B3A-6C63-4BAC-85AE-A48571BBC96E}">
  <ds:schemaRefs>
    <ds:schemaRef ds:uri="http://www.w3.org/XML/1998/namespace"/>
    <ds:schemaRef ds:uri="http://schemas.microsoft.com/office/infopath/2007/PartnerControls"/>
    <ds:schemaRef ds:uri="http://purl.org/dc/elements/1.1/"/>
    <ds:schemaRef ds:uri="http://schemas.microsoft.com/office/2006/documentManagement/types"/>
    <ds:schemaRef ds:uri="http://schemas.openxmlformats.org/package/2006/metadata/core-properties"/>
    <ds:schemaRef ds:uri="http://purl.org/dc/terms/"/>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AAF93524-A8A9-4625-BB9D-0886DB66269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MSTC PowerPoint Template</Template>
  <TotalTime>6866</TotalTime>
  <Words>6434</Words>
  <Application>Microsoft Office PowerPoint</Application>
  <PresentationFormat>On-screen Show (4:3)</PresentationFormat>
  <Paragraphs>823</Paragraphs>
  <Slides>109</Slides>
  <Notes>109</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109</vt:i4>
      </vt:variant>
    </vt:vector>
  </HeadingPairs>
  <TitlesOfParts>
    <vt:vector size="113" baseType="lpstr">
      <vt:lpstr>Arial</vt:lpstr>
      <vt:lpstr>Consolas</vt:lpstr>
      <vt:lpstr>Verdana</vt:lpstr>
      <vt:lpstr>MSTC PowerPoint Template</vt:lpstr>
      <vt:lpstr>Unit 6 – MVC Database Access</vt:lpstr>
      <vt:lpstr>Introduction to PDO</vt:lpstr>
      <vt:lpstr>Connecting to a mysql db</vt:lpstr>
      <vt:lpstr>Connecting to a mysql db</vt:lpstr>
      <vt:lpstr>Using Exceptions to Catch Connection Errors </vt:lpstr>
      <vt:lpstr>Using Exceptions to Catch Connection Errors </vt:lpstr>
      <vt:lpstr>Using Exceptions to Catch Connection Errors </vt:lpstr>
      <vt:lpstr>Using Exceptions to Catch Connection Errors </vt:lpstr>
      <vt:lpstr>Using Exceptions to Catch Connection Errors </vt:lpstr>
      <vt:lpstr>Using Exceptions to Catch Connection Errors </vt:lpstr>
      <vt:lpstr>Using Exceptions to Catch Connection Errors </vt:lpstr>
      <vt:lpstr>Connecting in MVC </vt:lpstr>
      <vt:lpstr>Catching SQL Errors in PDO </vt:lpstr>
      <vt:lpstr>Catching SQL Errors in PDO </vt:lpstr>
      <vt:lpstr>Catching SQL Errors in PDO </vt:lpstr>
      <vt:lpstr>Catching SQL Errors in PDO </vt:lpstr>
      <vt:lpstr>Catching SQL Errors in PDO </vt:lpstr>
      <vt:lpstr>Catching SQL Errors in PDO </vt:lpstr>
      <vt:lpstr>Catching SQL Errors in PDO </vt:lpstr>
      <vt:lpstr>Catching SQL Errors in PDO </vt:lpstr>
      <vt:lpstr>MVC Data Access Libraries </vt:lpstr>
      <vt:lpstr>MVC Data Access Libraries </vt:lpstr>
      <vt:lpstr>MVC Data Access Libraries </vt:lpstr>
      <vt:lpstr>MVC Data Access Libraries </vt:lpstr>
      <vt:lpstr>Using Prepared Statements </vt:lpstr>
      <vt:lpstr>Prepared statements</vt:lpstr>
      <vt:lpstr>Prepared statement general layout</vt:lpstr>
      <vt:lpstr>Prepared Statement process</vt:lpstr>
      <vt:lpstr>Sql injection</vt:lpstr>
      <vt:lpstr>Sql injection example 1</vt:lpstr>
      <vt:lpstr>Sql injection example 2</vt:lpstr>
      <vt:lpstr>Sql injection example 3, pt 1</vt:lpstr>
      <vt:lpstr>SQL INJECTION EXAMPLE 3, PT 2</vt:lpstr>
      <vt:lpstr>SQL INJECTION EXAMPLE 3, PT 3</vt:lpstr>
      <vt:lpstr>sql injection practice</vt:lpstr>
      <vt:lpstr>Sql injection</vt:lpstr>
      <vt:lpstr>Using Prepared Statements </vt:lpstr>
      <vt:lpstr>Using Prepared Statements </vt:lpstr>
      <vt:lpstr>Prepared statement process</vt:lpstr>
      <vt:lpstr>Advantages of prepared statements vs SQL statements directly</vt:lpstr>
      <vt:lpstr>Security of the php application</vt:lpstr>
      <vt:lpstr>Using Prepared Statements </vt:lpstr>
      <vt:lpstr>Using Prepared Statements </vt:lpstr>
      <vt:lpstr>Using Prepared Statements </vt:lpstr>
      <vt:lpstr>Using Prepared Statements </vt:lpstr>
      <vt:lpstr>Using Prepared Statements </vt:lpstr>
      <vt:lpstr>Using Prepared Statements </vt:lpstr>
      <vt:lpstr>Using Prepared Statements </vt:lpstr>
      <vt:lpstr>Fetch and closecursor ex</vt:lpstr>
      <vt:lpstr>PowerPoint Presentation</vt:lpstr>
      <vt:lpstr>Fetch planning</vt:lpstr>
      <vt:lpstr>Fetch vs fetchall</vt:lpstr>
      <vt:lpstr>Using parameter queries</vt:lpstr>
      <vt:lpstr>Parameter types - named</vt:lpstr>
      <vt:lpstr>Named parameters</vt:lpstr>
      <vt:lpstr>Parameter names in the sql query</vt:lpstr>
      <vt:lpstr>Parameter embedding</vt:lpstr>
      <vt:lpstr>Calling the bindvalue method</vt:lpstr>
      <vt:lpstr>Unnamed parameters</vt:lpstr>
      <vt:lpstr>Use of ? For unnamed parameters</vt:lpstr>
      <vt:lpstr>Using parameters in a like clause</vt:lpstr>
      <vt:lpstr>Example of param in like clause</vt:lpstr>
      <vt:lpstr>Returning values from insert, update, delete</vt:lpstr>
      <vt:lpstr>Lastinsertid()</vt:lpstr>
      <vt:lpstr>PowerPoint Presentation</vt:lpstr>
      <vt:lpstr>Retrieving Data From the Result Set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Checking for Duplicate Records  </vt:lpstr>
      <vt:lpstr>PowerPoint Presentation</vt:lpstr>
      <vt:lpstr>PowerPoint Presentation</vt:lpstr>
      <vt:lpstr>adding a search box</vt:lpstr>
      <vt:lpstr>PowerPoint Presentation</vt:lpstr>
      <vt:lpstr>PowerPoint Presentation</vt:lpstr>
      <vt:lpstr>Non-Secure Data Access Techniques  </vt:lpstr>
      <vt:lpstr>Using One Input Form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Other Database Access Techniques  </vt:lpstr>
      <vt:lpstr>PowerPoint Presentation</vt:lpstr>
      <vt:lpstr>PowerPoint Presentation</vt:lpstr>
      <vt:lpstr>PowerPoint Presentation</vt:lpstr>
      <vt:lpstr>PowerPoint Presentation</vt:lpstr>
      <vt:lpstr>PowerPoint Presentation</vt:lpstr>
      <vt:lpstr>PowerPoint Presentation</vt:lpstr>
      <vt:lpstr>Ensuring Changes Saved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MSTC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MSTC</dc:title>
  <dc:creator>Gaul, Volker</dc:creator>
  <cp:lastModifiedBy>Presley, Brent A</cp:lastModifiedBy>
  <cp:revision>279</cp:revision>
  <cp:lastPrinted>2013-01-16T16:22:27Z</cp:lastPrinted>
  <dcterms:created xsi:type="dcterms:W3CDTF">2013-08-16T14:20:36Z</dcterms:created>
  <dcterms:modified xsi:type="dcterms:W3CDTF">2016-03-07T15:24:20Z</dcterms:modified>
</cp:coreProperties>
</file>