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00"/>
  </p:notesMasterIdLst>
  <p:handoutMasterIdLst>
    <p:handoutMasterId r:id="rId101"/>
  </p:handoutMasterIdLst>
  <p:sldIdLst>
    <p:sldId id="313" r:id="rId5"/>
    <p:sldId id="353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67" r:id="rId18"/>
    <p:sldId id="414" r:id="rId19"/>
    <p:sldId id="468" r:id="rId20"/>
    <p:sldId id="469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70" r:id="rId37"/>
    <p:sldId id="471" r:id="rId38"/>
    <p:sldId id="472" r:id="rId39"/>
    <p:sldId id="475" r:id="rId40"/>
    <p:sldId id="476" r:id="rId41"/>
    <p:sldId id="477" r:id="rId42"/>
    <p:sldId id="478" r:id="rId43"/>
    <p:sldId id="479" r:id="rId44"/>
    <p:sldId id="484" r:id="rId45"/>
    <p:sldId id="473" r:id="rId46"/>
    <p:sldId id="474" r:id="rId47"/>
    <p:sldId id="430" r:id="rId48"/>
    <p:sldId id="431" r:id="rId49"/>
    <p:sldId id="432" r:id="rId50"/>
    <p:sldId id="433" r:id="rId51"/>
    <p:sldId id="480" r:id="rId52"/>
    <p:sldId id="481" r:id="rId53"/>
    <p:sldId id="485" r:id="rId54"/>
    <p:sldId id="482" r:id="rId55"/>
    <p:sldId id="483" r:id="rId56"/>
    <p:sldId id="486" r:id="rId57"/>
    <p:sldId id="487" r:id="rId58"/>
    <p:sldId id="488" r:id="rId59"/>
    <p:sldId id="434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42" r:id="rId68"/>
    <p:sldId id="443" r:id="rId69"/>
    <p:sldId id="444" r:id="rId70"/>
    <p:sldId id="445" r:id="rId71"/>
    <p:sldId id="446" r:id="rId72"/>
    <p:sldId id="447" r:id="rId73"/>
    <p:sldId id="448" r:id="rId74"/>
    <p:sldId id="449" r:id="rId75"/>
    <p:sldId id="450" r:id="rId76"/>
    <p:sldId id="451" r:id="rId77"/>
    <p:sldId id="452" r:id="rId78"/>
    <p:sldId id="453" r:id="rId79"/>
    <p:sldId id="454" r:id="rId80"/>
    <p:sldId id="455" r:id="rId81"/>
    <p:sldId id="456" r:id="rId82"/>
    <p:sldId id="457" r:id="rId83"/>
    <p:sldId id="458" r:id="rId84"/>
    <p:sldId id="459" r:id="rId85"/>
    <p:sldId id="460" r:id="rId86"/>
    <p:sldId id="461" r:id="rId87"/>
    <p:sldId id="489" r:id="rId88"/>
    <p:sldId id="492" r:id="rId89"/>
    <p:sldId id="490" r:id="rId90"/>
    <p:sldId id="491" r:id="rId91"/>
    <p:sldId id="493" r:id="rId92"/>
    <p:sldId id="494" r:id="rId93"/>
    <p:sldId id="495" r:id="rId94"/>
    <p:sldId id="496" r:id="rId95"/>
    <p:sldId id="497" r:id="rId96"/>
    <p:sldId id="462" r:id="rId97"/>
    <p:sldId id="463" r:id="rId98"/>
    <p:sldId id="464" r:id="rId99"/>
  </p:sldIdLst>
  <p:sldSz cx="9144000" cy="6858000" type="screen4x3"/>
  <p:notesSz cx="7010400" cy="9296400"/>
  <p:custDataLst>
    <p:tags r:id="rId10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89AE6C-0FF9-495C-88DF-1A74468A471A}">
          <p14:sldIdLst>
            <p14:sldId id="313"/>
            <p14:sldId id="353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67"/>
            <p14:sldId id="414"/>
            <p14:sldId id="468"/>
            <p14:sldId id="469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70"/>
            <p14:sldId id="471"/>
            <p14:sldId id="472"/>
            <p14:sldId id="475"/>
            <p14:sldId id="476"/>
            <p14:sldId id="477"/>
            <p14:sldId id="478"/>
            <p14:sldId id="479"/>
            <p14:sldId id="484"/>
            <p14:sldId id="473"/>
            <p14:sldId id="474"/>
            <p14:sldId id="430"/>
            <p14:sldId id="431"/>
            <p14:sldId id="432"/>
            <p14:sldId id="433"/>
            <p14:sldId id="480"/>
            <p14:sldId id="481"/>
            <p14:sldId id="485"/>
            <p14:sldId id="482"/>
            <p14:sldId id="483"/>
            <p14:sldId id="486"/>
            <p14:sldId id="487"/>
            <p14:sldId id="488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89"/>
            <p14:sldId id="492"/>
            <p14:sldId id="490"/>
            <p14:sldId id="491"/>
            <p14:sldId id="493"/>
            <p14:sldId id="494"/>
            <p14:sldId id="495"/>
            <p14:sldId id="496"/>
            <p14:sldId id="497"/>
            <p14:sldId id="462"/>
            <p14:sldId id="463"/>
            <p14:sldId id="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0033"/>
    <a:srgbClr val="800000"/>
    <a:srgbClr val="FFFFFF"/>
    <a:srgbClr val="DDDDDD"/>
    <a:srgbClr val="A50021"/>
    <a:srgbClr val="0033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1366" autoAdjust="0"/>
  </p:normalViewPr>
  <p:slideViewPr>
    <p:cSldViewPr>
      <p:cViewPr varScale="1">
        <p:scale>
          <a:sx n="80" d="100"/>
          <a:sy n="80" d="100"/>
        </p:scale>
        <p:origin x="8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878D24-9582-4E4B-A99A-25615F16C338}" type="datetimeFigureOut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A3760-E640-4460-8C1B-97FCF8CE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1E7C3-4F2E-4A98-8A96-FCBDB1C2E15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99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844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6828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50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406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7956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4757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6688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1833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2419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422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6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3413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9735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2856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8223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4912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3803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653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3770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520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526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495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020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4457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485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5894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2797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1914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044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1356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5149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072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2522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4453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213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85240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71045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1574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1986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8901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36582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42854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568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40784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18360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63949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8644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17084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24536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5033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5480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23099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77410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654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34803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1458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01237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700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91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901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88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600" y="39624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enter presenter name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43001"/>
            <a:ext cx="8610600" cy="9906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55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8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8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6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7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8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9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0.doc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1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2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Microsoft_Word_97_-_2003_Document1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3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5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6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7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8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9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20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21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22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23.doc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Document24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Document25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26.doc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hp.net/manual/en/function.sprintf.ph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27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28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29.doc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Word_97_-_2003_Document30.doc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Word_97_-_2003_Document31.doc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Word_97_-_2003_Document32.doc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Word_97_-_2003_Document33.doc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Word_97_-_2003_Document34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2.doc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Word_97_-_2003_Document35.doc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7.emf"/><Relationship Id="rId4" Type="http://schemas.openxmlformats.org/officeDocument/2006/relationships/oleObject" Target="../embeddings/Microsoft_Word_97_-_2003_Document36.doc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Document37.doc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Word_97_-_2003_Document38.doc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0.emf"/><Relationship Id="rId4" Type="http://schemas.openxmlformats.org/officeDocument/2006/relationships/oleObject" Target="../embeddings/Microsoft_Word_97_-_2003_Document39.doc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51.emf"/><Relationship Id="rId4" Type="http://schemas.openxmlformats.org/officeDocument/2006/relationships/oleObject" Target="../embeddings/Microsoft_Word_97_-_2003_Document40.doc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Word_97_-_2003_Document41.doc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Word_97_-_2003_Document42.doc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54.emf"/><Relationship Id="rId4" Type="http://schemas.openxmlformats.org/officeDocument/2006/relationships/oleObject" Target="../embeddings/Microsoft_Word_97_-_2003_Document43.doc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5.emf"/><Relationship Id="rId4" Type="http://schemas.openxmlformats.org/officeDocument/2006/relationships/oleObject" Target="../embeddings/Microsoft_Word_97_-_2003_Document44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3.doc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6.emf"/><Relationship Id="rId4" Type="http://schemas.openxmlformats.org/officeDocument/2006/relationships/oleObject" Target="../embeddings/Microsoft_Word_97_-_2003_Document45.doc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7.emf"/><Relationship Id="rId4" Type="http://schemas.openxmlformats.org/officeDocument/2006/relationships/oleObject" Target="../embeddings/Microsoft_Word_97_-_2003_Document46.doc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8.emf"/><Relationship Id="rId4" Type="http://schemas.openxmlformats.org/officeDocument/2006/relationships/oleObject" Target="../embeddings/Microsoft_Word_97_-_2003_Document47.doc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9.emf"/><Relationship Id="rId4" Type="http://schemas.openxmlformats.org/officeDocument/2006/relationships/oleObject" Target="../embeddings/Microsoft_Word_97_-_2003_Document48.doc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oleObject" Target="../embeddings/Microsoft_Word_97_-_2003_Document49.doc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oleObject" Target="../embeddings/Microsoft_Word_97_-_2003_Document50.doc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Word_97_-_2003_Document51.doc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66.emf"/><Relationship Id="rId4" Type="http://schemas.openxmlformats.org/officeDocument/2006/relationships/oleObject" Target="../embeddings/Microsoft_Word_97_-_2003_Document52.doc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7.emf"/><Relationship Id="rId4" Type="http://schemas.openxmlformats.org/officeDocument/2006/relationships/oleObject" Target="../embeddings/Microsoft_Word_97_-_2003_Document53.doc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68.emf"/><Relationship Id="rId4" Type="http://schemas.openxmlformats.org/officeDocument/2006/relationships/oleObject" Target="../embeddings/Microsoft_Word_97_-_2003_Document54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4.doc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69.emf"/><Relationship Id="rId4" Type="http://schemas.openxmlformats.org/officeDocument/2006/relationships/oleObject" Target="../embeddings/Microsoft_Word_97_-_2003_Document55.doc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70.emf"/><Relationship Id="rId4" Type="http://schemas.openxmlformats.org/officeDocument/2006/relationships/oleObject" Target="../embeddings/Microsoft_Word_97_-_2003_Document56.doc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71.emf"/><Relationship Id="rId4" Type="http://schemas.openxmlformats.org/officeDocument/2006/relationships/oleObject" Target="../embeddings/Microsoft_Word_97_-_2003_Document57.doc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72.emf"/><Relationship Id="rId4" Type="http://schemas.openxmlformats.org/officeDocument/2006/relationships/oleObject" Target="../embeddings/Microsoft_Word_97_-_2003_Document58.doc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5.doc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73.emf"/><Relationship Id="rId5" Type="http://schemas.openxmlformats.org/officeDocument/2006/relationships/oleObject" Target="../embeddings/Microsoft_Word_97_-_2003_Document59.doc"/><Relationship Id="rId4" Type="http://schemas.openxmlformats.org/officeDocument/2006/relationships/hyperlink" Target="http://php.net/docs.php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oleObject" Target="../embeddings/Microsoft_Word_97_-_2003_Document60.doc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76.emf"/><Relationship Id="rId4" Type="http://schemas.openxmlformats.org/officeDocument/2006/relationships/oleObject" Target="../embeddings/Microsoft_Word_97_-_2003_Document6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438400"/>
          </a:xfrm>
        </p:spPr>
        <p:txBody>
          <a:bodyPr/>
          <a:lstStyle/>
          <a:p>
            <a:r>
              <a:rPr lang="en-US" sz="7200" dirty="0"/>
              <a:t>Unit </a:t>
            </a:r>
            <a:r>
              <a:rPr lang="en-US" sz="7200" dirty="0"/>
              <a:t>2</a:t>
            </a:r>
            <a:r>
              <a:rPr lang="en-US" sz="7200" dirty="0" smtClean="0"/>
              <a:t> </a:t>
            </a:r>
            <a:r>
              <a:rPr lang="en-US" sz="7200" dirty="0" smtClean="0"/>
              <a:t>– </a:t>
            </a:r>
            <a:r>
              <a:rPr lang="en-US" sz="7200" dirty="0" smtClean="0"/>
              <a:t>Sequential Processing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Instructor: Brent Presley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6FD33DCD-EC6E-47FF-A769-590C0AE6BB85}" type="slidenum">
              <a:rPr lang="en-US" sz="900">
                <a:latin typeface="Arial Narrow" pitchFamily="34" charset="0"/>
              </a:rPr>
              <a:pPr algn="r"/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98335"/>
              </p:ext>
            </p:extLst>
          </p:nvPr>
        </p:nvGraphicFramePr>
        <p:xfrm>
          <a:off x="762000" y="1371600"/>
          <a:ext cx="732155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Document" r:id="rId4" imgW="7321366" imgH="4454697" progId="Word.Document.8">
                  <p:embed/>
                </p:oleObj>
              </mc:Choice>
              <mc:Fallback>
                <p:oleObj name="Document" r:id="rId4" imgW="7321366" imgH="44546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32155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5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506EFA83-E67B-49F4-B438-FF2D59BBDAC1}" type="slidenum">
              <a:rPr lang="en-US" sz="900">
                <a:latin typeface="Arial Narrow" pitchFamily="34" charset="0"/>
              </a:rPr>
              <a:pPr algn="r"/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027520"/>
              </p:ext>
            </p:extLst>
          </p:nvPr>
        </p:nvGraphicFramePr>
        <p:xfrm>
          <a:off x="762000" y="1371600"/>
          <a:ext cx="732155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Document" r:id="rId4" imgW="7321366" imgH="1342083" progId="Word.Document.8">
                  <p:embed/>
                </p:oleObj>
              </mc:Choice>
              <mc:Fallback>
                <p:oleObj name="Document" r:id="rId4" imgW="7321366" imgH="13420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32155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6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87430745-FA3F-465E-AFC2-F056630236D6}" type="slidenum">
              <a:rPr lang="en-US" sz="900">
                <a:latin typeface="Arial Narrow" pitchFamily="34" charset="0"/>
              </a:rPr>
              <a:pPr algn="r"/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03002"/>
              </p:ext>
            </p:extLst>
          </p:nvPr>
        </p:nvGraphicFramePr>
        <p:xfrm>
          <a:off x="911225" y="1524000"/>
          <a:ext cx="732155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Document" r:id="rId4" imgW="7321366" imgH="3071313" progId="Word.Document.8">
                  <p:embed/>
                </p:oleObj>
              </mc:Choice>
              <mc:Fallback>
                <p:oleObj name="Document" r:id="rId4" imgW="7321366" imgH="30713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524000"/>
                        <a:ext cx="7321550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1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E51ED3E9-4106-446F-A3C3-E43CF3DCA6FA}" type="slidenum">
              <a:rPr lang="en-US" sz="900">
                <a:latin typeface="Arial Narrow" pitchFamily="34" charset="0"/>
              </a:rPr>
              <a:pPr algn="r"/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29603"/>
              </p:ext>
            </p:extLst>
          </p:nvPr>
        </p:nvGraphicFramePr>
        <p:xfrm>
          <a:off x="990600" y="1600200"/>
          <a:ext cx="7467600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Document" r:id="rId4" imgW="7437390" imgH="3050893" progId="Word.Document.8">
                  <p:embed/>
                </p:oleObj>
              </mc:Choice>
              <mc:Fallback>
                <p:oleObj name="Document" r:id="rId4" imgW="7437390" imgH="30508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7467600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8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Variables ARE NOT declared in PHP</a:t>
            </a:r>
          </a:p>
          <a:p>
            <a:pPr lvl="1"/>
            <a:r>
              <a:rPr lang="en-US" dirty="0"/>
              <a:t>You simply type the variable name the first time you need it</a:t>
            </a:r>
          </a:p>
          <a:p>
            <a:pPr lvl="1"/>
            <a:r>
              <a:rPr lang="en-US" dirty="0"/>
              <a:t>The type of the variable is determined based on the type of data you store in the variable</a:t>
            </a:r>
          </a:p>
          <a:p>
            <a:pPr lvl="1"/>
            <a:r>
              <a:rPr lang="en-US" dirty="0"/>
              <a:t>Variable types can change</a:t>
            </a:r>
          </a:p>
          <a:p>
            <a:r>
              <a:rPr lang="en-US" dirty="0"/>
              <a:t>Variable names start with a $ and can contain letters, numbers, underscore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93F163F0-938D-4A64-9814-36D11A19E1F7}" type="slidenum">
              <a:rPr lang="en-US" sz="900">
                <a:latin typeface="Arial Narrow" pitchFamily="34" charset="0"/>
              </a:rPr>
              <a:pPr algn="r"/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62000"/>
              </p:ext>
            </p:extLst>
          </p:nvPr>
        </p:nvGraphicFramePr>
        <p:xfrm>
          <a:off x="786063" y="1371600"/>
          <a:ext cx="732155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Document" r:id="rId4" imgW="7321366" imgH="1342083" progId="Word.Document.8">
                  <p:embed/>
                </p:oleObj>
              </mc:Choice>
              <mc:Fallback>
                <p:oleObj name="Document" r:id="rId4" imgW="7321366" imgH="13420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63" y="1371600"/>
                        <a:ext cx="732155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3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PHP, you output to the HTML that will be sent to the client browser.</a:t>
            </a:r>
          </a:p>
          <a:p>
            <a:r>
              <a:rPr lang="en-US" sz="4400" dirty="0" smtClean="0"/>
              <a:t>Echo	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echo 'My name is ' . $name;</a:t>
            </a:r>
            <a:endParaRPr lang="en-US" sz="4400" dirty="0"/>
          </a:p>
          <a:p>
            <a:pPr lvl="2"/>
            <a:r>
              <a:rPr lang="en-US" dirty="0"/>
              <a:t>echo command's results are inserted into the HTML</a:t>
            </a:r>
          </a:p>
          <a:p>
            <a:pPr lvl="2"/>
            <a:r>
              <a:rPr lang="en-US" dirty="0"/>
              <a:t>The command above would insert </a:t>
            </a:r>
            <a:r>
              <a:rPr lang="en-US" i="1" dirty="0"/>
              <a:t>My name is </a:t>
            </a:r>
            <a:r>
              <a:rPr lang="en-US" i="1" dirty="0" smtClean="0"/>
              <a:t>Brent </a:t>
            </a:r>
            <a:r>
              <a:rPr lang="en-US" dirty="0" smtClean="0"/>
              <a:t>into </a:t>
            </a:r>
            <a:r>
              <a:rPr lang="en-US" dirty="0"/>
              <a:t>the HTML (assuming $name contains </a:t>
            </a:r>
            <a:r>
              <a:rPr lang="en-US" dirty="0" smtClean="0"/>
              <a:t>“Brent”)</a:t>
            </a:r>
            <a:endParaRPr lang="en-US" dirty="0"/>
          </a:p>
          <a:p>
            <a:pPr lvl="2"/>
            <a:r>
              <a:rPr lang="en-US" dirty="0"/>
              <a:t>The stuff to be echoed can be surrounded by parenthesis, but it's not required (I normally don't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3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print('My name is ' . $name);</a:t>
            </a:r>
            <a:endParaRPr lang="en-US" sz="4400" dirty="0"/>
          </a:p>
          <a:p>
            <a:pPr lvl="1"/>
            <a:r>
              <a:rPr lang="en-US" dirty="0"/>
              <a:t>The parentheses aren’t required here either but they're almost always included in the examples I've seen.</a:t>
            </a:r>
          </a:p>
          <a:p>
            <a:r>
              <a:rPr lang="en-US" dirty="0"/>
              <a:t>print's primary advantage is that it's a function, so it returns a value. In some rare instances, that's necessary (see book page 227)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2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806E6C15-65C2-4977-ACC4-784F79A6D042}" type="slidenum">
              <a:rPr lang="en-US" sz="900">
                <a:latin typeface="Arial Narrow" pitchFamily="34" charset="0"/>
              </a:rPr>
              <a:pPr algn="r"/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967710"/>
              </p:ext>
            </p:extLst>
          </p:nvPr>
        </p:nvGraphicFramePr>
        <p:xfrm>
          <a:off x="911225" y="1371600"/>
          <a:ext cx="732155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Document" r:id="rId4" imgW="7321366" imgH="4106696" progId="Word.Document.8">
                  <p:embed/>
                </p:oleObj>
              </mc:Choice>
              <mc:Fallback>
                <p:oleObj name="Document" r:id="rId4" imgW="7321366" imgH="41066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371600"/>
                        <a:ext cx="7321550" cy="410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1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A9934A54-DFAD-4B20-8F68-B177C97555E2}" type="slidenum">
              <a:rPr lang="en-US" sz="900">
                <a:latin typeface="Arial Narrow" pitchFamily="34" charset="0"/>
              </a:rPr>
              <a:pPr algn="r"/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39946"/>
              </p:ext>
            </p:extLst>
          </p:nvPr>
        </p:nvGraphicFramePr>
        <p:xfrm>
          <a:off x="762000" y="1447800"/>
          <a:ext cx="73215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Document" r:id="rId4" imgW="7321366" imgH="1114033" progId="Word.Document.8">
                  <p:embed/>
                </p:oleObj>
              </mc:Choice>
              <mc:Fallback>
                <p:oleObj name="Document" r:id="rId4" imgW="7321366" imgH="11140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3215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1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342534"/>
              </p:ext>
            </p:extLst>
          </p:nvPr>
        </p:nvGraphicFramePr>
        <p:xfrm>
          <a:off x="1981200" y="1219200"/>
          <a:ext cx="4953000" cy="542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4" imgW="5946064" imgH="7305855" progId="Word.Document.12">
                  <p:embed/>
                </p:oleObj>
              </mc:Choice>
              <mc:Fallback>
                <p:oleObj name="Document" r:id="rId4" imgW="5946064" imgH="7305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219200"/>
                        <a:ext cx="4953000" cy="5429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5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4D109556-B10B-4ED7-8824-B3480CE830F9}" type="slidenum">
              <a:rPr lang="en-US" sz="900">
                <a:latin typeface="Arial Narrow" pitchFamily="34" charset="0"/>
              </a:rPr>
              <a:pPr algn="r"/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66795"/>
              </p:ext>
            </p:extLst>
          </p:nvPr>
        </p:nvGraphicFramePr>
        <p:xfrm>
          <a:off x="886326" y="1144588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Document" r:id="rId4" imgW="7321366" imgH="425215" progId="Word.Document.8">
                  <p:embed/>
                </p:oleObj>
              </mc:Choice>
              <mc:Fallback>
                <p:oleObj name="Document" r:id="rId4" imgW="7321366" imgH="425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326" y="1144588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2" name="Picture 4" descr="2-6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639094"/>
            <a:ext cx="70278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38491"/>
              </p:ext>
            </p:extLst>
          </p:nvPr>
        </p:nvGraphicFramePr>
        <p:xfrm>
          <a:off x="914400" y="4267200"/>
          <a:ext cx="7321550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Document" r:id="rId7" imgW="7321366" imgH="1843794" progId="Word.Document.8">
                  <p:embed/>
                </p:oleObj>
              </mc:Choice>
              <mc:Fallback>
                <p:oleObj name="Document" r:id="rId7" imgW="7321366" imgH="18437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7321550" cy="18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7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5EA724F5-DBEB-436A-B5C0-1CF2559434C5}" type="slidenum">
              <a:rPr lang="en-US" sz="900">
                <a:latin typeface="Arial Narrow" pitchFamily="34" charset="0"/>
              </a:rPr>
              <a:pPr algn="r"/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596829"/>
              </p:ext>
            </p:extLst>
          </p:nvPr>
        </p:nvGraphicFramePr>
        <p:xfrm>
          <a:off x="990600" y="1447800"/>
          <a:ext cx="74676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Document" r:id="rId4" imgW="7437390" imgH="2053770" progId="Word.Document.8">
                  <p:embed/>
                </p:oleObj>
              </mc:Choice>
              <mc:Fallback>
                <p:oleObj name="Document" r:id="rId4" imgW="7437390" imgH="20537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74676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3A16A27A-EBB8-49B1-878C-E10E54FF3BB0}" type="slidenum">
              <a:rPr lang="en-US" sz="900">
                <a:latin typeface="Arial Narrow" pitchFamily="34" charset="0"/>
              </a:rPr>
              <a:pPr algn="r"/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546754"/>
              </p:ext>
            </p:extLst>
          </p:nvPr>
        </p:nvGraphicFramePr>
        <p:xfrm>
          <a:off x="978568" y="1295400"/>
          <a:ext cx="7467600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name="Document" r:id="rId4" imgW="7437390" imgH="4048377" progId="Word.Document.8">
                  <p:embed/>
                </p:oleObj>
              </mc:Choice>
              <mc:Fallback>
                <p:oleObj name="Document" r:id="rId4" imgW="7437390" imgH="40483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568" y="1295400"/>
                        <a:ext cx="7467600" cy="404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4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C467510F-67F5-4D5C-994C-EDF388B91670}" type="slidenum">
              <a:rPr lang="en-US" sz="900">
                <a:latin typeface="Arial Narrow" pitchFamily="34" charset="0"/>
              </a:rPr>
              <a:pPr algn="r"/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05331"/>
              </p:ext>
            </p:extLst>
          </p:nvPr>
        </p:nvGraphicFramePr>
        <p:xfrm>
          <a:off x="911225" y="1371600"/>
          <a:ext cx="73215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Document" r:id="rId4" imgW="7321366" imgH="775011" progId="Word.Document.8">
                  <p:embed/>
                </p:oleObj>
              </mc:Choice>
              <mc:Fallback>
                <p:oleObj name="Document" r:id="rId4" imgW="7321366" imgH="7750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371600"/>
                        <a:ext cx="73215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3" name="Picture 3" descr="fig03-08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514600"/>
            <a:ext cx="670083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4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FAAF289A-3598-4106-AD13-698BE4F7F8A2}" type="slidenum">
              <a:rPr lang="en-US" sz="900">
                <a:latin typeface="Arial Narrow" pitchFamily="34" charset="0"/>
              </a:rPr>
              <a:pPr algn="r"/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34579"/>
              </p:ext>
            </p:extLst>
          </p:nvPr>
        </p:nvGraphicFramePr>
        <p:xfrm>
          <a:off x="911225" y="1219200"/>
          <a:ext cx="7321550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Document" r:id="rId4" imgW="7321366" imgH="4187861" progId="Word.Document.8">
                  <p:embed/>
                </p:oleObj>
              </mc:Choice>
              <mc:Fallback>
                <p:oleObj name="Document" r:id="rId4" imgW="7321366" imgH="41878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19200"/>
                        <a:ext cx="7321550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6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001E0D7B-9D38-4179-AA0F-E712831127D6}" type="slidenum">
              <a:rPr lang="en-US" sz="900">
                <a:latin typeface="Arial Narrow" pitchFamily="34" charset="0"/>
              </a:rPr>
              <a:pPr algn="r"/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562397"/>
              </p:ext>
            </p:extLst>
          </p:nvPr>
        </p:nvGraphicFramePr>
        <p:xfrm>
          <a:off x="762000" y="1447800"/>
          <a:ext cx="7321550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Document" r:id="rId4" imgW="7321366" imgH="2689913" progId="Word.Document.8">
                  <p:embed/>
                </p:oleObj>
              </mc:Choice>
              <mc:Fallback>
                <p:oleObj name="Document" r:id="rId4" imgW="7321366" imgH="26899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321550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1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7B69A0EF-EC2B-4B61-AFB1-20A164F78719}" type="slidenum">
              <a:rPr lang="en-US" sz="900">
                <a:latin typeface="Arial Narrow" pitchFamily="34" charset="0"/>
              </a:rPr>
              <a:pPr algn="r"/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47061"/>
              </p:ext>
            </p:extLst>
          </p:nvPr>
        </p:nvGraphicFramePr>
        <p:xfrm>
          <a:off x="911225" y="1447800"/>
          <a:ext cx="7321550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Document" r:id="rId4" imgW="7321366" imgH="3078496" progId="Word.Document.8">
                  <p:embed/>
                </p:oleObj>
              </mc:Choice>
              <mc:Fallback>
                <p:oleObj name="Document" r:id="rId4" imgW="7321366" imgH="3078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447800"/>
                        <a:ext cx="7321550" cy="307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2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26E4B70C-28D5-4948-A56D-2F49C2CAFAF0}" type="slidenum">
              <a:rPr lang="en-US" sz="900">
                <a:latin typeface="Arial Narrow" pitchFamily="34" charset="0"/>
              </a:rPr>
              <a:pPr algn="r"/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16273"/>
              </p:ext>
            </p:extLst>
          </p:nvPr>
        </p:nvGraphicFramePr>
        <p:xfrm>
          <a:off x="762000" y="1524000"/>
          <a:ext cx="739775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Document" r:id="rId4" imgW="7405321" imgH="3279972" progId="Word.Document.8">
                  <p:embed/>
                </p:oleObj>
              </mc:Choice>
              <mc:Fallback>
                <p:oleObj name="Document" r:id="rId4" imgW="7405321" imgH="32799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397750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2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60ECBDF1-3E5D-40AA-BB1A-1E39894E1CA7}" type="slidenum">
              <a:rPr lang="en-US" sz="900">
                <a:latin typeface="Arial Narrow" pitchFamily="34" charset="0"/>
              </a:rPr>
              <a:pPr algn="r"/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52378"/>
              </p:ext>
            </p:extLst>
          </p:nvPr>
        </p:nvGraphicFramePr>
        <p:xfrm>
          <a:off x="911225" y="1600200"/>
          <a:ext cx="7321550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Document" r:id="rId4" imgW="7321366" imgH="3176180" progId="Word.Document.8">
                  <p:embed/>
                </p:oleObj>
              </mc:Choice>
              <mc:Fallback>
                <p:oleObj name="Document" r:id="rId4" imgW="7321366" imgH="31761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600200"/>
                        <a:ext cx="7321550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0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9AC87A43-3074-4226-BB43-56FCA9164036}" type="slidenum">
              <a:rPr lang="en-US" sz="900">
                <a:latin typeface="Arial Narrow" pitchFamily="34" charset="0"/>
              </a:rPr>
              <a:pPr algn="r"/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9565"/>
              </p:ext>
            </p:extLst>
          </p:nvPr>
        </p:nvGraphicFramePr>
        <p:xfrm>
          <a:off x="762000" y="1524000"/>
          <a:ext cx="732155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Document" r:id="rId4" imgW="7321366" imgH="1343879" progId="Word.Document.8">
                  <p:embed/>
                </p:oleObj>
              </mc:Choice>
              <mc:Fallback>
                <p:oleObj name="Document" r:id="rId4" imgW="7321366" imgH="13438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32155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4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</a:t>
            </a:r>
            <a:r>
              <a:rPr lang="en-US" dirty="0" err="1" smtClean="0"/>
              <a:t>php</a:t>
            </a:r>
            <a:r>
              <a:rPr lang="en-US" dirty="0" smtClean="0"/>
              <a:t> into html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To include </a:t>
            </a:r>
            <a:r>
              <a:rPr lang="en-US" sz="2800" dirty="0" err="1" smtClean="0"/>
              <a:t>php</a:t>
            </a:r>
            <a:r>
              <a:rPr lang="en-US" sz="2800" dirty="0" smtClean="0"/>
              <a:t> in your web pages, you need to surround the </a:t>
            </a:r>
            <a:r>
              <a:rPr lang="en-US" sz="2800" dirty="0" err="1" smtClean="0"/>
              <a:t>php</a:t>
            </a:r>
            <a:r>
              <a:rPr lang="en-US" sz="2800" dirty="0" smtClean="0"/>
              <a:t> commands with </a:t>
            </a:r>
            <a:r>
              <a:rPr lang="en-US" sz="2800" dirty="0" err="1" smtClean="0"/>
              <a:t>php</a:t>
            </a:r>
            <a:r>
              <a:rPr lang="en-US" sz="2800" dirty="0" smtClean="0"/>
              <a:t> tags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You cannot include html tags between the </a:t>
            </a:r>
            <a:r>
              <a:rPr lang="en-US" sz="2800" dirty="0" err="1" smtClean="0"/>
              <a:t>php</a:t>
            </a:r>
            <a:r>
              <a:rPr lang="en-US" sz="2800" dirty="0" smtClean="0"/>
              <a:t> start and end tags</a:t>
            </a:r>
          </a:p>
          <a:p>
            <a:r>
              <a:rPr lang="en-US" sz="2800" dirty="0" smtClean="0"/>
              <a:t>Most pages have many </a:t>
            </a:r>
            <a:r>
              <a:rPr lang="en-US" sz="2800" dirty="0" err="1" smtClean="0"/>
              <a:t>php</a:t>
            </a:r>
            <a:r>
              <a:rPr lang="en-US" sz="2800" dirty="0" smtClean="0"/>
              <a:t> tags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505200"/>
            <a:ext cx="884247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1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96557A0F-63B1-419C-B0FB-31593AABC68B}" type="slidenum">
              <a:rPr lang="en-US" sz="900">
                <a:latin typeface="Arial Narrow" pitchFamily="34" charset="0"/>
              </a:rPr>
              <a:pPr algn="r"/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679192"/>
              </p:ext>
            </p:extLst>
          </p:nvPr>
        </p:nvGraphicFramePr>
        <p:xfrm>
          <a:off x="873125" y="1371600"/>
          <a:ext cx="7397750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Document" r:id="rId4" imgW="7405321" imgH="3498589" progId="Word.Document.8">
                  <p:embed/>
                </p:oleObj>
              </mc:Choice>
              <mc:Fallback>
                <p:oleObj name="Document" r:id="rId4" imgW="7405321" imgH="34985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371600"/>
                        <a:ext cx="7397750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8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E1CCED94-9E2A-4084-AA8C-F950F3DB91C0}" type="slidenum">
              <a:rPr lang="en-US" sz="900">
                <a:latin typeface="Arial Narrow" pitchFamily="34" charset="0"/>
              </a:rPr>
              <a:pPr algn="r"/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95598"/>
              </p:ext>
            </p:extLst>
          </p:nvPr>
        </p:nvGraphicFramePr>
        <p:xfrm>
          <a:off x="911225" y="1447800"/>
          <a:ext cx="732155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Document" r:id="rId4" imgW="7321366" imgH="2259311" progId="Word.Document.8">
                  <p:embed/>
                </p:oleObj>
              </mc:Choice>
              <mc:Fallback>
                <p:oleObj name="Document" r:id="rId4" imgW="7321366" imgH="22593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447800"/>
                        <a:ext cx="7321550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2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7EE162C5-53B3-48BD-8E15-9ABD16AE8595}" type="slidenum">
              <a:rPr lang="en-US" sz="900">
                <a:latin typeface="Arial Narrow" pitchFamily="34" charset="0"/>
              </a:rPr>
              <a:pPr algn="r"/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29864"/>
              </p:ext>
            </p:extLst>
          </p:nvPr>
        </p:nvGraphicFramePr>
        <p:xfrm>
          <a:off x="794084" y="1371600"/>
          <a:ext cx="7321550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Document" r:id="rId4" imgW="7321366" imgH="2230581" progId="Word.Document.8">
                  <p:embed/>
                </p:oleObj>
              </mc:Choice>
              <mc:Fallback>
                <p:oleObj name="Document" r:id="rId4" imgW="7321366" imgH="22305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84" y="1371600"/>
                        <a:ext cx="7321550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2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981200"/>
            <a:ext cx="8610600" cy="4419600"/>
          </a:xfrm>
        </p:spPr>
        <p:txBody>
          <a:bodyPr/>
          <a:lstStyle/>
          <a:p>
            <a:r>
              <a:rPr lang="en-US" dirty="0"/>
              <a:t>String literals can be enclosed in either apostrophes or quotes</a:t>
            </a:r>
          </a:p>
          <a:p>
            <a:pPr lvl="1"/>
            <a:r>
              <a:rPr lang="en-US" dirty="0" smtClean="0"/>
              <a:t>Quotes </a:t>
            </a:r>
            <a:r>
              <a:rPr lang="en-US" dirty="0"/>
              <a:t>need to be scanned for embedded variables even if there are no embedded variables (slower)</a:t>
            </a:r>
          </a:p>
          <a:p>
            <a:pPr lvl="1"/>
            <a:r>
              <a:rPr lang="en-US" dirty="0"/>
              <a:t>Remember that HTML can also use either apostrophes or quotes.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15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Formatting numbers as strings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Formatting numbers as strings</a:t>
            </a:r>
          </a:p>
          <a:p>
            <a:pPr lvl="1"/>
            <a:r>
              <a:rPr lang="en-US" dirty="0" err="1"/>
              <a:t>number_format</a:t>
            </a:r>
            <a:r>
              <a:rPr lang="en-US" dirty="0"/>
              <a:t>(value[, places])</a:t>
            </a:r>
            <a:endParaRPr lang="en-US" sz="4000" dirty="0"/>
          </a:p>
          <a:p>
            <a:pPr lvl="1"/>
            <a:r>
              <a:rPr lang="en-US" dirty="0"/>
              <a:t>Formats numbers with commas if appropriate</a:t>
            </a:r>
          </a:p>
          <a:p>
            <a:pPr lvl="1"/>
            <a:r>
              <a:rPr lang="en-US" b="1" dirty="0"/>
              <a:t>Rounds</a:t>
            </a:r>
            <a:r>
              <a:rPr lang="en-US" dirty="0"/>
              <a:t> to the number of decimal places specified</a:t>
            </a:r>
          </a:p>
          <a:p>
            <a:r>
              <a:rPr lang="en-US" dirty="0"/>
              <a:t>Decimal places designation is optional. If not included, rounds to 0 decimal places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916641"/>
            <a:ext cx="4495800" cy="9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82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sprintf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(“formatting string”, value[s]);</a:t>
            </a:r>
          </a:p>
          <a:p>
            <a:pPr lvl="1"/>
            <a:r>
              <a:rPr lang="en-US" dirty="0"/>
              <a:t>Use in place of print or echo (can’t be used inside a string)</a:t>
            </a:r>
          </a:p>
          <a:p>
            <a:pPr lvl="1"/>
            <a:r>
              <a:rPr lang="en-US" dirty="0"/>
              <a:t>Formatting string can include string literals and placeholders</a:t>
            </a:r>
          </a:p>
          <a:p>
            <a:pPr lvl="1"/>
            <a:r>
              <a:rPr lang="en-US" dirty="0"/>
              <a:t>Provide one value for each placeholder in formatting </a:t>
            </a:r>
            <a:r>
              <a:rPr lang="en-US" dirty="0" smtClean="0"/>
              <a:t>string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php.net/manual/en/function.sprintf.php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02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sprintf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2286000"/>
            <a:ext cx="790655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19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string literals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PHP allows you to embed variables </a:t>
            </a:r>
            <a:r>
              <a:rPr lang="en-US" b="1" dirty="0"/>
              <a:t>inside</a:t>
            </a:r>
            <a:r>
              <a:rPr lang="en-US" dirty="0"/>
              <a:t> string literals</a:t>
            </a:r>
          </a:p>
          <a:p>
            <a:pPr lvl="1"/>
            <a:r>
              <a:rPr lang="en-US" dirty="0"/>
              <a:t>Usually during output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echo </a:t>
            </a:r>
            <a:r>
              <a:rPr lang="en-US" dirty="0"/>
              <a:t>"My name is </a:t>
            </a:r>
            <a:r>
              <a:rPr lang="en-US" b="1" dirty="0"/>
              <a:t>$name</a:t>
            </a:r>
            <a:r>
              <a:rPr lang="en-US" dirty="0"/>
              <a:t>";</a:t>
            </a:r>
            <a:endParaRPr lang="en-US" sz="4400" dirty="0"/>
          </a:p>
          <a:p>
            <a:endParaRPr lang="en-US" dirty="0" smtClean="0"/>
          </a:p>
          <a:p>
            <a:r>
              <a:rPr lang="en-US" dirty="0" smtClean="0"/>
              <a:t>String </a:t>
            </a:r>
            <a:r>
              <a:rPr lang="en-US" dirty="0"/>
              <a:t>must be surrounded by quotes in order for variable to be interpreted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20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characters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Escape characters allow you insert special or non-printing characters into string literals</a:t>
            </a:r>
          </a:p>
          <a:p>
            <a:pPr lvl="1"/>
            <a:r>
              <a:rPr lang="en-US" sz="2400" dirty="0"/>
              <a:t>\n   (new line)</a:t>
            </a:r>
          </a:p>
          <a:p>
            <a:pPr lvl="1"/>
            <a:r>
              <a:rPr lang="en-US" sz="2400" dirty="0"/>
              <a:t>\'   </a:t>
            </a:r>
            <a:br>
              <a:rPr lang="en-US" sz="2400" dirty="0"/>
            </a:br>
            <a:r>
              <a:rPr lang="en-US" sz="2400" dirty="0"/>
              <a:t>(apostrophe in a string surrounded by apostrophes) (even works in strings surround by apostrophes)</a:t>
            </a:r>
          </a:p>
          <a:p>
            <a:pPr lvl="1"/>
            <a:r>
              <a:rPr lang="en-US" sz="2400" dirty="0"/>
              <a:t>\”   (quotes in a string surround by quotes)</a:t>
            </a:r>
          </a:p>
          <a:p>
            <a:r>
              <a:rPr lang="en-US" sz="2800" dirty="0"/>
              <a:t>NOTE: escape characters only work in string literals surrounded by quotes (not apostrophes)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22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functions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There are a lot of string functions, but here are a few of the more useful ones</a:t>
            </a:r>
          </a:p>
          <a:p>
            <a:pPr lvl="1"/>
            <a:r>
              <a:rPr lang="en-US" dirty="0" smtClean="0"/>
              <a:t>Empty($</a:t>
            </a:r>
            <a:r>
              <a:rPr lang="en-US" dirty="0" err="1" smtClean="0"/>
              <a:t>str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strlen</a:t>
            </a:r>
            <a:r>
              <a:rPr lang="en-US" dirty="0"/>
              <a:t>($</a:t>
            </a:r>
            <a:r>
              <a:rPr lang="en-US" dirty="0" err="1"/>
              <a:t>str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substr</a:t>
            </a:r>
            <a:r>
              <a:rPr lang="en-US" dirty="0"/>
              <a:t>($</a:t>
            </a:r>
            <a:r>
              <a:rPr lang="en-US" dirty="0" err="1"/>
              <a:t>str</a:t>
            </a:r>
            <a:r>
              <a:rPr lang="en-US" dirty="0"/>
              <a:t>, $start[, $</a:t>
            </a:r>
            <a:r>
              <a:rPr lang="en-US" dirty="0" err="1"/>
              <a:t>len</a:t>
            </a:r>
            <a:r>
              <a:rPr lang="en-US" dirty="0"/>
              <a:t>])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0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html as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 can insert html in this manner, however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HTML tags are embedded in the string literal</a:t>
            </a:r>
          </a:p>
          <a:p>
            <a:pPr lvl="1"/>
            <a:r>
              <a:rPr lang="en-US" dirty="0" smtClean="0"/>
              <a:t>They are not HTML tags themselves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1" y="2971800"/>
            <a:ext cx="85915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4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functions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/>
              <a:t>str_replace</a:t>
            </a:r>
            <a:r>
              <a:rPr lang="en-US" sz="2800" dirty="0"/>
              <a:t>($s1, $new, $s2)</a:t>
            </a:r>
            <a:br>
              <a:rPr lang="en-US" sz="2800" dirty="0"/>
            </a:br>
            <a:r>
              <a:rPr lang="en-US" sz="2800" dirty="0" err="1"/>
              <a:t>str_replace</a:t>
            </a:r>
            <a:r>
              <a:rPr lang="en-US" sz="2800" dirty="0"/>
              <a:t>($array, $new, $s2)</a:t>
            </a:r>
            <a:br>
              <a:rPr lang="en-US" sz="2800" dirty="0"/>
            </a:br>
            <a:r>
              <a:rPr lang="en-US" sz="2800" dirty="0" err="1"/>
              <a:t>str_ireplace</a:t>
            </a:r>
            <a:endParaRPr lang="en-US" sz="2800" dirty="0"/>
          </a:p>
          <a:p>
            <a:pPr lvl="1"/>
            <a:r>
              <a:rPr lang="en-US" sz="2400" dirty="0"/>
              <a:t>Replaces $s1 with $new in $s2 </a:t>
            </a:r>
          </a:p>
          <a:p>
            <a:r>
              <a:rPr lang="en-US" sz="2800" dirty="0" err="1"/>
              <a:t>chr</a:t>
            </a:r>
            <a:r>
              <a:rPr lang="en-US" sz="2800" dirty="0"/>
              <a:t>(value) creates a single character string given an ASCII numeric value</a:t>
            </a:r>
          </a:p>
          <a:p>
            <a:r>
              <a:rPr lang="en-US" sz="2800" dirty="0" err="1"/>
              <a:t>ord</a:t>
            </a:r>
            <a:r>
              <a:rPr lang="en-US" sz="2800" dirty="0"/>
              <a:t>($char) returns the ASCII value of a character</a:t>
            </a:r>
          </a:p>
          <a:p>
            <a:r>
              <a:rPr lang="en-US" sz="2800" dirty="0"/>
              <a:t>implode and explode are used to convert an array to a string or a string to an array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4398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2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e.g. %5.2f</a:t>
            </a:r>
          </a:p>
          <a:p>
            <a:pPr lvl="1"/>
            <a:r>
              <a:rPr lang="en-US" dirty="0"/>
              <a:t>Starts with %</a:t>
            </a:r>
          </a:p>
          <a:p>
            <a:pPr lvl="1"/>
            <a:r>
              <a:rPr lang="en-US" dirty="0"/>
              <a:t>Followed by field width (optional)</a:t>
            </a:r>
          </a:p>
          <a:p>
            <a:pPr lvl="1"/>
            <a:r>
              <a:rPr lang="en-US" dirty="0"/>
              <a:t>Followed by number decimals (optional)</a:t>
            </a:r>
          </a:p>
          <a:p>
            <a:pPr lvl="1"/>
            <a:r>
              <a:rPr lang="en-US" dirty="0"/>
              <a:t>Followed by field type</a:t>
            </a:r>
          </a:p>
          <a:p>
            <a:pPr lvl="2"/>
            <a:r>
              <a:rPr lang="en-US" dirty="0"/>
              <a:t>%d integer</a:t>
            </a:r>
          </a:p>
          <a:p>
            <a:pPr lvl="2"/>
            <a:r>
              <a:rPr lang="en-US" dirty="0"/>
              <a:t>%f float (number with decimals)</a:t>
            </a:r>
          </a:p>
          <a:p>
            <a:pPr lvl="2"/>
            <a:r>
              <a:rPr lang="en-US" dirty="0"/>
              <a:t>%s</a:t>
            </a:r>
          </a:p>
          <a:p>
            <a:pPr lvl="2"/>
            <a:r>
              <a:rPr lang="en-US" dirty="0"/>
              <a:t>Others available (see source above)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6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 smtClean="0"/>
              <a:t>sprintf</a:t>
            </a:r>
            <a:r>
              <a:rPr lang="en-US" sz="2800" dirty="0"/>
              <a:t>("%s is %d years old and makes $%.2f per hour", $</a:t>
            </a:r>
            <a:r>
              <a:rPr lang="en-US" sz="2800" dirty="0" err="1"/>
              <a:t>empName</a:t>
            </a:r>
            <a:r>
              <a:rPr lang="en-US" sz="2800" dirty="0"/>
              <a:t>, $</a:t>
            </a:r>
            <a:r>
              <a:rPr lang="en-US" sz="2800" dirty="0" err="1"/>
              <a:t>empAge</a:t>
            </a:r>
            <a:r>
              <a:rPr lang="en-US" sz="2800" dirty="0"/>
              <a:t>, $</a:t>
            </a:r>
            <a:r>
              <a:rPr lang="en-US" sz="2800" dirty="0" err="1"/>
              <a:t>empWage</a:t>
            </a:r>
            <a:r>
              <a:rPr lang="en-US" sz="2800" dirty="0"/>
              <a:t>);</a:t>
            </a:r>
            <a:endParaRPr lang="en-US" sz="4000" dirty="0"/>
          </a:p>
          <a:p>
            <a:pPr lvl="2"/>
            <a:r>
              <a:rPr lang="en-US" sz="1800" dirty="0"/>
              <a:t>%s</a:t>
            </a:r>
            <a:r>
              <a:rPr lang="en-US" dirty="0"/>
              <a:t> is replaced by the contents of </a:t>
            </a:r>
            <a:r>
              <a:rPr lang="en-US" sz="1800" dirty="0"/>
              <a:t>$</a:t>
            </a:r>
            <a:r>
              <a:rPr lang="en-US" sz="1800" dirty="0" err="1"/>
              <a:t>empName</a:t>
            </a:r>
            <a:endParaRPr lang="en-US" dirty="0"/>
          </a:p>
          <a:p>
            <a:pPr lvl="2"/>
            <a:r>
              <a:rPr lang="en-US" sz="1800" dirty="0"/>
              <a:t>%d </a:t>
            </a:r>
            <a:r>
              <a:rPr lang="en-US" dirty="0"/>
              <a:t>is replaced by the contents of </a:t>
            </a:r>
            <a:r>
              <a:rPr lang="en-US" sz="1800" dirty="0"/>
              <a:t>$</a:t>
            </a:r>
            <a:r>
              <a:rPr lang="en-US" sz="1800" dirty="0" err="1"/>
              <a:t>empAge</a:t>
            </a:r>
            <a:endParaRPr lang="en-US" dirty="0"/>
          </a:p>
          <a:p>
            <a:pPr lvl="2"/>
            <a:r>
              <a:rPr lang="en-US" sz="1800" dirty="0"/>
              <a:t>%.2f</a:t>
            </a:r>
            <a:r>
              <a:rPr lang="en-US" dirty="0"/>
              <a:t> is replaced by the contents of </a:t>
            </a:r>
            <a:r>
              <a:rPr lang="en-US" sz="1800" dirty="0"/>
              <a:t>$</a:t>
            </a:r>
            <a:r>
              <a:rPr lang="en-US" sz="1800" dirty="0" err="1"/>
              <a:t>empWage</a:t>
            </a:r>
            <a:endParaRPr lang="en-US" dirty="0"/>
          </a:p>
          <a:p>
            <a:pPr lvl="2"/>
            <a:r>
              <a:rPr lang="en-US" dirty="0"/>
              <a:t>Always displays 2 decimals places</a:t>
            </a:r>
          </a:p>
          <a:p>
            <a:r>
              <a:rPr lang="en-US" dirty="0"/>
              <a:t>Since width is omitted, number only takes up as much room as it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4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68C32696-689D-46D0-8A21-F823183F4C02}" type="slidenum">
              <a:rPr lang="en-US" sz="900">
                <a:latin typeface="Arial Narrow" pitchFamily="34" charset="0"/>
              </a:rPr>
              <a:pPr algn="r"/>
              <a:t>44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09550"/>
              </p:ext>
            </p:extLst>
          </p:nvPr>
        </p:nvGraphicFramePr>
        <p:xfrm>
          <a:off x="766011" y="1447800"/>
          <a:ext cx="732155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Document" r:id="rId4" imgW="7321366" imgH="3209221" progId="Word.Document.8">
                  <p:embed/>
                </p:oleObj>
              </mc:Choice>
              <mc:Fallback>
                <p:oleObj name="Document" r:id="rId4" imgW="7321366" imgH="3209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11" y="1447800"/>
                        <a:ext cx="7321550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1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E811F5AE-435A-4EFE-82DA-53649987F9A1}" type="slidenum">
              <a:rPr lang="en-US" sz="900">
                <a:latin typeface="Arial Narrow" pitchFamily="34" charset="0"/>
              </a:rPr>
              <a:pPr algn="r"/>
              <a:t>45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5581"/>
              </p:ext>
            </p:extLst>
          </p:nvPr>
        </p:nvGraphicFramePr>
        <p:xfrm>
          <a:off x="911225" y="1524000"/>
          <a:ext cx="7321550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Document" r:id="rId4" imgW="7321366" imgH="2689913" progId="Word.Document.8">
                  <p:embed/>
                </p:oleObj>
              </mc:Choice>
              <mc:Fallback>
                <p:oleObj name="Document" r:id="rId4" imgW="7321366" imgH="26899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524000"/>
                        <a:ext cx="7321550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3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11DFC446-3564-44EB-8A16-BCFB26E7CEAA}" type="slidenum">
              <a:rPr lang="en-US" sz="900">
                <a:latin typeface="Arial Narrow" pitchFamily="34" charset="0"/>
              </a:rPr>
              <a:pPr algn="r"/>
              <a:t>46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22176"/>
              </p:ext>
            </p:extLst>
          </p:nvPr>
        </p:nvGraphicFramePr>
        <p:xfrm>
          <a:off x="911225" y="1524000"/>
          <a:ext cx="7321550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Document" r:id="rId4" imgW="7321366" imgH="2151212" progId="Word.Document.8">
                  <p:embed/>
                </p:oleObj>
              </mc:Choice>
              <mc:Fallback>
                <p:oleObj name="Document" r:id="rId4" imgW="7321366" imgH="21512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524000"/>
                        <a:ext cx="7321550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3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33639E6C-353C-4A20-9179-32CCCA0EE3F2}" type="slidenum">
              <a:rPr lang="en-US" sz="900">
                <a:latin typeface="Arial Narrow" pitchFamily="34" charset="0"/>
              </a:rPr>
              <a:pPr algn="r"/>
              <a:t>47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35211"/>
              </p:ext>
            </p:extLst>
          </p:nvPr>
        </p:nvGraphicFramePr>
        <p:xfrm>
          <a:off x="609600" y="1092200"/>
          <a:ext cx="739775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Document" r:id="rId4" imgW="7405321" imgH="5384609" progId="Word.Document.8">
                  <p:embed/>
                </p:oleObj>
              </mc:Choice>
              <mc:Fallback>
                <p:oleObj name="Document" r:id="rId4" imgW="7405321" imgH="53846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92200"/>
                        <a:ext cx="739775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3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date item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PHP time stamp is a numeric value in </a:t>
            </a:r>
            <a:r>
              <a:rPr lang="en-US" sz="2400" dirty="0"/>
              <a:t>seconds  between the time at present and the value at Unix Epoch (January 1 1970 00:00:00 GMT)</a:t>
            </a:r>
            <a:endParaRPr lang="en-US" sz="2400" dirty="0" smtClean="0"/>
          </a:p>
          <a:p>
            <a:r>
              <a:rPr lang="en-US" sz="2400" dirty="0" smtClean="0"/>
              <a:t>Timestamps </a:t>
            </a:r>
            <a:r>
              <a:rPr lang="en-US" sz="2400" dirty="0"/>
              <a:t>are old school and will cause problems with dates after 2038 </a:t>
            </a:r>
            <a:r>
              <a:rPr lang="en-US" sz="2400" dirty="0" smtClean="0"/>
              <a:t>(google </a:t>
            </a:r>
            <a:r>
              <a:rPr lang="en-US" sz="2400" i="1" dirty="0"/>
              <a:t>2038 </a:t>
            </a:r>
            <a:r>
              <a:rPr lang="en-US" sz="2400" i="1" dirty="0" smtClean="0"/>
              <a:t>problem in PHP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/>
              <a:t>Still used in existing web pages, but new development should use the </a:t>
            </a:r>
            <a:r>
              <a:rPr lang="en-US" sz="2400" dirty="0" err="1"/>
              <a:t>DateTime</a:t>
            </a:r>
            <a:r>
              <a:rPr lang="en-US" sz="2400" dirty="0"/>
              <a:t> class</a:t>
            </a:r>
          </a:p>
          <a:p>
            <a:pPr lvl="1"/>
            <a:r>
              <a:rPr lang="en-US" sz="2400" dirty="0"/>
              <a:t>There are functions that can convert from timestamp to </a:t>
            </a:r>
            <a:r>
              <a:rPr lang="en-US" sz="2400" dirty="0" err="1"/>
              <a:t>DateTime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884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time zone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dirty="0"/>
              <a:t>Note PHP (in XMAPP) installs with an initial time zone of Europe/Berlin meaning all your times (all dates for a few hours a day) will be off by 5-6 hours. To fix this, you have to modify the php.ini file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/>
              <a:t>Navigate to the </a:t>
            </a:r>
            <a:r>
              <a:rPr lang="en-US" sz="2000" dirty="0" err="1"/>
              <a:t>xampp</a:t>
            </a:r>
            <a:r>
              <a:rPr lang="en-US" sz="2000" dirty="0"/>
              <a:t>/</a:t>
            </a:r>
            <a:r>
              <a:rPr lang="en-US" sz="2000" dirty="0" err="1"/>
              <a:t>php</a:t>
            </a:r>
            <a:r>
              <a:rPr lang="en-US" sz="2000" dirty="0"/>
              <a:t> folder on your USB drive</a:t>
            </a:r>
          </a:p>
          <a:p>
            <a:pPr lvl="2"/>
            <a:r>
              <a:rPr lang="en-US" sz="2000" dirty="0"/>
              <a:t>Open php.ini in Notepad++ or Notepad</a:t>
            </a:r>
          </a:p>
          <a:p>
            <a:pPr lvl="2"/>
            <a:r>
              <a:rPr lang="en-US" sz="2000" dirty="0"/>
              <a:t>Find (Ctrl-F) </a:t>
            </a:r>
            <a:r>
              <a:rPr lang="en-US" sz="2000" i="1" dirty="0"/>
              <a:t>zone</a:t>
            </a:r>
            <a:endParaRPr lang="en-US" sz="2000" dirty="0"/>
          </a:p>
          <a:p>
            <a:pPr lvl="2"/>
            <a:r>
              <a:rPr lang="en-US" sz="2000" dirty="0"/>
              <a:t>Change Europe/Berlin to America/Chicago</a:t>
            </a:r>
          </a:p>
          <a:p>
            <a:pPr lvl="2"/>
            <a:r>
              <a:rPr lang="en-US" sz="2000" dirty="0"/>
              <a:t>Save and close</a:t>
            </a:r>
          </a:p>
          <a:p>
            <a:pPr lvl="1"/>
            <a:r>
              <a:rPr lang="en-US" sz="2400" dirty="0"/>
              <a:t>If you have Apache (XAMPP) running, you’ll have to stop and restart it to get the changes to take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5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7D49721B-4D8D-485E-9F68-74AABA17BCC3}" type="slidenum">
              <a:rPr lang="en-US" sz="900">
                <a:latin typeface="Arial Narrow" pitchFamily="34" charset="0"/>
              </a:rPr>
              <a:pPr algn="r"/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725847"/>
              </p:ext>
            </p:extLst>
          </p:nvPr>
        </p:nvGraphicFramePr>
        <p:xfrm>
          <a:off x="762000" y="1143000"/>
          <a:ext cx="732155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Document" r:id="rId4" imgW="7321366" imgH="4788332" progId="Word.Document.8">
                  <p:embed/>
                </p:oleObj>
              </mc:Choice>
              <mc:Fallback>
                <p:oleObj name="Document" r:id="rId4" imgW="7321366" imgH="4788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732155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8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sz="2400" dirty="0"/>
              <a:t>$now = new </a:t>
            </a:r>
            <a:r>
              <a:rPr lang="en-US" sz="2400" dirty="0" err="1"/>
              <a:t>DateTime</a:t>
            </a:r>
            <a:r>
              <a:rPr lang="en-US" sz="2400" dirty="0"/>
              <a:t>();</a:t>
            </a:r>
            <a:endParaRPr lang="en-US" sz="3600" dirty="0"/>
          </a:p>
          <a:p>
            <a:pPr lvl="2"/>
            <a:r>
              <a:rPr lang="en-US" sz="2000" dirty="0"/>
              <a:t>Instantiate the class and immediate assign current date and time</a:t>
            </a:r>
          </a:p>
          <a:p>
            <a:pPr lvl="1"/>
            <a:r>
              <a:rPr lang="en-US" sz="2400" dirty="0"/>
              <a:t>$now = new </a:t>
            </a:r>
            <a:r>
              <a:rPr lang="en-US" sz="2400" dirty="0" err="1"/>
              <a:t>DateTime</a:t>
            </a:r>
            <a:r>
              <a:rPr lang="en-US" sz="2400" dirty="0"/>
              <a:t>('2011-01-20 12:00:00');</a:t>
            </a:r>
            <a:endParaRPr lang="en-US" sz="3600" dirty="0"/>
          </a:p>
          <a:p>
            <a:pPr lvl="2"/>
            <a:r>
              <a:rPr lang="en-US" sz="2000" dirty="0"/>
              <a:t>Time is optional. If not included, set to 12:00:00 am</a:t>
            </a:r>
          </a:p>
          <a:p>
            <a:pPr lvl="1"/>
            <a:r>
              <a:rPr lang="en-US" sz="2400" dirty="0"/>
              <a:t>$now = </a:t>
            </a:r>
            <a:r>
              <a:rPr lang="en-US" sz="2400" dirty="0" err="1"/>
              <a:t>date_create</a:t>
            </a:r>
            <a:r>
              <a:rPr lang="en-US" sz="2400" dirty="0"/>
              <a:t>();</a:t>
            </a:r>
            <a:endParaRPr lang="en-US" sz="3600" dirty="0"/>
          </a:p>
          <a:p>
            <a:pPr lvl="2"/>
            <a:r>
              <a:rPr lang="en-US" sz="2000" dirty="0"/>
              <a:t>Alias for new </a:t>
            </a:r>
            <a:r>
              <a:rPr lang="en-US" sz="2000" dirty="0" err="1"/>
              <a:t>DateTime</a:t>
            </a:r>
            <a:r>
              <a:rPr lang="en-US" sz="2000" dirty="0"/>
              <a:t>( )</a:t>
            </a:r>
          </a:p>
          <a:p>
            <a:pPr lvl="2"/>
            <a:r>
              <a:rPr lang="en-US" sz="2000" dirty="0"/>
              <a:t>Can also be used with string parameter</a:t>
            </a:r>
          </a:p>
          <a:p>
            <a:pPr lvl="1"/>
            <a:r>
              <a:rPr lang="en-US" sz="2400" dirty="0"/>
              <a:t>$now-&gt;</a:t>
            </a:r>
            <a:r>
              <a:rPr lang="en-US" sz="2400" dirty="0" err="1"/>
              <a:t>setTime</a:t>
            </a:r>
            <a:r>
              <a:rPr lang="en-US" sz="2400" dirty="0"/>
              <a:t>(22, 30, 0);  //10:30 pm</a:t>
            </a:r>
            <a:endParaRPr lang="en-US" sz="3600" dirty="0"/>
          </a:p>
          <a:p>
            <a:pPr lvl="2"/>
            <a:r>
              <a:rPr lang="en-US" sz="2000" dirty="0"/>
              <a:t>$now must be instantiated</a:t>
            </a:r>
          </a:p>
          <a:p>
            <a:pPr lvl="2"/>
            <a:r>
              <a:rPr lang="en-US" sz="1400" dirty="0"/>
              <a:t>-&gt;</a:t>
            </a:r>
            <a:r>
              <a:rPr lang="en-US" sz="2000" dirty="0"/>
              <a:t> invokes a class method</a:t>
            </a:r>
          </a:p>
          <a:p>
            <a:pPr lvl="1"/>
            <a:r>
              <a:rPr lang="en-US" sz="2400" dirty="0"/>
              <a:t>$now-&gt;</a:t>
            </a:r>
            <a:r>
              <a:rPr lang="en-US" sz="2400" dirty="0" err="1"/>
              <a:t>setDate</a:t>
            </a:r>
            <a:r>
              <a:rPr lang="en-US" sz="2400" dirty="0"/>
              <a:t>(2011, 1, 20);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60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$copy = clone $now;  </a:t>
            </a:r>
            <a:endParaRPr lang="en-US" sz="4000" dirty="0"/>
          </a:p>
          <a:p>
            <a:pPr lvl="1"/>
            <a:r>
              <a:rPr lang="en-US" sz="2400" dirty="0"/>
              <a:t>Creates a new date variable $copy that has the same values as $now</a:t>
            </a:r>
          </a:p>
          <a:p>
            <a:pPr lvl="1"/>
            <a:r>
              <a:rPr lang="en-US" sz="2400" dirty="0"/>
              <a:t>Can't use (just) =    That simply makes two pointers pointing to the same instance</a:t>
            </a:r>
          </a:p>
          <a:p>
            <a:r>
              <a:rPr lang="en-US" sz="2800" dirty="0"/>
              <a:t>$due-&gt;modify('+3 weeks');</a:t>
            </a:r>
            <a:endParaRPr lang="en-US" sz="4000" dirty="0"/>
          </a:p>
          <a:p>
            <a:pPr lvl="1"/>
            <a:r>
              <a:rPr lang="en-US" sz="2400" dirty="0"/>
              <a:t>Modifies the date value in $due (must be instantiated)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See </a:t>
            </a:r>
            <a:r>
              <a:rPr lang="en-US" sz="2400" dirty="0"/>
              <a:t>timestamp </a:t>
            </a:r>
            <a:r>
              <a:rPr lang="en-US" sz="2400" dirty="0" err="1"/>
              <a:t>strtotime</a:t>
            </a:r>
            <a:r>
              <a:rPr lang="en-US" sz="2400" dirty="0"/>
              <a:t> function for list of valid modify options.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909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NOTE: PHP Dates can be compared using relational operators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if($Date1 &lt;= $Date2)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legal in PHP (but not in JavaScript)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05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Dateinterval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Used for </a:t>
            </a:r>
            <a:r>
              <a:rPr lang="en-US" sz="2800" dirty="0" err="1"/>
              <a:t>DateTime</a:t>
            </a:r>
            <a:r>
              <a:rPr lang="en-US" sz="2800" dirty="0"/>
              <a:t> math</a:t>
            </a:r>
          </a:p>
          <a:p>
            <a:r>
              <a:rPr lang="en-US" sz="2800" dirty="0"/>
              <a:t>$now-&gt;add('P10D');</a:t>
            </a:r>
            <a:endParaRPr lang="en-US" sz="4000" dirty="0"/>
          </a:p>
          <a:p>
            <a:pPr lvl="1"/>
            <a:r>
              <a:rPr lang="en-US" sz="2400" dirty="0"/>
              <a:t>Adds 10 days to $now</a:t>
            </a:r>
          </a:p>
          <a:p>
            <a:r>
              <a:rPr lang="en-US" sz="2800" dirty="0"/>
              <a:t>$now-&gt;sub('P10D');</a:t>
            </a:r>
            <a:endParaRPr lang="en-US" sz="4000" dirty="0"/>
          </a:p>
          <a:p>
            <a:pPr lvl="1"/>
            <a:r>
              <a:rPr lang="en-US" sz="2400" dirty="0"/>
              <a:t>Subtracts 10 days from $now</a:t>
            </a:r>
          </a:p>
          <a:p>
            <a:r>
              <a:rPr lang="en-US" sz="2800" dirty="0"/>
              <a:t>$span = $now-&gt;diff($</a:t>
            </a:r>
            <a:r>
              <a:rPr lang="en-US" sz="2800" dirty="0" err="1"/>
              <a:t>anotherDate</a:t>
            </a:r>
            <a:r>
              <a:rPr lang="en-US" sz="2800" dirty="0"/>
              <a:t>);</a:t>
            </a:r>
            <a:endParaRPr lang="en-US" sz="4000" dirty="0"/>
          </a:p>
          <a:p>
            <a:pPr lvl="1"/>
            <a:r>
              <a:rPr lang="en-US" sz="2400" dirty="0"/>
              <a:t>$span will be defined as a </a:t>
            </a:r>
            <a:r>
              <a:rPr lang="en-US" sz="2400" dirty="0" err="1"/>
              <a:t>DateInterval</a:t>
            </a:r>
            <a:endParaRPr lang="en-US" sz="2400" dirty="0"/>
          </a:p>
          <a:p>
            <a:pPr lvl="1"/>
            <a:r>
              <a:rPr lang="en-US" sz="2400" dirty="0"/>
              <a:t>Determines the interval between $now and $</a:t>
            </a:r>
            <a:r>
              <a:rPr lang="en-US" sz="2400" dirty="0" err="1"/>
              <a:t>anotherDate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036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DateIntervals</a:t>
            </a:r>
            <a:r>
              <a:rPr lang="en-US" dirty="0"/>
              <a:t> can be assigned to a variable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myInterval</a:t>
            </a:r>
            <a:r>
              <a:rPr lang="en-US" dirty="0"/>
              <a:t> = new </a:t>
            </a:r>
            <a:r>
              <a:rPr lang="en-US" dirty="0" err="1"/>
              <a:t>DateInterval</a:t>
            </a:r>
            <a:r>
              <a:rPr lang="en-US" dirty="0"/>
              <a:t>('P10D</a:t>
            </a:r>
            <a:r>
              <a:rPr lang="en-US" dirty="0" smtClean="0"/>
              <a:t>');</a:t>
            </a:r>
          </a:p>
          <a:p>
            <a:r>
              <a:rPr lang="en-US" dirty="0" err="1" smtClean="0"/>
              <a:t>DateInterval</a:t>
            </a:r>
            <a:r>
              <a:rPr lang="en-US" dirty="0" smtClean="0"/>
              <a:t> </a:t>
            </a:r>
            <a:r>
              <a:rPr lang="en-US" dirty="0"/>
              <a:t>Codes</a:t>
            </a:r>
          </a:p>
          <a:p>
            <a:pPr lvl="2"/>
            <a:r>
              <a:rPr lang="en-US" dirty="0"/>
              <a:t>P – starts all interval strings	</a:t>
            </a:r>
          </a:p>
          <a:p>
            <a:pPr lvl="2"/>
            <a:r>
              <a:rPr lang="en-US" dirty="0" err="1"/>
              <a:t>nY</a:t>
            </a:r>
            <a:r>
              <a:rPr lang="en-US" dirty="0"/>
              <a:t> – n years	</a:t>
            </a:r>
            <a:r>
              <a:rPr lang="en-US" dirty="0" err="1"/>
              <a:t>nM</a:t>
            </a:r>
            <a:r>
              <a:rPr lang="en-US" dirty="0"/>
              <a:t> – n months</a:t>
            </a:r>
          </a:p>
          <a:p>
            <a:pPr lvl="2"/>
            <a:r>
              <a:rPr lang="en-US" dirty="0" err="1"/>
              <a:t>nW</a:t>
            </a:r>
            <a:r>
              <a:rPr lang="en-US" dirty="0"/>
              <a:t> – n weeks	</a:t>
            </a:r>
            <a:r>
              <a:rPr lang="en-US" dirty="0" err="1"/>
              <a:t>nD</a:t>
            </a:r>
            <a:r>
              <a:rPr lang="en-US" dirty="0"/>
              <a:t> – n days</a:t>
            </a:r>
          </a:p>
          <a:p>
            <a:pPr lvl="2"/>
            <a:r>
              <a:rPr lang="en-US" dirty="0"/>
              <a:t>T – beginning of a time interval</a:t>
            </a:r>
          </a:p>
          <a:p>
            <a:pPr lvl="2"/>
            <a:r>
              <a:rPr lang="en-US" dirty="0" err="1"/>
              <a:t>nH</a:t>
            </a:r>
            <a:r>
              <a:rPr lang="en-US" dirty="0"/>
              <a:t> – n hours	</a:t>
            </a:r>
            <a:r>
              <a:rPr lang="en-US" dirty="0" err="1"/>
              <a:t>nM</a:t>
            </a:r>
            <a:r>
              <a:rPr lang="en-US" dirty="0"/>
              <a:t> – n minutes</a:t>
            </a:r>
          </a:p>
          <a:p>
            <a:pPr lvl="2"/>
            <a:r>
              <a:rPr lang="en-US" dirty="0" err="1"/>
              <a:t>nS</a:t>
            </a:r>
            <a:r>
              <a:rPr lang="en-US" dirty="0"/>
              <a:t> – n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540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codes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One interval can contain many codes</a:t>
            </a:r>
          </a:p>
          <a:p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err="1"/>
              <a:t>myInterval</a:t>
            </a:r>
            <a:r>
              <a:rPr lang="en-US" dirty="0"/>
              <a:t> = new </a:t>
            </a:r>
            <a:r>
              <a:rPr lang="en-US" dirty="0" err="1"/>
              <a:t>DateInterval</a:t>
            </a:r>
            <a:r>
              <a:rPr lang="en-US" dirty="0"/>
              <a:t>('P2WT10H30M');</a:t>
            </a:r>
            <a:endParaRPr lang="en-US" sz="4400" dirty="0"/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2 </a:t>
            </a:r>
            <a:r>
              <a:rPr lang="en-US" dirty="0"/>
              <a:t>weeks, 10 hours, 30 minutes</a:t>
            </a:r>
          </a:p>
          <a:p>
            <a:pPr lvl="2"/>
            <a:r>
              <a:rPr lang="en-US" dirty="0"/>
              <a:t>Note the “T” that starts the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12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DAF29FA6-6A94-4616-ACAD-7029A66FA073}" type="slidenum">
              <a:rPr lang="en-US" sz="900">
                <a:latin typeface="Arial Narrow" pitchFamily="34" charset="0"/>
              </a:rPr>
              <a:pPr algn="r"/>
              <a:t>56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11654"/>
              </p:ext>
            </p:extLst>
          </p:nvPr>
        </p:nvGraphicFramePr>
        <p:xfrm>
          <a:off x="911225" y="1371600"/>
          <a:ext cx="732155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Document" r:id="rId4" imgW="7321366" imgH="2990508" progId="Word.Document.8">
                  <p:embed/>
                </p:oleObj>
              </mc:Choice>
              <mc:Fallback>
                <p:oleObj name="Document" r:id="rId4" imgW="7321366" imgH="29905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371600"/>
                        <a:ext cx="732155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3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A2AF80B9-B760-4B73-BEA0-45E6F5FB26E4}" type="slidenum">
              <a:rPr lang="en-US" sz="900">
                <a:latin typeface="Arial Narrow" pitchFamily="34" charset="0"/>
              </a:rPr>
              <a:pPr algn="r"/>
              <a:t>57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42294"/>
              </p:ext>
            </p:extLst>
          </p:nvPr>
        </p:nvGraphicFramePr>
        <p:xfrm>
          <a:off x="914400" y="12700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Document" r:id="rId4" imgW="7321366" imgH="425215" progId="Word.Document.8">
                  <p:embed/>
                </p:oleObj>
              </mc:Choice>
              <mc:Fallback>
                <p:oleObj name="Document" r:id="rId4" imgW="7321366" imgH="425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700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3" name="Picture 3" descr="1-06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905000"/>
            <a:ext cx="6883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BBDB06D1-76ED-41CD-AE82-F3D3BD3F9246}" type="slidenum">
              <a:rPr lang="en-US" sz="900">
                <a:latin typeface="Arial Narrow" pitchFamily="34" charset="0"/>
              </a:rPr>
              <a:pPr algn="r"/>
              <a:t>58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801382"/>
              </p:ext>
            </p:extLst>
          </p:nvPr>
        </p:nvGraphicFramePr>
        <p:xfrm>
          <a:off x="911225" y="11811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Document" r:id="rId4" imgW="7321366" imgH="425215" progId="Word.Document.8">
                  <p:embed/>
                </p:oleObj>
              </mc:Choice>
              <mc:Fallback>
                <p:oleObj name="Document" r:id="rId4" imgW="7321366" imgH="425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1811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7" name="Picture 3" descr="1-06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828800"/>
            <a:ext cx="69723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3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97CEBC4A-E0F4-4DA9-BF82-214903A7FE5E}" type="slidenum">
              <a:rPr lang="en-US" sz="900">
                <a:latin typeface="Arial Narrow" pitchFamily="34" charset="0"/>
              </a:rPr>
              <a:pPr algn="r"/>
              <a:t>59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982319"/>
              </p:ext>
            </p:extLst>
          </p:nvPr>
        </p:nvGraphicFramePr>
        <p:xfrm>
          <a:off x="911225" y="1219200"/>
          <a:ext cx="732155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Document" r:id="rId4" imgW="7321366" imgH="4788332" progId="Word.Document.8">
                  <p:embed/>
                </p:oleObj>
              </mc:Choice>
              <mc:Fallback>
                <p:oleObj name="Document" r:id="rId4" imgW="7321366" imgH="4788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19200"/>
                        <a:ext cx="732155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1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C88C75F8-05A6-4AC7-B963-C12775D2BEC7}" type="slidenum">
              <a:rPr lang="en-US" sz="900">
                <a:latin typeface="Arial Narrow" pitchFamily="34" charset="0"/>
              </a:rPr>
              <a:pPr algn="r"/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397452"/>
              </p:ext>
            </p:extLst>
          </p:nvPr>
        </p:nvGraphicFramePr>
        <p:xfrm>
          <a:off x="990600" y="16764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Document" r:id="rId4" imgW="7321366" imgH="425215" progId="Word.Document.8">
                  <p:embed/>
                </p:oleObj>
              </mc:Choice>
              <mc:Fallback>
                <p:oleObj name="Document" r:id="rId4" imgW="7321366" imgH="425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7" name="Picture 3" descr="2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667000"/>
            <a:ext cx="71628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8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D36741C2-51A3-4A2E-84E0-25BA31647AF4}" type="slidenum">
              <a:rPr lang="en-US" sz="900">
                <a:latin typeface="Arial Narrow" pitchFamily="34" charset="0"/>
              </a:rPr>
              <a:pPr algn="r"/>
              <a:t>60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590613"/>
              </p:ext>
            </p:extLst>
          </p:nvPr>
        </p:nvGraphicFramePr>
        <p:xfrm>
          <a:off x="911225" y="1143000"/>
          <a:ext cx="732155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Document" r:id="rId4" imgW="7321366" imgH="4558846" progId="Word.Document.8">
                  <p:embed/>
                </p:oleObj>
              </mc:Choice>
              <mc:Fallback>
                <p:oleObj name="Document" r:id="rId4" imgW="7321366" imgH="45588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143000"/>
                        <a:ext cx="732155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1BB4E312-AD87-4B9C-B12F-CC3F784321B1}" type="slidenum">
              <a:rPr lang="en-US" sz="900">
                <a:latin typeface="Arial Narrow" pitchFamily="34" charset="0"/>
              </a:rPr>
              <a:pPr algn="r"/>
              <a:t>61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910275"/>
              </p:ext>
            </p:extLst>
          </p:nvPr>
        </p:nvGraphicFramePr>
        <p:xfrm>
          <a:off x="911225" y="1371600"/>
          <a:ext cx="732155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Document" r:id="rId4" imgW="7321366" imgH="4558846" progId="Word.Document.8">
                  <p:embed/>
                </p:oleObj>
              </mc:Choice>
              <mc:Fallback>
                <p:oleObj name="Document" r:id="rId4" imgW="7321366" imgH="45588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371600"/>
                        <a:ext cx="732155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3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416EFB8B-B724-4249-8D3B-A846A1AFD17C}" type="slidenum">
              <a:rPr lang="en-US" sz="900">
                <a:latin typeface="Arial Narrow" pitchFamily="34" charset="0"/>
              </a:rPr>
              <a:pPr algn="r"/>
              <a:t>62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05905"/>
              </p:ext>
            </p:extLst>
          </p:nvPr>
        </p:nvGraphicFramePr>
        <p:xfrm>
          <a:off x="762000" y="1295400"/>
          <a:ext cx="732155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Document" r:id="rId4" imgW="7321366" imgH="4558846" progId="Word.Document.8">
                  <p:embed/>
                </p:oleObj>
              </mc:Choice>
              <mc:Fallback>
                <p:oleObj name="Document" r:id="rId4" imgW="7321366" imgH="45588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32155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9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D8733555-5C7C-4150-A103-91BE27569A81}" type="slidenum">
              <a:rPr lang="en-US" sz="900">
                <a:latin typeface="Arial Narrow" pitchFamily="34" charset="0"/>
              </a:rPr>
              <a:pPr algn="r"/>
              <a:t>63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279368"/>
              </p:ext>
            </p:extLst>
          </p:nvPr>
        </p:nvGraphicFramePr>
        <p:xfrm>
          <a:off x="871537" y="990600"/>
          <a:ext cx="7400925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Document" r:id="rId4" imgW="7533235" imgH="5436557" progId="Word.Document.8">
                  <p:embed/>
                </p:oleObj>
              </mc:Choice>
              <mc:Fallback>
                <p:oleObj name="Document" r:id="rId4" imgW="7533235" imgH="543655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7" y="990600"/>
                        <a:ext cx="7400925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5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20AB19FF-3146-4271-9C1F-5A8F16A28465}" type="slidenum">
              <a:rPr lang="en-US" sz="900">
                <a:latin typeface="Arial Narrow" pitchFamily="34" charset="0"/>
              </a:rPr>
              <a:pPr algn="r"/>
              <a:t>64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02245"/>
              </p:ext>
            </p:extLst>
          </p:nvPr>
        </p:nvGraphicFramePr>
        <p:xfrm>
          <a:off x="911225" y="1295400"/>
          <a:ext cx="7321550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Document" r:id="rId4" imgW="7321366" imgH="2840031" progId="Word.Document.8">
                  <p:embed/>
                </p:oleObj>
              </mc:Choice>
              <mc:Fallback>
                <p:oleObj name="Document" r:id="rId4" imgW="7321366" imgH="28400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95400"/>
                        <a:ext cx="7321550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4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0A94AAE2-2013-4C05-B41D-90FC07CC9174}" type="slidenum">
              <a:rPr lang="en-US" sz="900">
                <a:latin typeface="Arial Narrow" pitchFamily="34" charset="0"/>
              </a:rPr>
              <a:pPr algn="r"/>
              <a:t>65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793187"/>
              </p:ext>
            </p:extLst>
          </p:nvPr>
        </p:nvGraphicFramePr>
        <p:xfrm>
          <a:off x="911225" y="1295400"/>
          <a:ext cx="73215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Document" r:id="rId4" imgW="7321366" imgH="2492030" progId="Word.Document.8">
                  <p:embed/>
                </p:oleObj>
              </mc:Choice>
              <mc:Fallback>
                <p:oleObj name="Document" r:id="rId4" imgW="7321366" imgH="24920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95400"/>
                        <a:ext cx="73215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5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ABE6E37F-D561-48A2-B230-6388DDFC6E06}" type="slidenum">
              <a:rPr lang="en-US" sz="900">
                <a:latin typeface="Arial Narrow" pitchFamily="34" charset="0"/>
              </a:rPr>
              <a:pPr algn="r"/>
              <a:t>66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99372"/>
              </p:ext>
            </p:extLst>
          </p:nvPr>
        </p:nvGraphicFramePr>
        <p:xfrm>
          <a:off x="762000" y="1295400"/>
          <a:ext cx="732155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Document" r:id="rId4" imgW="7321366" imgH="4677001" progId="Word.Document.8">
                  <p:embed/>
                </p:oleObj>
              </mc:Choice>
              <mc:Fallback>
                <p:oleObj name="Document" r:id="rId4" imgW="7321366" imgH="46770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321550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4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0482F47A-1B16-43C5-BA01-1C56E95AA84D}" type="slidenum">
              <a:rPr lang="en-US" sz="900">
                <a:latin typeface="Arial Narrow" pitchFamily="34" charset="0"/>
              </a:rPr>
              <a:pPr algn="r"/>
              <a:t>67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81734"/>
              </p:ext>
            </p:extLst>
          </p:nvPr>
        </p:nvGraphicFramePr>
        <p:xfrm>
          <a:off x="786063" y="1295400"/>
          <a:ext cx="732155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Document" r:id="rId4" imgW="7321366" imgH="1803211" progId="Word.Document.8">
                  <p:embed/>
                </p:oleObj>
              </mc:Choice>
              <mc:Fallback>
                <p:oleObj name="Document" r:id="rId4" imgW="7321366" imgH="18032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63" y="1295400"/>
                        <a:ext cx="732155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1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BEFE5015-6931-4246-8999-D3FBD3AB2F4E}" type="slidenum">
              <a:rPr lang="en-US" sz="900">
                <a:latin typeface="Arial Narrow" pitchFamily="34" charset="0"/>
              </a:rPr>
              <a:pPr algn="r"/>
              <a:t>68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733075"/>
              </p:ext>
            </p:extLst>
          </p:nvPr>
        </p:nvGraphicFramePr>
        <p:xfrm>
          <a:off x="911225" y="1524000"/>
          <a:ext cx="732155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Document" r:id="rId4" imgW="7321366" imgH="1343879" progId="Word.Document.8">
                  <p:embed/>
                </p:oleObj>
              </mc:Choice>
              <mc:Fallback>
                <p:oleObj name="Document" r:id="rId4" imgW="7321366" imgH="13438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524000"/>
                        <a:ext cx="732155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3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469B43DC-227C-4EE7-8088-801F0F5F1735}" type="slidenum">
              <a:rPr lang="en-US" sz="900">
                <a:latin typeface="Arial Narrow" pitchFamily="34" charset="0"/>
              </a:rPr>
              <a:pPr algn="r"/>
              <a:t>69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496887"/>
              </p:ext>
            </p:extLst>
          </p:nvPr>
        </p:nvGraphicFramePr>
        <p:xfrm>
          <a:off x="911225" y="1295400"/>
          <a:ext cx="732155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Document" r:id="rId4" imgW="7321366" imgH="3300800" progId="Word.Document.8">
                  <p:embed/>
                </p:oleObj>
              </mc:Choice>
              <mc:Fallback>
                <p:oleObj name="Document" r:id="rId4" imgW="7321366" imgH="3300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95400"/>
                        <a:ext cx="7321550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7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BC36D598-7C04-44AF-B5BF-C6BB5EB5F05B}" type="slidenum">
              <a:rPr lang="en-US" sz="900">
                <a:latin typeface="Arial Narrow" pitchFamily="34" charset="0"/>
              </a:rPr>
              <a:pPr algn="r"/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92288"/>
              </p:ext>
            </p:extLst>
          </p:nvPr>
        </p:nvGraphicFramePr>
        <p:xfrm>
          <a:off x="911225" y="1112837"/>
          <a:ext cx="7321550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Document" r:id="rId4" imgW="7321366" imgH="5136333" progId="Word.Document.8">
                  <p:embed/>
                </p:oleObj>
              </mc:Choice>
              <mc:Fallback>
                <p:oleObj name="Document" r:id="rId4" imgW="7321366" imgH="51363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112837"/>
                        <a:ext cx="7321550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1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E2411CFD-398E-434F-A42A-5C9B58F3B2C5}" type="slidenum">
              <a:rPr lang="en-US" sz="900">
                <a:latin typeface="Arial Narrow" pitchFamily="34" charset="0"/>
              </a:rPr>
              <a:pPr algn="r"/>
              <a:t>70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869299"/>
              </p:ext>
            </p:extLst>
          </p:nvPr>
        </p:nvGraphicFramePr>
        <p:xfrm>
          <a:off x="911225" y="1295400"/>
          <a:ext cx="73215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Document" r:id="rId4" imgW="7321366" imgH="2841827" progId="Word.Document.8">
                  <p:embed/>
                </p:oleObj>
              </mc:Choice>
              <mc:Fallback>
                <p:oleObj name="Document" r:id="rId4" imgW="7321366" imgH="28418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95400"/>
                        <a:ext cx="7321550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5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A65205E0-AA44-4143-B51E-CC436B2E3F4B}" type="slidenum">
              <a:rPr lang="en-US" sz="900">
                <a:latin typeface="Arial Narrow" pitchFamily="34" charset="0"/>
              </a:rPr>
              <a:pPr algn="r"/>
              <a:t>71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40010"/>
              </p:ext>
            </p:extLst>
          </p:nvPr>
        </p:nvGraphicFramePr>
        <p:xfrm>
          <a:off x="911225" y="1295400"/>
          <a:ext cx="732155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Document" r:id="rId4" imgW="7321366" imgH="2259311" progId="Word.Document.8">
                  <p:embed/>
                </p:oleObj>
              </mc:Choice>
              <mc:Fallback>
                <p:oleObj name="Document" r:id="rId4" imgW="7321366" imgH="22593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95400"/>
                        <a:ext cx="7321550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6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E1B67EE0-963D-4325-AF01-71F474FF9EBF}" type="slidenum">
              <a:rPr lang="en-US" sz="900">
                <a:latin typeface="Arial Narrow" pitchFamily="34" charset="0"/>
              </a:rPr>
              <a:pPr algn="r"/>
              <a:t>72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500673"/>
              </p:ext>
            </p:extLst>
          </p:nvPr>
        </p:nvGraphicFramePr>
        <p:xfrm>
          <a:off x="914400" y="1295400"/>
          <a:ext cx="7642225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Document" r:id="rId4" imgW="7611064" imgH="3672472" progId="Word.Document.8">
                  <p:embed/>
                </p:oleObj>
              </mc:Choice>
              <mc:Fallback>
                <p:oleObj name="Document" r:id="rId4" imgW="7611064" imgH="36724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642225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5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F44CF7E9-7BE6-44DD-B84D-964575997B3F}" type="slidenum">
              <a:rPr lang="en-US" sz="900">
                <a:latin typeface="Arial Narrow" pitchFamily="34" charset="0"/>
              </a:rPr>
              <a:pPr algn="r"/>
              <a:t>73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2131"/>
              </p:ext>
            </p:extLst>
          </p:nvPr>
        </p:nvGraphicFramePr>
        <p:xfrm>
          <a:off x="911225" y="1219200"/>
          <a:ext cx="7321550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Document" r:id="rId4" imgW="7321366" imgH="3189827" progId="Word.Document.8">
                  <p:embed/>
                </p:oleObj>
              </mc:Choice>
              <mc:Fallback>
                <p:oleObj name="Document" r:id="rId4" imgW="7321366" imgH="31898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19200"/>
                        <a:ext cx="7321550" cy="31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3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3C4AF94C-C279-412B-9A91-0F9C550B3479}" type="slidenum">
              <a:rPr lang="en-US" sz="900">
                <a:latin typeface="Arial Narrow" pitchFamily="34" charset="0"/>
              </a:rPr>
              <a:pPr algn="r"/>
              <a:t>74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17627"/>
              </p:ext>
            </p:extLst>
          </p:nvPr>
        </p:nvGraphicFramePr>
        <p:xfrm>
          <a:off x="914400" y="1304925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" name="Document" r:id="rId4" imgW="7321366" imgH="425215" progId="Word.Document.8">
                  <p:embed/>
                </p:oleObj>
              </mc:Choice>
              <mc:Fallback>
                <p:oleObj name="Document" r:id="rId4" imgW="7321366" imgH="425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04925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1" name="Picture 3" descr="2-17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924050"/>
            <a:ext cx="70485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3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1F58DEA0-1F8F-4D09-A053-93B32BC4CD83}" type="slidenum">
              <a:rPr lang="en-US" sz="900">
                <a:latin typeface="Arial Narrow" pitchFamily="34" charset="0"/>
              </a:rPr>
              <a:pPr algn="r"/>
              <a:t>75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29409"/>
              </p:ext>
            </p:extLst>
          </p:nvPr>
        </p:nvGraphicFramePr>
        <p:xfrm>
          <a:off x="1053264" y="138382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Document" r:id="rId4" imgW="7321366" imgH="425215" progId="Word.Document.8">
                  <p:embed/>
                </p:oleObj>
              </mc:Choice>
              <mc:Fallback>
                <p:oleObj name="Document" r:id="rId4" imgW="7321366" imgH="425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264" y="138382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5" name="Picture 3" descr="2-17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7275" y="2097881"/>
            <a:ext cx="702945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8718E659-0802-44BB-977D-3B3CC3F0F3B1}" type="slidenum">
              <a:rPr lang="en-US" sz="900">
                <a:latin typeface="Arial Narrow" pitchFamily="34" charset="0"/>
              </a:rPr>
              <a:pPr algn="r"/>
              <a:t>76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104942"/>
              </p:ext>
            </p:extLst>
          </p:nvPr>
        </p:nvGraphicFramePr>
        <p:xfrm>
          <a:off x="898357" y="1215232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3" name="Document" r:id="rId4" imgW="7321366" imgH="425215" progId="Word.Document.8">
                  <p:embed/>
                </p:oleObj>
              </mc:Choice>
              <mc:Fallback>
                <p:oleObj name="Document" r:id="rId4" imgW="7321366" imgH="425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357" y="1215232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19" name="Picture 3" descr="2-17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368" y="1905000"/>
            <a:ext cx="70485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12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45D67F91-E450-4C6E-AD98-470C68B5778F}" type="slidenum">
              <a:rPr lang="en-US" sz="900">
                <a:latin typeface="Arial Narrow" pitchFamily="34" charset="0"/>
              </a:rPr>
              <a:pPr algn="r"/>
              <a:t>77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555883"/>
              </p:ext>
            </p:extLst>
          </p:nvPr>
        </p:nvGraphicFramePr>
        <p:xfrm>
          <a:off x="911225" y="1016167"/>
          <a:ext cx="732155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7" name="Document" r:id="rId4" imgW="7321366" imgH="5247665" progId="Word.Document.8">
                  <p:embed/>
                </p:oleObj>
              </mc:Choice>
              <mc:Fallback>
                <p:oleObj name="Document" r:id="rId4" imgW="7321366" imgH="52476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016167"/>
                        <a:ext cx="732155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6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0E999E11-4662-499E-851A-E33AAE76C3AE}" type="slidenum">
              <a:rPr lang="en-US" sz="900">
                <a:latin typeface="Arial Narrow" pitchFamily="34" charset="0"/>
              </a:rPr>
              <a:pPr algn="r"/>
              <a:t>78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931840"/>
              </p:ext>
            </p:extLst>
          </p:nvPr>
        </p:nvGraphicFramePr>
        <p:xfrm>
          <a:off x="911225" y="1219200"/>
          <a:ext cx="732155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1" name="Document" r:id="rId4" imgW="7321366" imgH="4558846" progId="Word.Document.8">
                  <p:embed/>
                </p:oleObj>
              </mc:Choice>
              <mc:Fallback>
                <p:oleObj name="Document" r:id="rId4" imgW="7321366" imgH="45588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19200"/>
                        <a:ext cx="732155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1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E168B378-C7C4-4F02-94DE-CD6E6BE62837}" type="slidenum">
              <a:rPr lang="en-US" sz="900">
                <a:latin typeface="Arial Narrow" pitchFamily="34" charset="0"/>
              </a:rPr>
              <a:pPr algn="r"/>
              <a:t>79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57696"/>
              </p:ext>
            </p:extLst>
          </p:nvPr>
        </p:nvGraphicFramePr>
        <p:xfrm>
          <a:off x="911225" y="1447800"/>
          <a:ext cx="7321550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5" name="Document" r:id="rId4" imgW="7321366" imgH="4099514" progId="Word.Document.8">
                  <p:embed/>
                </p:oleObj>
              </mc:Choice>
              <mc:Fallback>
                <p:oleObj name="Document" r:id="rId4" imgW="7321366" imgH="40995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447800"/>
                        <a:ext cx="7321550" cy="40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1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92497B5E-EC4E-4089-9130-A316FB5F063A}" type="slidenum">
              <a:rPr lang="en-US" sz="900">
                <a:latin typeface="Arial Narrow" pitchFamily="34" charset="0"/>
              </a:rPr>
              <a:pPr algn="r"/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298435"/>
              </p:ext>
            </p:extLst>
          </p:nvPr>
        </p:nvGraphicFramePr>
        <p:xfrm>
          <a:off x="685800" y="1524000"/>
          <a:ext cx="7467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Document" r:id="rId4" imgW="7437841" imgH="2776391" progId="Word.Document.8">
                  <p:embed/>
                </p:oleObj>
              </mc:Choice>
              <mc:Fallback>
                <p:oleObj name="Document" r:id="rId4" imgW="7437841" imgH="27763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467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8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AA8C8823-F2BB-4F1A-871E-11AE6D6171CC}" type="slidenum">
              <a:rPr lang="en-US" sz="900">
                <a:latin typeface="Arial Narrow" pitchFamily="34" charset="0"/>
              </a:rPr>
              <a:pPr algn="r"/>
              <a:t>80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83490"/>
              </p:ext>
            </p:extLst>
          </p:nvPr>
        </p:nvGraphicFramePr>
        <p:xfrm>
          <a:off x="911225" y="1524000"/>
          <a:ext cx="732155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9" name="Document" r:id="rId4" imgW="7321366" imgH="2951362" progId="Word.Document.8">
                  <p:embed/>
                </p:oleObj>
              </mc:Choice>
              <mc:Fallback>
                <p:oleObj name="Document" r:id="rId4" imgW="7321366" imgH="29513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524000"/>
                        <a:ext cx="732155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5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D1B4BE9D-3E9E-487A-AE32-050EF1E77552}" type="slidenum">
              <a:rPr lang="en-US" sz="900">
                <a:latin typeface="Arial Narrow" pitchFamily="34" charset="0"/>
              </a:rPr>
              <a:pPr algn="r"/>
              <a:t>81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87814"/>
              </p:ext>
            </p:extLst>
          </p:nvPr>
        </p:nvGraphicFramePr>
        <p:xfrm>
          <a:off x="911225" y="1295400"/>
          <a:ext cx="732155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3" name="Document" r:id="rId4" imgW="7321366" imgH="4788332" progId="Word.Document.8">
                  <p:embed/>
                </p:oleObj>
              </mc:Choice>
              <mc:Fallback>
                <p:oleObj name="Document" r:id="rId4" imgW="7321366" imgH="4788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95400"/>
                        <a:ext cx="732155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5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E8B52303-31F2-406C-B0A2-9E28403E7F60}" type="slidenum">
              <a:rPr lang="en-US" sz="900">
                <a:latin typeface="Arial Narrow" pitchFamily="34" charset="0"/>
              </a:rPr>
              <a:pPr algn="r"/>
              <a:t>82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54744"/>
              </p:ext>
            </p:extLst>
          </p:nvPr>
        </p:nvGraphicFramePr>
        <p:xfrm>
          <a:off x="770021" y="1600200"/>
          <a:ext cx="7321550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7" name="Document" r:id="rId4" imgW="7321366" imgH="1573366" progId="Word.Document.8">
                  <p:embed/>
                </p:oleObj>
              </mc:Choice>
              <mc:Fallback>
                <p:oleObj name="Document" r:id="rId4" imgW="7321366" imgH="15733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21" y="1600200"/>
                        <a:ext cx="7321550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8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B4387070-4F35-41CC-B6AD-36CA1FE5EB74}" type="slidenum">
              <a:rPr lang="en-US" sz="900">
                <a:latin typeface="Arial Narrow" pitchFamily="34" charset="0"/>
              </a:rPr>
              <a:pPr algn="r"/>
              <a:t>83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87597"/>
              </p:ext>
            </p:extLst>
          </p:nvPr>
        </p:nvGraphicFramePr>
        <p:xfrm>
          <a:off x="914400" y="1143000"/>
          <a:ext cx="732155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1" name="Document" r:id="rId4" imgW="7321366" imgH="5247665" progId="Word.Document.8">
                  <p:embed/>
                </p:oleObj>
              </mc:Choice>
              <mc:Fallback>
                <p:oleObj name="Document" r:id="rId4" imgW="7321366" imgH="52476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9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Because PHP runs on a server, it has no mechanism for getting input from a user</a:t>
            </a:r>
          </a:p>
          <a:p>
            <a:pPr lvl="1"/>
            <a:r>
              <a:rPr lang="en-US" dirty="0"/>
              <a:t>All PHP input comes from an HTML form POST or GET</a:t>
            </a:r>
          </a:p>
          <a:p>
            <a:pPr lvl="2"/>
            <a:r>
              <a:rPr lang="en-US" dirty="0"/>
              <a:t>Murach recommends using GET when the results page only displays data and using POST when the results page modifies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373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The results page has access to the form variables via the super global (always defined) arrays $_POST or $_GET</a:t>
            </a:r>
          </a:p>
          <a:p>
            <a:pPr lvl="2"/>
            <a:r>
              <a:rPr lang="en-US" dirty="0"/>
              <a:t>Only one or the other array will contain values</a:t>
            </a:r>
          </a:p>
          <a:p>
            <a:pPr lvl="2"/>
            <a:r>
              <a:rPr lang="en-US" dirty="0"/>
              <a:t>These arrays are associative arrays (remember from JavaScript?). They include key/value pairs</a:t>
            </a:r>
          </a:p>
          <a:p>
            <a:pPr lvl="2"/>
            <a:r>
              <a:rPr lang="en-US" dirty="0"/>
              <a:t>The keys are the determined by the names of the HTML form objects ( name='school')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13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Array storage of form elements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Each form object is automatically converted to an array element EXCEPT:</a:t>
            </a:r>
          </a:p>
          <a:p>
            <a:pPr lvl="2"/>
            <a:r>
              <a:rPr lang="en-US" dirty="0"/>
              <a:t>Radio buttons (they all share the same name, remember?)</a:t>
            </a:r>
          </a:p>
          <a:p>
            <a:pPr lvl="2"/>
            <a:r>
              <a:rPr lang="en-US" dirty="0"/>
              <a:t>Check boxes are only assigned $_POST/$_GET array elements if they are checked. They only send their values if they are checked.</a:t>
            </a:r>
          </a:p>
          <a:p>
            <a:pPr lvl="1"/>
            <a:r>
              <a:rPr lang="en-US" dirty="0"/>
              <a:t>You can use $_POST or $_GET array elements directly in your PHP, but Murach generally transfers values from the array to variables.</a:t>
            </a:r>
            <a:br>
              <a:rPr lang="en-US" dirty="0"/>
            </a:br>
            <a:r>
              <a:rPr lang="en-US" sz="2000" dirty="0"/>
              <a:t>$school = $_GET['school'];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711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There is also a $_REQUEST super global array that combines $_GET, $_POST, $_COOKIES</a:t>
            </a:r>
          </a:p>
          <a:p>
            <a:pPr lvl="1"/>
            <a:r>
              <a:rPr lang="en-US" sz="2400" dirty="0"/>
              <a:t>Only one of $_GET, $_POST should contain values</a:t>
            </a:r>
          </a:p>
          <a:p>
            <a:pPr lvl="1"/>
            <a:r>
              <a:rPr lang="en-US" sz="2400" dirty="0"/>
              <a:t>We won’t be using $_COOKIES for a while (if ever)</a:t>
            </a:r>
          </a:p>
          <a:p>
            <a:pPr lvl="1"/>
            <a:r>
              <a:rPr lang="en-US" sz="2400" dirty="0"/>
              <a:t>Avoids need to use an If statement to figure out which super global array was filled</a:t>
            </a:r>
          </a:p>
          <a:p>
            <a:r>
              <a:rPr lang="en-US" sz="2800" dirty="0"/>
              <a:t>I use $_REQUEST </a:t>
            </a:r>
            <a:r>
              <a:rPr lang="en-US" sz="2800" dirty="0" smtClean="0"/>
              <a:t>often.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00891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3"/>
            <a:r>
              <a:rPr lang="en-US" dirty="0"/>
              <a:t>extract($_REQUEST);</a:t>
            </a:r>
            <a:endParaRPr lang="en-US" sz="3200" dirty="0"/>
          </a:p>
          <a:p>
            <a:pPr lvl="3"/>
            <a:r>
              <a:rPr lang="en-US" dirty="0"/>
              <a:t>This command converts the key/value array pairs into variables with the same name as the key whose values are already set to whatever the value was in the array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392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Assume form </a:t>
            </a:r>
            <a:r>
              <a:rPr lang="en-US" sz="2400" dirty="0"/>
              <a:t>has </a:t>
            </a:r>
            <a:r>
              <a:rPr lang="en-US" sz="2400" dirty="0" smtClean="0"/>
              <a:t>2 text </a:t>
            </a:r>
            <a:r>
              <a:rPr lang="en-US" sz="2400" dirty="0"/>
              <a:t>fields </a:t>
            </a:r>
            <a:r>
              <a:rPr lang="en-US" sz="2400" dirty="0" smtClean="0"/>
              <a:t>- </a:t>
            </a:r>
            <a:r>
              <a:rPr lang="en-US" sz="2400" b="1" dirty="0" err="1" smtClean="0"/>
              <a:t>firstName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 err="1"/>
              <a:t>lastName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also, user </a:t>
            </a:r>
            <a:r>
              <a:rPr lang="en-US" sz="2400" dirty="0"/>
              <a:t>enters </a:t>
            </a:r>
            <a:r>
              <a:rPr lang="en-US" sz="2400" i="1" dirty="0" smtClean="0"/>
              <a:t>Brent </a:t>
            </a:r>
            <a:r>
              <a:rPr lang="en-US" sz="2400" dirty="0" smtClean="0"/>
              <a:t>and </a:t>
            </a:r>
            <a:r>
              <a:rPr lang="en-US" sz="2400" i="1" dirty="0" smtClean="0"/>
              <a:t>Presley</a:t>
            </a:r>
            <a:r>
              <a:rPr lang="en-US" sz="2400" dirty="0" smtClean="0"/>
              <a:t> </a:t>
            </a:r>
            <a:r>
              <a:rPr lang="en-US" sz="2400" dirty="0"/>
              <a:t>into these text boxes.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$_</a:t>
            </a:r>
            <a:r>
              <a:rPr lang="en-US" sz="2400" dirty="0"/>
              <a:t>REQUEST['</a:t>
            </a:r>
            <a:r>
              <a:rPr lang="en-US" sz="2400" dirty="0" err="1"/>
              <a:t>firstName</a:t>
            </a:r>
            <a:r>
              <a:rPr lang="en-US" sz="2400" dirty="0"/>
              <a:t>'] contains </a:t>
            </a:r>
            <a:r>
              <a:rPr lang="en-US" sz="2400" dirty="0" smtClean="0"/>
              <a:t>‘Brent'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$_ REQUEST ['</a:t>
            </a:r>
            <a:r>
              <a:rPr lang="en-US" sz="2400" dirty="0" err="1"/>
              <a:t>lastName</a:t>
            </a:r>
            <a:r>
              <a:rPr lang="en-US" sz="2400" dirty="0"/>
              <a:t>'] contains </a:t>
            </a:r>
            <a:r>
              <a:rPr lang="en-US" sz="2400" dirty="0" smtClean="0"/>
              <a:t>‘Presley'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extract($_REQUEST); would automatically create a variable $</a:t>
            </a:r>
            <a:r>
              <a:rPr lang="en-US" sz="2400" dirty="0" err="1"/>
              <a:t>firstName</a:t>
            </a:r>
            <a:r>
              <a:rPr lang="en-US" sz="2400" dirty="0"/>
              <a:t> containing </a:t>
            </a:r>
            <a:r>
              <a:rPr lang="en-US" sz="2400" dirty="0" smtClean="0"/>
              <a:t>‘Brent' </a:t>
            </a:r>
            <a:r>
              <a:rPr lang="en-US" sz="2400" dirty="0"/>
              <a:t>and another variable $</a:t>
            </a:r>
            <a:r>
              <a:rPr lang="en-US" sz="2400" dirty="0" err="1"/>
              <a:t>lastName</a:t>
            </a:r>
            <a:r>
              <a:rPr lang="en-US" sz="2400" dirty="0"/>
              <a:t> containing </a:t>
            </a:r>
            <a:r>
              <a:rPr lang="en-US" sz="2400" dirty="0" smtClean="0"/>
              <a:t>‘Presley'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extract creates variables for every value sent from the input form.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184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9DE0440D-0496-4CB2-AB9B-91DA6E731D88}" type="slidenum">
              <a:rPr lang="en-US" sz="900">
                <a:latin typeface="Arial Narrow" pitchFamily="34" charset="0"/>
              </a:rPr>
              <a:pPr algn="r"/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41741"/>
              </p:ext>
            </p:extLst>
          </p:nvPr>
        </p:nvGraphicFramePr>
        <p:xfrm>
          <a:off x="766011" y="1600200"/>
          <a:ext cx="73215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Document" r:id="rId4" imgW="7321366" imgH="2629579" progId="Word.Document.8">
                  <p:embed/>
                </p:oleObj>
              </mc:Choice>
              <mc:Fallback>
                <p:oleObj name="Document" r:id="rId4" imgW="7321366" imgH="26295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11" y="1600200"/>
                        <a:ext cx="732155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8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PHP includes a handy function: the </a:t>
            </a:r>
            <a:r>
              <a:rPr lang="en-US" sz="2000" dirty="0" err="1"/>
              <a:t>print_r</a:t>
            </a:r>
            <a:r>
              <a:rPr lang="en-US" sz="2800" dirty="0"/>
              <a:t> function</a:t>
            </a:r>
          </a:p>
          <a:p>
            <a:pPr lvl="1"/>
            <a:r>
              <a:rPr lang="en-US" sz="2400" dirty="0" err="1"/>
              <a:t>print_r</a:t>
            </a:r>
            <a:r>
              <a:rPr lang="en-US" sz="2400" dirty="0"/>
              <a:t> displays (no echo necessary) all the elements (key/value pairs) of an array</a:t>
            </a:r>
          </a:p>
          <a:p>
            <a:pPr lvl="1"/>
            <a:r>
              <a:rPr lang="en-US" sz="2400" dirty="0"/>
              <a:t>The results aren’t pretty, but they’re very handy for debugging.</a:t>
            </a:r>
          </a:p>
          <a:p>
            <a:r>
              <a:rPr lang="en-US" sz="2800" dirty="0"/>
              <a:t>I’ll often insert this command at the very beginning of the receiving page: </a:t>
            </a:r>
            <a:r>
              <a:rPr lang="en-US" sz="1800" dirty="0" err="1"/>
              <a:t>print_r</a:t>
            </a:r>
            <a:r>
              <a:rPr lang="en-US" sz="1800" dirty="0"/>
              <a:t>($_REQUEST);</a:t>
            </a:r>
            <a:r>
              <a:rPr lang="en-US" sz="2800" dirty="0"/>
              <a:t> to verify that all my data has been transferred from the input form and to remind me what the input field names are.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01469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scope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PHP includes a handy function: the </a:t>
            </a:r>
            <a:r>
              <a:rPr lang="en-US" sz="1800" dirty="0" err="1"/>
              <a:t>print_r</a:t>
            </a:r>
            <a:r>
              <a:rPr lang="en-US" dirty="0"/>
              <a:t> function</a:t>
            </a:r>
          </a:p>
          <a:p>
            <a:pPr lvl="2"/>
            <a:r>
              <a:rPr lang="en-US" dirty="0" err="1"/>
              <a:t>print_r</a:t>
            </a:r>
            <a:r>
              <a:rPr lang="en-US" dirty="0"/>
              <a:t> displays (no echo necessary) all the elements (key/value pairs) of an array</a:t>
            </a:r>
          </a:p>
          <a:p>
            <a:pPr lvl="2"/>
            <a:r>
              <a:rPr lang="en-US" dirty="0"/>
              <a:t>The results aren’t pretty, but they’re very handy for debugging.</a:t>
            </a:r>
          </a:p>
          <a:p>
            <a:r>
              <a:rPr lang="en-US" dirty="0" smtClean="0"/>
              <a:t>I’ll often insert </a:t>
            </a:r>
            <a:r>
              <a:rPr lang="en-US" dirty="0"/>
              <a:t>this command at the very beginning of the receiving page: </a:t>
            </a:r>
            <a:r>
              <a:rPr lang="en-US" sz="2000" dirty="0" err="1"/>
              <a:t>print_r</a:t>
            </a:r>
            <a:r>
              <a:rPr lang="en-US" sz="2000" dirty="0"/>
              <a:t>($_REQUEST);</a:t>
            </a:r>
            <a:r>
              <a:rPr lang="en-US" dirty="0"/>
              <a:t> to verify that all my data has been transferred from the input form and to remind me what the input field names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552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accessibility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However, those variables are NOT accessible inside </a:t>
            </a:r>
            <a:r>
              <a:rPr lang="en-US" sz="2800" dirty="0" err="1"/>
              <a:t>php</a:t>
            </a:r>
            <a:r>
              <a:rPr lang="en-US" sz="2800" dirty="0"/>
              <a:t> functions</a:t>
            </a:r>
          </a:p>
          <a:p>
            <a:pPr lvl="1"/>
            <a:r>
              <a:rPr lang="en-US" sz="2400" dirty="0"/>
              <a:t>UNLESS, you use a separate line to designate you want access to a global variable</a:t>
            </a:r>
            <a:br>
              <a:rPr lang="en-US" sz="2400" dirty="0"/>
            </a:br>
            <a:r>
              <a:rPr lang="en-US" sz="1800" dirty="0"/>
              <a:t>global $a;</a:t>
            </a:r>
            <a:endParaRPr lang="en-US" sz="2400" dirty="0"/>
          </a:p>
          <a:p>
            <a:pPr lvl="2"/>
            <a:r>
              <a:rPr lang="en-US" sz="2000" dirty="0"/>
              <a:t>Provides access to a global variable, $a, inside a function</a:t>
            </a:r>
          </a:p>
          <a:p>
            <a:pPr lvl="1"/>
            <a:r>
              <a:rPr lang="en-US" sz="2400" dirty="0"/>
              <a:t>Variables declared inside a function have local scope. They are only available to that function.</a:t>
            </a:r>
          </a:p>
          <a:p>
            <a:r>
              <a:rPr lang="en-US" sz="2800" i="1" dirty="0"/>
              <a:t>Super Global</a:t>
            </a:r>
            <a:r>
              <a:rPr lang="en-US" sz="2800" dirty="0"/>
              <a:t> variables ($_REQUEST, $_POST and $_GET are examples, there are many others) are available everywhere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97556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35E7F8FF-E14F-4511-90E5-3418E77E45D4}" type="slidenum">
              <a:rPr lang="en-US" sz="900">
                <a:latin typeface="Arial Narrow" pitchFamily="34" charset="0"/>
              </a:rPr>
              <a:pPr algn="r"/>
              <a:t>93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94210" name="Object 2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364044"/>
              </p:ext>
            </p:extLst>
          </p:nvPr>
        </p:nvGraphicFramePr>
        <p:xfrm>
          <a:off x="911225" y="1676400"/>
          <a:ext cx="73215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5" name="Document" r:id="rId5" imgW="7321366" imgH="655060" progId="Word.Document.8">
                  <p:embed/>
                </p:oleObj>
              </mc:Choice>
              <mc:Fallback>
                <p:oleObj name="Document" r:id="rId5" imgW="7321366" imgH="6550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676400"/>
                        <a:ext cx="732155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2010, Mike Murach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A7551C49-97BB-46F7-9DB6-6C7DC4C51777}" type="slidenum">
              <a:rPr lang="en-US" sz="900">
                <a:latin typeface="Arial Narrow" pitchFamily="34" charset="0"/>
              </a:rPr>
              <a:pPr algn="r"/>
              <a:t>94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99054"/>
              </p:ext>
            </p:extLst>
          </p:nvPr>
        </p:nvGraphicFramePr>
        <p:xfrm>
          <a:off x="911225" y="1003634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9" name="Document" r:id="rId4" imgW="7321366" imgH="425215" progId="Word.Document.8">
                  <p:embed/>
                </p:oleObj>
              </mc:Choice>
              <mc:Fallback>
                <p:oleObj name="Document" r:id="rId4" imgW="7321366" imgH="425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003634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5" name="Picture 3" descr="2-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397000"/>
            <a:ext cx="65151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41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pPr algn="r"/>
            <a:r>
              <a:rPr lang="en-US" sz="900">
                <a:latin typeface="Arial Narrow" pitchFamily="34" charset="0"/>
              </a:rPr>
              <a:t>Slide </a:t>
            </a:r>
            <a:fld id="{9AE53EEA-3A24-42B6-9798-4CEDCCE4AE9C}" type="slidenum">
              <a:rPr lang="en-US" sz="900">
                <a:latin typeface="Arial Narrow" pitchFamily="34" charset="0"/>
              </a:rPr>
              <a:pPr algn="r"/>
              <a:t>95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415063"/>
              </p:ext>
            </p:extLst>
          </p:nvPr>
        </p:nvGraphicFramePr>
        <p:xfrm>
          <a:off x="762000" y="1182687"/>
          <a:ext cx="7413625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3" name="Document" r:id="rId4" imgW="7437390" imgH="5320394" progId="Word.Document.8">
                  <p:embed/>
                </p:oleObj>
              </mc:Choice>
              <mc:Fallback>
                <p:oleObj name="Document" r:id="rId4" imgW="7437390" imgH="5320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82687"/>
                        <a:ext cx="7413625" cy="529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12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nit 2 – Sequential Processing&amp;quot;&quot;/&gt;&lt;property id=&quot;20307&quot; value=&quot;313&quot;/&gt;&lt;/object&gt;&lt;object type=&quot;3&quot; unique_id=&quot;11374&quot;&gt;&lt;property id=&quot;20148&quot; value=&quot;5&quot;/&gt;&lt;property id=&quot;20300&quot; value=&quot;Slide 2&quot;/&gt;&lt;property id=&quot;20307&quot; value=&quot;353&quot;/&gt;&lt;/object&gt;&lt;object type=&quot;3&quot; unique_id=&quot;12412&quot;&gt;&lt;property id=&quot;20148&quot; value=&quot;5&quot;/&gt;&lt;property id=&quot;20300&quot; value=&quot;Slide 3 - &amp;quot;Inserting php into html&amp;quot;&quot;/&gt;&lt;property id=&quot;20307&quot; value=&quot;403&quot;/&gt;&lt;/object&gt;&lt;object type=&quot;3&quot; unique_id=&quot;16003&quot;&gt;&lt;property id=&quot;20148&quot; value=&quot;5&quot;/&gt;&lt;property id=&quot;20300&quot; value=&quot;Slide 4 - &amp;quot;Inserting html as text&amp;quot;&quot;/&gt;&lt;property id=&quot;20307&quot; value=&quot;404&quot;/&gt;&lt;/object&gt;&lt;object type=&quot;3&quot; unique_id=&quot;16004&quot;&gt;&lt;property id=&quot;20148&quot; value=&quot;5&quot;/&gt;&lt;property id=&quot;20300&quot; value=&quot;Slide 5&quot;/&gt;&lt;property id=&quot;20307&quot; value=&quot;405&quot;/&gt;&lt;/object&gt;&lt;object type=&quot;3&quot; unique_id=&quot;16005&quot;&gt;&lt;property id=&quot;20148&quot; value=&quot;5&quot;/&gt;&lt;property id=&quot;20300&quot; value=&quot;Slide 6&quot;/&gt;&lt;property id=&quot;20307&quot; value=&quot;406&quot;/&gt;&lt;/object&gt;&lt;object type=&quot;3&quot; unique_id=&quot;16006&quot;&gt;&lt;property id=&quot;20148&quot; value=&quot;5&quot;/&gt;&lt;property id=&quot;20300&quot; value=&quot;Slide 7&quot;/&gt;&lt;property id=&quot;20307&quot; value=&quot;407&quot;/&gt;&lt;/object&gt;&lt;object type=&quot;3&quot; unique_id=&quot;16007&quot;&gt;&lt;property id=&quot;20148&quot; value=&quot;5&quot;/&gt;&lt;property id=&quot;20300&quot; value=&quot;Slide 8&quot;/&gt;&lt;property id=&quot;20307&quot; value=&quot;408&quot;/&gt;&lt;/object&gt;&lt;object type=&quot;3&quot; unique_id=&quot;16008&quot;&gt;&lt;property id=&quot;20148&quot; value=&quot;5&quot;/&gt;&lt;property id=&quot;20300&quot; value=&quot;Slide 9&quot;/&gt;&lt;property id=&quot;20307&quot; value=&quot;409&quot;/&gt;&lt;/object&gt;&lt;object type=&quot;3&quot; unique_id=&quot;16009&quot;&gt;&lt;property id=&quot;20148&quot; value=&quot;5&quot;/&gt;&lt;property id=&quot;20300&quot; value=&quot;Slide 10&quot;/&gt;&lt;property id=&quot;20307&quot; value=&quot;410&quot;/&gt;&lt;/object&gt;&lt;object type=&quot;3&quot; unique_id=&quot;16010&quot;&gt;&lt;property id=&quot;20148&quot; value=&quot;5&quot;/&gt;&lt;property id=&quot;20300&quot; value=&quot;Slide 11&quot;/&gt;&lt;property id=&quot;20307&quot; value=&quot;411&quot;/&gt;&lt;/object&gt;&lt;object type=&quot;3&quot; unique_id=&quot;16011&quot;&gt;&lt;property id=&quot;20148&quot; value=&quot;5&quot;/&gt;&lt;property id=&quot;20300&quot; value=&quot;Slide 12&quot;/&gt;&lt;property id=&quot;20307&quot; value=&quot;412&quot;/&gt;&lt;/object&gt;&lt;object type=&quot;3&quot; unique_id=&quot;16012&quot;&gt;&lt;property id=&quot;20148&quot; value=&quot;5&quot;/&gt;&lt;property id=&quot;20300&quot; value=&quot;Slide 13&quot;/&gt;&lt;property id=&quot;20307&quot; value=&quot;413&quot;/&gt;&lt;/object&gt;&lt;object type=&quot;3&quot; unique_id=&quot;16013&quot;&gt;&lt;property id=&quot;20148&quot; value=&quot;5&quot;/&gt;&lt;property id=&quot;20300&quot; value=&quot;Slide 15&quot;/&gt;&lt;property id=&quot;20307&quot; value=&quot;414&quot;/&gt;&lt;/object&gt;&lt;object type=&quot;3&quot; unique_id=&quot;16014&quot;&gt;&lt;property id=&quot;20148&quot; value=&quot;5&quot;/&gt;&lt;property id=&quot;20300&quot; value=&quot;Slide 18&quot;/&gt;&lt;property id=&quot;20307&quot; value=&quot;415&quot;/&gt;&lt;/object&gt;&lt;object type=&quot;3&quot; unique_id=&quot;16015&quot;&gt;&lt;property id=&quot;20148&quot; value=&quot;5&quot;/&gt;&lt;property id=&quot;20300&quot; value=&quot;Slide 19&quot;/&gt;&lt;property id=&quot;20307&quot; value=&quot;416&quot;/&gt;&lt;/object&gt;&lt;object type=&quot;3&quot; unique_id=&quot;16016&quot;&gt;&lt;property id=&quot;20148&quot; value=&quot;5&quot;/&gt;&lt;property id=&quot;20300&quot; value=&quot;Slide 20&quot;/&gt;&lt;property id=&quot;20307&quot; value=&quot;417&quot;/&gt;&lt;/object&gt;&lt;object type=&quot;3&quot; unique_id=&quot;16017&quot;&gt;&lt;property id=&quot;20148&quot; value=&quot;5&quot;/&gt;&lt;property id=&quot;20300&quot; value=&quot;Slide 21&quot;/&gt;&lt;property id=&quot;20307&quot; value=&quot;418&quot;/&gt;&lt;/object&gt;&lt;object type=&quot;3&quot; unique_id=&quot;16018&quot;&gt;&lt;property id=&quot;20148&quot; value=&quot;5&quot;/&gt;&lt;property id=&quot;20300&quot; value=&quot;Slide 22&quot;/&gt;&lt;property id=&quot;20307&quot; value=&quot;419&quot;/&gt;&lt;/object&gt;&lt;object type=&quot;3&quot; unique_id=&quot;16019&quot;&gt;&lt;property id=&quot;20148&quot; value=&quot;5&quot;/&gt;&lt;property id=&quot;20300&quot; value=&quot;Slide 23&quot;/&gt;&lt;property id=&quot;20307&quot; value=&quot;420&quot;/&gt;&lt;/object&gt;&lt;object type=&quot;3&quot; unique_id=&quot;16020&quot;&gt;&lt;property id=&quot;20148&quot; value=&quot;5&quot;/&gt;&lt;property id=&quot;20300&quot; value=&quot;Slide 24&quot;/&gt;&lt;property id=&quot;20307&quot; value=&quot;421&quot;/&gt;&lt;/object&gt;&lt;object type=&quot;3&quot; unique_id=&quot;16021&quot;&gt;&lt;property id=&quot;20148&quot; value=&quot;5&quot;/&gt;&lt;property id=&quot;20300&quot; value=&quot;Slide 25&quot;/&gt;&lt;property id=&quot;20307&quot; value=&quot;422&quot;/&gt;&lt;/object&gt;&lt;object type=&quot;3&quot; unique_id=&quot;16022&quot;&gt;&lt;property id=&quot;20148&quot; value=&quot;5&quot;/&gt;&lt;property id=&quot;20300&quot; value=&quot;Slide 26&quot;/&gt;&lt;property id=&quot;20307&quot; value=&quot;423&quot;/&gt;&lt;/object&gt;&lt;object type=&quot;3&quot; unique_id=&quot;16023&quot;&gt;&lt;property id=&quot;20148&quot; value=&quot;5&quot;/&gt;&lt;property id=&quot;20300&quot; value=&quot;Slide 27&quot;/&gt;&lt;property id=&quot;20307&quot; value=&quot;424&quot;/&gt;&lt;/object&gt;&lt;object type=&quot;3&quot; unique_id=&quot;16024&quot;&gt;&lt;property id=&quot;20148&quot; value=&quot;5&quot;/&gt;&lt;property id=&quot;20300&quot; value=&quot;Slide 28&quot;/&gt;&lt;property id=&quot;20307&quot; value=&quot;425&quot;/&gt;&lt;/object&gt;&lt;object type=&quot;3&quot; unique_id=&quot;16025&quot;&gt;&lt;property id=&quot;20148&quot; value=&quot;5&quot;/&gt;&lt;property id=&quot;20300&quot; value=&quot;Slide 29&quot;/&gt;&lt;property id=&quot;20307&quot; value=&quot;426&quot;/&gt;&lt;/object&gt;&lt;object type=&quot;3&quot; unique_id=&quot;16026&quot;&gt;&lt;property id=&quot;20148&quot; value=&quot;5&quot;/&gt;&lt;property id=&quot;20300&quot; value=&quot;Slide 30&quot;/&gt;&lt;property id=&quot;20307&quot; value=&quot;427&quot;/&gt;&lt;/object&gt;&lt;object type=&quot;3&quot; unique_id=&quot;16027&quot;&gt;&lt;property id=&quot;20148&quot; value=&quot;5&quot;/&gt;&lt;property id=&quot;20300&quot; value=&quot;Slide 31&quot;/&gt;&lt;property id=&quot;20307&quot; value=&quot;428&quot;/&gt;&lt;/object&gt;&lt;object type=&quot;3&quot; unique_id=&quot;16028&quot;&gt;&lt;property id=&quot;20148&quot; value=&quot;5&quot;/&gt;&lt;property id=&quot;20300&quot; value=&quot;Slide 32&quot;/&gt;&lt;property id=&quot;20307&quot; value=&quot;429&quot;/&gt;&lt;/object&gt;&lt;object type=&quot;3&quot; unique_id=&quot;16029&quot;&gt;&lt;property id=&quot;20148&quot; value=&quot;5&quot;/&gt;&lt;property id=&quot;20300&quot; value=&quot;Slide 44&quot;/&gt;&lt;property id=&quot;20307&quot; value=&quot;430&quot;/&gt;&lt;/object&gt;&lt;object type=&quot;3&quot; unique_id=&quot;16030&quot;&gt;&lt;property id=&quot;20148&quot; value=&quot;5&quot;/&gt;&lt;property id=&quot;20300&quot; value=&quot;Slide 45&quot;/&gt;&lt;property id=&quot;20307&quot; value=&quot;431&quot;/&gt;&lt;/object&gt;&lt;object type=&quot;3&quot; unique_id=&quot;16031&quot;&gt;&lt;property id=&quot;20148&quot; value=&quot;5&quot;/&gt;&lt;property id=&quot;20300&quot; value=&quot;Slide 46&quot;/&gt;&lt;property id=&quot;20307&quot; value=&quot;432&quot;/&gt;&lt;/object&gt;&lt;object type=&quot;3&quot; unique_id=&quot;16032&quot;&gt;&lt;property id=&quot;20148&quot; value=&quot;5&quot;/&gt;&lt;property id=&quot;20300&quot; value=&quot;Slide 47&quot;/&gt;&lt;property id=&quot;20307&quot; value=&quot;433&quot;/&gt;&lt;/object&gt;&lt;object type=&quot;3&quot; unique_id=&quot;16033&quot;&gt;&lt;property id=&quot;20148&quot; value=&quot;5&quot;/&gt;&lt;property id=&quot;20300&quot; value=&quot;Slide 56&quot;/&gt;&lt;property id=&quot;20307&quot; value=&quot;434&quot;/&gt;&lt;/object&gt;&lt;object type=&quot;3&quot; unique_id=&quot;16034&quot;&gt;&lt;property id=&quot;20148&quot; value=&quot;5&quot;/&gt;&lt;property id=&quot;20300&quot; value=&quot;Slide 57&quot;/&gt;&lt;property id=&quot;20307&quot; value=&quot;435&quot;/&gt;&lt;/object&gt;&lt;object type=&quot;3&quot; unique_id=&quot;16035&quot;&gt;&lt;property id=&quot;20148&quot; value=&quot;5&quot;/&gt;&lt;property id=&quot;20300&quot; value=&quot;Slide 58&quot;/&gt;&lt;property id=&quot;20307&quot; value=&quot;436&quot;/&gt;&lt;/object&gt;&lt;object type=&quot;3&quot; unique_id=&quot;16036&quot;&gt;&lt;property id=&quot;20148&quot; value=&quot;5&quot;/&gt;&lt;property id=&quot;20300&quot; value=&quot;Slide 59&quot;/&gt;&lt;property id=&quot;20307&quot; value=&quot;437&quot;/&gt;&lt;/object&gt;&lt;object type=&quot;3&quot; unique_id=&quot;16037&quot;&gt;&lt;property id=&quot;20148&quot; value=&quot;5&quot;/&gt;&lt;property id=&quot;20300&quot; value=&quot;Slide 60&quot;/&gt;&lt;property id=&quot;20307&quot; value=&quot;438&quot;/&gt;&lt;/object&gt;&lt;object type=&quot;3&quot; unique_id=&quot;16038&quot;&gt;&lt;property id=&quot;20148&quot; value=&quot;5&quot;/&gt;&lt;property id=&quot;20300&quot; value=&quot;Slide 61&quot;/&gt;&lt;property id=&quot;20307&quot; value=&quot;439&quot;/&gt;&lt;/object&gt;&lt;object type=&quot;3&quot; unique_id=&quot;16039&quot;&gt;&lt;property id=&quot;20148&quot; value=&quot;5&quot;/&gt;&lt;property id=&quot;20300&quot; value=&quot;Slide 62&quot;/&gt;&lt;property id=&quot;20307&quot; value=&quot;440&quot;/&gt;&lt;/object&gt;&lt;object type=&quot;3&quot; unique_id=&quot;16040&quot;&gt;&lt;property id=&quot;20148&quot; value=&quot;5&quot;/&gt;&lt;property id=&quot;20300&quot; value=&quot;Slide 63&quot;/&gt;&lt;property id=&quot;20307&quot; value=&quot;441&quot;/&gt;&lt;/object&gt;&lt;object type=&quot;3&quot; unique_id=&quot;16041&quot;&gt;&lt;property id=&quot;20148&quot; value=&quot;5&quot;/&gt;&lt;property id=&quot;20300&quot; value=&quot;Slide 64&quot;/&gt;&lt;property id=&quot;20307&quot; value=&quot;442&quot;/&gt;&lt;/object&gt;&lt;object type=&quot;3&quot; unique_id=&quot;16042&quot;&gt;&lt;property id=&quot;20148&quot; value=&quot;5&quot;/&gt;&lt;property id=&quot;20300&quot; value=&quot;Slide 65&quot;/&gt;&lt;property id=&quot;20307&quot; value=&quot;443&quot;/&gt;&lt;/object&gt;&lt;object type=&quot;3&quot; unique_id=&quot;16043&quot;&gt;&lt;property id=&quot;20148&quot; value=&quot;5&quot;/&gt;&lt;property id=&quot;20300&quot; value=&quot;Slide 66&quot;/&gt;&lt;property id=&quot;20307&quot; value=&quot;444&quot;/&gt;&lt;/object&gt;&lt;object type=&quot;3&quot; unique_id=&quot;16044&quot;&gt;&lt;property id=&quot;20148&quot; value=&quot;5&quot;/&gt;&lt;property id=&quot;20300&quot; value=&quot;Slide 67&quot;/&gt;&lt;property id=&quot;20307&quot; value=&quot;445&quot;/&gt;&lt;/object&gt;&lt;object type=&quot;3&quot; unique_id=&quot;16045&quot;&gt;&lt;property id=&quot;20148&quot; value=&quot;5&quot;/&gt;&lt;property id=&quot;20300&quot; value=&quot;Slide 68&quot;/&gt;&lt;property id=&quot;20307&quot; value=&quot;446&quot;/&gt;&lt;/object&gt;&lt;object type=&quot;3&quot; unique_id=&quot;16046&quot;&gt;&lt;property id=&quot;20148&quot; value=&quot;5&quot;/&gt;&lt;property id=&quot;20300&quot; value=&quot;Slide 69&quot;/&gt;&lt;property id=&quot;20307&quot; value=&quot;447&quot;/&gt;&lt;/object&gt;&lt;object type=&quot;3&quot; unique_id=&quot;16047&quot;&gt;&lt;property id=&quot;20148&quot; value=&quot;5&quot;/&gt;&lt;property id=&quot;20300&quot; value=&quot;Slide 70&quot;/&gt;&lt;property id=&quot;20307&quot; value=&quot;448&quot;/&gt;&lt;/object&gt;&lt;object type=&quot;3&quot; unique_id=&quot;16048&quot;&gt;&lt;property id=&quot;20148&quot; value=&quot;5&quot;/&gt;&lt;property id=&quot;20300&quot; value=&quot;Slide 71&quot;/&gt;&lt;property id=&quot;20307&quot; value=&quot;449&quot;/&gt;&lt;/object&gt;&lt;object type=&quot;3&quot; unique_id=&quot;16049&quot;&gt;&lt;property id=&quot;20148&quot; value=&quot;5&quot;/&gt;&lt;property id=&quot;20300&quot; value=&quot;Slide 72&quot;/&gt;&lt;property id=&quot;20307&quot; value=&quot;450&quot;/&gt;&lt;/object&gt;&lt;object type=&quot;3&quot; unique_id=&quot;16050&quot;&gt;&lt;property id=&quot;20148&quot; value=&quot;5&quot;/&gt;&lt;property id=&quot;20300&quot; value=&quot;Slide 73&quot;/&gt;&lt;property id=&quot;20307&quot; value=&quot;451&quot;/&gt;&lt;/object&gt;&lt;object type=&quot;3&quot; unique_id=&quot;16051&quot;&gt;&lt;property id=&quot;20148&quot; value=&quot;5&quot;/&gt;&lt;property id=&quot;20300&quot; value=&quot;Slide 74&quot;/&gt;&lt;property id=&quot;20307&quot; value=&quot;452&quot;/&gt;&lt;/object&gt;&lt;object type=&quot;3&quot; unique_id=&quot;16052&quot;&gt;&lt;property id=&quot;20148&quot; value=&quot;5&quot;/&gt;&lt;property id=&quot;20300&quot; value=&quot;Slide 75&quot;/&gt;&lt;property id=&quot;20307&quot; value=&quot;453&quot;/&gt;&lt;/object&gt;&lt;object type=&quot;3&quot; unique_id=&quot;16053&quot;&gt;&lt;property id=&quot;20148&quot; value=&quot;5&quot;/&gt;&lt;property id=&quot;20300&quot; value=&quot;Slide 76&quot;/&gt;&lt;property id=&quot;20307&quot; value=&quot;454&quot;/&gt;&lt;/object&gt;&lt;object type=&quot;3&quot; unique_id=&quot;16054&quot;&gt;&lt;property id=&quot;20148&quot; value=&quot;5&quot;/&gt;&lt;property id=&quot;20300&quot; value=&quot;Slide 77&quot;/&gt;&lt;property id=&quot;20307&quot; value=&quot;455&quot;/&gt;&lt;/object&gt;&lt;object type=&quot;3&quot; unique_id=&quot;16055&quot;&gt;&lt;property id=&quot;20148&quot; value=&quot;5&quot;/&gt;&lt;property id=&quot;20300&quot; value=&quot;Slide 78&quot;/&gt;&lt;property id=&quot;20307&quot; value=&quot;456&quot;/&gt;&lt;/object&gt;&lt;object type=&quot;3&quot; unique_id=&quot;16056&quot;&gt;&lt;property id=&quot;20148&quot; value=&quot;5&quot;/&gt;&lt;property id=&quot;20300&quot; value=&quot;Slide 79&quot;/&gt;&lt;property id=&quot;20307&quot; value=&quot;457&quot;/&gt;&lt;/object&gt;&lt;object type=&quot;3&quot; unique_id=&quot;16057&quot;&gt;&lt;property id=&quot;20148&quot; value=&quot;5&quot;/&gt;&lt;property id=&quot;20300&quot; value=&quot;Slide 80&quot;/&gt;&lt;property id=&quot;20307&quot; value=&quot;458&quot;/&gt;&lt;/object&gt;&lt;object type=&quot;3&quot; unique_id=&quot;16058&quot;&gt;&lt;property id=&quot;20148&quot; value=&quot;5&quot;/&gt;&lt;property id=&quot;20300&quot; value=&quot;Slide 81&quot;/&gt;&lt;property id=&quot;20307&quot; value=&quot;459&quot;/&gt;&lt;/object&gt;&lt;object type=&quot;3&quot; unique_id=&quot;16059&quot;&gt;&lt;property id=&quot;20148&quot; value=&quot;5&quot;/&gt;&lt;property id=&quot;20300&quot; value=&quot;Slide 82&quot;/&gt;&lt;property id=&quot;20307&quot; value=&quot;460&quot;/&gt;&lt;/object&gt;&lt;object type=&quot;3&quot; unique_id=&quot;16060&quot;&gt;&lt;property id=&quot;20148&quot; value=&quot;5&quot;/&gt;&lt;property id=&quot;20300&quot; value=&quot;Slide 83&quot;/&gt;&lt;property id=&quot;20307&quot; value=&quot;461&quot;/&gt;&lt;/object&gt;&lt;object type=&quot;3&quot; unique_id=&quot;16061&quot;&gt;&lt;property id=&quot;20148&quot; value=&quot;5&quot;/&gt;&lt;property id=&quot;20300&quot; value=&quot;Slide 93&quot;/&gt;&lt;property id=&quot;20307&quot; value=&quot;462&quot;/&gt;&lt;/object&gt;&lt;object type=&quot;3&quot; unique_id=&quot;16062&quot;&gt;&lt;property id=&quot;20148&quot; value=&quot;5&quot;/&gt;&lt;property id=&quot;20300&quot; value=&quot;Slide 94&quot;/&gt;&lt;property id=&quot;20307&quot; value=&quot;463&quot;/&gt;&lt;/object&gt;&lt;object type=&quot;3&quot; unique_id=&quot;16063&quot;&gt;&lt;property id=&quot;20148&quot; value=&quot;5&quot;/&gt;&lt;property id=&quot;20300&quot; value=&quot;Slide 95&quot;/&gt;&lt;property id=&quot;20307&quot; value=&quot;464&quot;/&gt;&lt;/object&gt;&lt;object type=&quot;3&quot; unique_id=&quot;18932&quot;&gt;&lt;property id=&quot;20148&quot; value=&quot;5&quot;/&gt;&lt;property id=&quot;20300&quot; value=&quot;Slide 14 - &amp;quot;variables&amp;quot;&quot;/&gt;&lt;property id=&quot;20307&quot; value=&quot;467&quot;/&gt;&lt;/object&gt;&lt;object type=&quot;3&quot; unique_id=&quot;18933&quot;&gt;&lt;property id=&quot;20148&quot; value=&quot;5&quot;/&gt;&lt;property id=&quot;20300&quot; value=&quot;Slide 16 - &amp;quot;output&amp;quot;&quot;/&gt;&lt;property id=&quot;20307&quot; value=&quot;468&quot;/&gt;&lt;/object&gt;&lt;object type=&quot;3&quot; unique_id=&quot;18934&quot;&gt;&lt;property id=&quot;20148&quot; value=&quot;5&quot;/&gt;&lt;property id=&quot;20300&quot; value=&quot;Slide 17 - &amp;quot;print&amp;quot;&quot;/&gt;&lt;property id=&quot;20307&quot; value=&quot;469&quot;/&gt;&lt;/object&gt;&lt;object type=&quot;3&quot; unique_id=&quot;18935&quot;&gt;&lt;property id=&quot;20148&quot; value=&quot;5&quot;/&gt;&lt;property id=&quot;20300&quot; value=&quot;Slide 33 - &amp;quot;String processing&amp;quot;&quot;/&gt;&lt;property id=&quot;20307&quot; value=&quot;470&quot;/&gt;&lt;/object&gt;&lt;object type=&quot;3&quot; unique_id=&quot;18936&quot;&gt;&lt;property id=&quot;20148&quot; value=&quot;5&quot;/&gt;&lt;property id=&quot;20300&quot; value=&quot;Slide 34 - &amp;quot;Formatting numbers as strings&amp;quot;&quot;/&gt;&lt;property id=&quot;20307&quot; value=&quot;471&quot;/&gt;&lt;/object&gt;&lt;object type=&quot;3&quot; unique_id=&quot;18937&quot;&gt;&lt;property id=&quot;20148&quot; value=&quot;5&quot;/&gt;&lt;property id=&quot;20300&quot; value=&quot;Slide 35 - &amp;quot;sprintf&amp;quot;&quot;/&gt;&lt;property id=&quot;20307&quot; value=&quot;472&quot;/&gt;&lt;/object&gt;&lt;object type=&quot;3&quot; unique_id=&quot;18938&quot;&gt;&lt;property id=&quot;20148&quot; value=&quot;5&quot;/&gt;&lt;property id=&quot;20300&quot; value=&quot;Slide 36 - &amp;quot;Example of sprintf&amp;quot;&quot;/&gt;&lt;property id=&quot;20307&quot; value=&quot;475&quot;/&gt;&lt;/object&gt;&lt;object type=&quot;3&quot; unique_id=&quot;18939&quot;&gt;&lt;property id=&quot;20148&quot; value=&quot;5&quot;/&gt;&lt;property id=&quot;20300&quot; value=&quot;Slide 37 - &amp;quot;Variables in string literals&amp;quot;&quot;/&gt;&lt;property id=&quot;20307&quot; value=&quot;476&quot;/&gt;&lt;/object&gt;&lt;object type=&quot;3&quot; unique_id=&quot;18940&quot;&gt;&lt;property id=&quot;20148&quot; value=&quot;5&quot;/&gt;&lt;property id=&quot;20300&quot; value=&quot;Slide 38 - &amp;quot;Escape characters&amp;quot;&quot;/&gt;&lt;property id=&quot;20307&quot; value=&quot;477&quot;/&gt;&lt;/object&gt;&lt;object type=&quot;3&quot; unique_id=&quot;18941&quot;&gt;&lt;property id=&quot;20148&quot; value=&quot;5&quot;/&gt;&lt;property id=&quot;20300&quot; value=&quot;Slide 39 - &amp;quot;String functions&amp;quot;&quot;/&gt;&lt;property id=&quot;20307&quot; value=&quot;478&quot;/&gt;&lt;/object&gt;&lt;object type=&quot;3&quot; unique_id=&quot;18942&quot;&gt;&lt;property id=&quot;20148&quot; value=&quot;5&quot;/&gt;&lt;property id=&quot;20300&quot; value=&quot;Slide 40 - &amp;quot;String functions&amp;quot;&quot;/&gt;&lt;property id=&quot;20307&quot; value=&quot;479&quot;/&gt;&lt;/object&gt;&lt;object type=&quot;3&quot; unique_id=&quot;18943&quot;&gt;&lt;property id=&quot;20148&quot; value=&quot;5&quot;/&gt;&lt;property id=&quot;20300&quot; value=&quot;Slide 41&quot;/&gt;&lt;property id=&quot;20307&quot; value=&quot;484&quot;/&gt;&lt;/object&gt;&lt;object type=&quot;3&quot; unique_id=&quot;18944&quot;&gt;&lt;property id=&quot;20148&quot; value=&quot;5&quot;/&gt;&lt;property id=&quot;20300&quot; value=&quot;Slide 42 - &amp;quot;example&amp;quot;&quot;/&gt;&lt;property id=&quot;20307&quot; value=&quot;473&quot;/&gt;&lt;/object&gt;&lt;object type=&quot;3&quot; unique_id=&quot;18945&quot;&gt;&lt;property id=&quot;20148&quot; value=&quot;5&quot;/&gt;&lt;property id=&quot;20300&quot; value=&quot;Slide 43 - &amp;quot;example&amp;quot;&quot;/&gt;&lt;property id=&quot;20307&quot; value=&quot;474&quot;/&gt;&lt;/object&gt;&lt;object type=&quot;3&quot; unique_id=&quot;18946&quot;&gt;&lt;property id=&quot;20148&quot; value=&quot;5&quot;/&gt;&lt;property id=&quot;20300&quot; value=&quot;Slide 48 - &amp;quot;Interesting date item&amp;quot;&quot;/&gt;&lt;property id=&quot;20307&quot; value=&quot;480&quot;/&gt;&lt;/object&gt;&lt;object type=&quot;3&quot; unique_id=&quot;18947&quot;&gt;&lt;property id=&quot;20148&quot; value=&quot;5&quot;/&gt;&lt;property id=&quot;20300&quot; value=&quot;Slide 49 - &amp;quot;Initial time zone&amp;quot;&quot;/&gt;&lt;property id=&quot;20307&quot; value=&quot;481&quot;/&gt;&lt;/object&gt;&lt;object type=&quot;3&quot; unique_id=&quot;18948&quot;&gt;&lt;property id=&quot;20148&quot; value=&quot;5&quot;/&gt;&lt;property id=&quot;20300&quot; value=&quot;Slide 50 - &amp;quot;Date examples&amp;quot;&quot;/&gt;&lt;property id=&quot;20307&quot; value=&quot;485&quot;/&gt;&lt;/object&gt;&lt;object type=&quot;3&quot; unique_id=&quot;18949&quot;&gt;&lt;property id=&quot;20148&quot; value=&quot;5&quot;/&gt;&lt;property id=&quot;20300&quot; value=&quot;Slide 51 - &amp;quot;dates&amp;quot;&quot;/&gt;&lt;property id=&quot;20307&quot; value=&quot;482&quot;/&gt;&lt;/object&gt;&lt;object type=&quot;3&quot; unique_id=&quot;18950&quot;&gt;&lt;property id=&quot;20148&quot; value=&quot;5&quot;/&gt;&lt;property id=&quot;20300&quot; value=&quot;Slide 52 - &amp;quot;Date comparison&amp;quot;&quot;/&gt;&lt;property id=&quot;20307&quot; value=&quot;483&quot;/&gt;&lt;/object&gt;&lt;object type=&quot;3&quot; unique_id=&quot;18951&quot;&gt;&lt;property id=&quot;20148&quot; value=&quot;5&quot;/&gt;&lt;property id=&quot;20300&quot; value=&quot;Slide 53 - &amp;quot;Dateinterval class&amp;quot;&quot;/&gt;&lt;property id=&quot;20307&quot; value=&quot;486&quot;/&gt;&lt;/object&gt;&lt;object type=&quot;3&quot; unique_id=&quot;18952&quot;&gt;&lt;property id=&quot;20148&quot; value=&quot;5&quot;/&gt;&lt;property id=&quot;20300&quot; value=&quot;Slide 54&quot;/&gt;&lt;property id=&quot;20307&quot; value=&quot;487&quot;/&gt;&lt;/object&gt;&lt;object type=&quot;3&quot; unique_id=&quot;18953&quot;&gt;&lt;property id=&quot;20148&quot; value=&quot;5&quot;/&gt;&lt;property id=&quot;20300&quot; value=&quot;Slide 55 - &amp;quot;Interval codes&amp;quot;&quot;/&gt;&lt;property id=&quot;20307&quot; value=&quot;488&quot;/&gt;&lt;/object&gt;&lt;object type=&quot;3&quot; unique_id=&quot;18954&quot;&gt;&lt;property id=&quot;20148&quot; value=&quot;5&quot;/&gt;&lt;property id=&quot;20300&quot; value=&quot;Slide 84 - &amp;quot;input&amp;quot;&quot;/&gt;&lt;property id=&quot;20307&quot; value=&quot;489&quot;/&gt;&lt;/object&gt;&lt;object type=&quot;3&quot; unique_id=&quot;18955&quot;&gt;&lt;property id=&quot;20148&quot; value=&quot;5&quot;/&gt;&lt;property id=&quot;20300&quot; value=&quot;Slide 85 - &amp;quot;Results page&amp;quot;&quot;/&gt;&lt;property id=&quot;20307&quot; value=&quot;492&quot;/&gt;&lt;/object&gt;&lt;object type=&quot;3&quot; unique_id=&quot;18956&quot;&gt;&lt;property id=&quot;20148&quot; value=&quot;5&quot;/&gt;&lt;property id=&quot;20300&quot; value=&quot;Slide 86 - &amp;quot;Array storage of form elements&amp;quot;&quot;/&gt;&lt;property id=&quot;20307&quot; value=&quot;490&quot;/&gt;&lt;/object&gt;&lt;object type=&quot;3&quot; unique_id=&quot;18957&quot;&gt;&lt;property id=&quot;20148&quot; value=&quot;5&quot;/&gt;&lt;property id=&quot;20300&quot; value=&quot;Slide 87&quot;/&gt;&lt;property id=&quot;20307&quot; value=&quot;491&quot;/&gt;&lt;/object&gt;&lt;object type=&quot;3&quot; unique_id=&quot;18958&quot;&gt;&lt;property id=&quot;20148&quot; value=&quot;5&quot;/&gt;&lt;property id=&quot;20300&quot; value=&quot;Slide 88 - &amp;quot;Extract function&amp;quot;&quot;/&gt;&lt;property id=&quot;20307&quot; value=&quot;493&quot;/&gt;&lt;/object&gt;&lt;object type=&quot;3&quot; unique_id=&quot;18959&quot;&gt;&lt;property id=&quot;20148&quot; value=&quot;5&quot;/&gt;&lt;property id=&quot;20300&quot; value=&quot;Slide 89 - &amp;quot;example&amp;quot;&quot;/&gt;&lt;property id=&quot;20307&quot; value=&quot;494&quot;/&gt;&lt;/object&gt;&lt;object type=&quot;3&quot; unique_id=&quot;18960&quot;&gt;&lt;property id=&quot;20148&quot; value=&quot;5&quot;/&gt;&lt;property id=&quot;20300&quot; value=&quot;Slide 90&quot;/&gt;&lt;property id=&quot;20307&quot; value=&quot;495&quot;/&gt;&lt;/object&gt;&lt;object type=&quot;3&quot; unique_id=&quot;18961&quot;&gt;&lt;property id=&quot;20148&quot; value=&quot;5&quot;/&gt;&lt;property id=&quot;20300&quot; value=&quot;Slide 91 - &amp;quot;Variable scope&amp;quot;&quot;/&gt;&lt;property id=&quot;20307&quot; value=&quot;496&quot;/&gt;&lt;/object&gt;&lt;object type=&quot;3&quot; unique_id=&quot;18962&quot;&gt;&lt;property id=&quot;20148&quot; value=&quot;5&quot;/&gt;&lt;property id=&quot;20300&quot; value=&quot;Slide 92 - &amp;quot;Variable accessibility&amp;quot;&quot;/&gt;&lt;property id=&quot;20307&quot; value=&quot;4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STC PowerPoint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F3E4A144E674BAC6F2237AADC6794" ma:contentTypeVersion="0" ma:contentTypeDescription="Create a new document." ma:contentTypeScope="" ma:versionID="4144a10a846bd135ba26dc4bb18372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FCF5A-64A1-4222-9B63-E4E98EF2B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7D8B3A-6C63-4BAC-85AE-A48571BBC96E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AF93524-A8A9-4625-BB9D-0886DB662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MSTC PowerPoint Template</Template>
  <TotalTime>4016</TotalTime>
  <Words>2479</Words>
  <Application>Microsoft Office PowerPoint</Application>
  <PresentationFormat>On-screen Show (4:3)</PresentationFormat>
  <Paragraphs>428</Paragraphs>
  <Slides>95</Slides>
  <Notes>62</Notes>
  <HiddenSlides>4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Arial</vt:lpstr>
      <vt:lpstr>Arial Narrow</vt:lpstr>
      <vt:lpstr>MSTC PowerPoint Template</vt:lpstr>
      <vt:lpstr>Microsoft Word Document</vt:lpstr>
      <vt:lpstr>Document</vt:lpstr>
      <vt:lpstr>Microsoft Word 97 - 2003 Document</vt:lpstr>
      <vt:lpstr>Unit 2 – Sequential Processing</vt:lpstr>
      <vt:lpstr>PowerPoint Presentation</vt:lpstr>
      <vt:lpstr>Inserting php into html</vt:lpstr>
      <vt:lpstr>Inserting html as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variables</vt:lpstr>
      <vt:lpstr>PowerPoint Presentation</vt:lpstr>
      <vt:lpstr>output</vt:lpstr>
      <vt:lpstr>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String processing</vt:lpstr>
      <vt:lpstr>Formatting numbers as strings</vt:lpstr>
      <vt:lpstr>sprintf</vt:lpstr>
      <vt:lpstr>Example of sprintf</vt:lpstr>
      <vt:lpstr>Variables in string literals</vt:lpstr>
      <vt:lpstr>Escape characters</vt:lpstr>
      <vt:lpstr>String functions</vt:lpstr>
      <vt:lpstr>String functions</vt:lpstr>
      <vt:lpstr>PowerPoint Presentation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Interesting date item</vt:lpstr>
      <vt:lpstr>Initial time zone</vt:lpstr>
      <vt:lpstr>Date examples</vt:lpstr>
      <vt:lpstr>dates</vt:lpstr>
      <vt:lpstr>Date comparison</vt:lpstr>
      <vt:lpstr>Dateinterval class</vt:lpstr>
      <vt:lpstr>PowerPoint Presentation</vt:lpstr>
      <vt:lpstr>Interval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input</vt:lpstr>
      <vt:lpstr>Results page</vt:lpstr>
      <vt:lpstr>Array storage of form elements</vt:lpstr>
      <vt:lpstr>PowerPoint Presentation</vt:lpstr>
      <vt:lpstr>Extract function</vt:lpstr>
      <vt:lpstr>example</vt:lpstr>
      <vt:lpstr>PowerPoint Presentation</vt:lpstr>
      <vt:lpstr>Variable scope</vt:lpstr>
      <vt:lpstr>Variable accessibility</vt:lpstr>
      <vt:lpstr>PowerPoint Presentation</vt:lpstr>
      <vt:lpstr>PowerPoint Presentation</vt:lpstr>
      <vt:lpstr>PowerPoint Presentation</vt:lpstr>
    </vt:vector>
  </TitlesOfParts>
  <Company>MSTC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MSTC</dc:title>
  <dc:creator>Gaul, Volker</dc:creator>
  <cp:lastModifiedBy>Presley, Brent A</cp:lastModifiedBy>
  <cp:revision>254</cp:revision>
  <cp:lastPrinted>2013-01-16T16:22:27Z</cp:lastPrinted>
  <dcterms:created xsi:type="dcterms:W3CDTF">2013-08-16T14:20:36Z</dcterms:created>
  <dcterms:modified xsi:type="dcterms:W3CDTF">2016-01-15T17:59:59Z</dcterms:modified>
</cp:coreProperties>
</file>