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4"/>
  </p:sldMasterIdLst>
  <p:notesMasterIdLst>
    <p:notesMasterId r:id="rId70"/>
  </p:notesMasterIdLst>
  <p:handoutMasterIdLst>
    <p:handoutMasterId r:id="rId71"/>
  </p:handoutMasterIdLst>
  <p:sldIdLst>
    <p:sldId id="313" r:id="rId5"/>
    <p:sldId id="353" r:id="rId6"/>
    <p:sldId id="357" r:id="rId7"/>
    <p:sldId id="355" r:id="rId8"/>
    <p:sldId id="356" r:id="rId9"/>
    <p:sldId id="358" r:id="rId10"/>
    <p:sldId id="403" r:id="rId11"/>
    <p:sldId id="404" r:id="rId12"/>
    <p:sldId id="405" r:id="rId13"/>
    <p:sldId id="406" r:id="rId14"/>
    <p:sldId id="359" r:id="rId15"/>
    <p:sldId id="360" r:id="rId16"/>
    <p:sldId id="361" r:id="rId17"/>
    <p:sldId id="362" r:id="rId18"/>
    <p:sldId id="363" r:id="rId19"/>
    <p:sldId id="364" r:id="rId20"/>
    <p:sldId id="365" r:id="rId21"/>
    <p:sldId id="366" r:id="rId22"/>
    <p:sldId id="367" r:id="rId23"/>
    <p:sldId id="407" r:id="rId24"/>
    <p:sldId id="408" r:id="rId25"/>
    <p:sldId id="409" r:id="rId26"/>
    <p:sldId id="381" r:id="rId27"/>
    <p:sldId id="410" r:id="rId28"/>
    <p:sldId id="411" r:id="rId29"/>
    <p:sldId id="382" r:id="rId30"/>
    <p:sldId id="383" r:id="rId31"/>
    <p:sldId id="384" r:id="rId32"/>
    <p:sldId id="385" r:id="rId33"/>
    <p:sldId id="386" r:id="rId34"/>
    <p:sldId id="387" r:id="rId35"/>
    <p:sldId id="388" r:id="rId36"/>
    <p:sldId id="412" r:id="rId37"/>
    <p:sldId id="413" r:id="rId38"/>
    <p:sldId id="414" r:id="rId39"/>
    <p:sldId id="415" r:id="rId40"/>
    <p:sldId id="416" r:id="rId41"/>
    <p:sldId id="417" r:id="rId42"/>
    <p:sldId id="368" r:id="rId43"/>
    <p:sldId id="369" r:id="rId44"/>
    <p:sldId id="370" r:id="rId45"/>
    <p:sldId id="371" r:id="rId46"/>
    <p:sldId id="372" r:id="rId47"/>
    <p:sldId id="373" r:id="rId48"/>
    <p:sldId id="374" r:id="rId49"/>
    <p:sldId id="375" r:id="rId50"/>
    <p:sldId id="376" r:id="rId51"/>
    <p:sldId id="377" r:id="rId52"/>
    <p:sldId id="378" r:id="rId53"/>
    <p:sldId id="379" r:id="rId54"/>
    <p:sldId id="380" r:id="rId55"/>
    <p:sldId id="389" r:id="rId56"/>
    <p:sldId id="390" r:id="rId57"/>
    <p:sldId id="391" r:id="rId58"/>
    <p:sldId id="392" r:id="rId59"/>
    <p:sldId id="393" r:id="rId60"/>
    <p:sldId id="394" r:id="rId61"/>
    <p:sldId id="395" r:id="rId62"/>
    <p:sldId id="396" r:id="rId63"/>
    <p:sldId id="397" r:id="rId64"/>
    <p:sldId id="398" r:id="rId65"/>
    <p:sldId id="399" r:id="rId66"/>
    <p:sldId id="400" r:id="rId67"/>
    <p:sldId id="401" r:id="rId68"/>
    <p:sldId id="402" r:id="rId69"/>
  </p:sldIdLst>
  <p:sldSz cx="9144000" cy="6858000" type="screen4x3"/>
  <p:notesSz cx="7010400" cy="9296400"/>
  <p:custDataLst>
    <p:tags r:id="rId72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689AE6C-0FF9-495C-88DF-1A74468A471A}">
          <p14:sldIdLst>
            <p14:sldId id="313"/>
            <p14:sldId id="353"/>
            <p14:sldId id="357"/>
            <p14:sldId id="355"/>
            <p14:sldId id="356"/>
            <p14:sldId id="358"/>
            <p14:sldId id="403"/>
            <p14:sldId id="404"/>
            <p14:sldId id="405"/>
            <p14:sldId id="406"/>
            <p14:sldId id="359"/>
            <p14:sldId id="360"/>
            <p14:sldId id="361"/>
            <p14:sldId id="362"/>
            <p14:sldId id="363"/>
            <p14:sldId id="364"/>
            <p14:sldId id="365"/>
            <p14:sldId id="366"/>
            <p14:sldId id="367"/>
            <p14:sldId id="407"/>
            <p14:sldId id="408"/>
            <p14:sldId id="409"/>
            <p14:sldId id="381"/>
            <p14:sldId id="410"/>
            <p14:sldId id="411"/>
            <p14:sldId id="382"/>
            <p14:sldId id="383"/>
            <p14:sldId id="384"/>
            <p14:sldId id="385"/>
            <p14:sldId id="386"/>
            <p14:sldId id="387"/>
            <p14:sldId id="388"/>
            <p14:sldId id="412"/>
            <p14:sldId id="413"/>
            <p14:sldId id="414"/>
            <p14:sldId id="415"/>
            <p14:sldId id="416"/>
            <p14:sldId id="417"/>
            <p14:sldId id="368"/>
            <p14:sldId id="369"/>
            <p14:sldId id="370"/>
            <p14:sldId id="371"/>
            <p14:sldId id="372"/>
            <p14:sldId id="373"/>
            <p14:sldId id="374"/>
            <p14:sldId id="375"/>
            <p14:sldId id="376"/>
            <p14:sldId id="377"/>
            <p14:sldId id="378"/>
            <p14:sldId id="379"/>
            <p14:sldId id="380"/>
            <p14:sldId id="389"/>
            <p14:sldId id="390"/>
            <p14:sldId id="391"/>
            <p14:sldId id="392"/>
            <p14:sldId id="393"/>
            <p14:sldId id="394"/>
            <p14:sldId id="395"/>
            <p14:sldId id="396"/>
            <p14:sldId id="397"/>
            <p14:sldId id="398"/>
            <p14:sldId id="399"/>
            <p14:sldId id="400"/>
            <p14:sldId id="401"/>
            <p14:sldId id="40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990033"/>
    <a:srgbClr val="800000"/>
    <a:srgbClr val="FFFFFF"/>
    <a:srgbClr val="DDDDDD"/>
    <a:srgbClr val="A50021"/>
    <a:srgbClr val="003366"/>
    <a:srgbClr val="C0C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81366" autoAdjust="0"/>
  </p:normalViewPr>
  <p:slideViewPr>
    <p:cSldViewPr>
      <p:cViewPr varScale="1">
        <p:scale>
          <a:sx n="95" d="100"/>
          <a:sy n="95" d="100"/>
        </p:scale>
        <p:origin x="2070" y="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76" Type="http://schemas.openxmlformats.org/officeDocument/2006/relationships/tableStyles" Target="tableStyles.xml"/><Relationship Id="rId7" Type="http://schemas.openxmlformats.org/officeDocument/2006/relationships/slide" Target="slides/slide3.xml"/><Relationship Id="rId71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61" Type="http://schemas.openxmlformats.org/officeDocument/2006/relationships/slide" Target="slides/slide57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tags" Target="tags/tag1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notesMaster" Target="notesMasters/notesMaster1.xml"/><Relationship Id="rId75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image" Target="../media/image2.e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image" Target="../media/image21.e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image" Target="../media/image23.e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image" Target="../media/image25.e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image" Target="../media/image27.e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image" Target="../media/image29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image" Target="../media/image33.e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image" Target="../media/image35.e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8.wmf"/><Relationship Id="rId1" Type="http://schemas.openxmlformats.org/officeDocument/2006/relationships/image" Target="../media/image37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image" Target="../media/image4.emf"/></Relationships>
</file>

<file path=ppt/drawings/_rels/vmlDrawing20.v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image" Target="../media/image41.e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image" Target="../media/image44.emf"/><Relationship Id="rId1" Type="http://schemas.openxmlformats.org/officeDocument/2006/relationships/image" Target="../media/image43.emf"/></Relationships>
</file>

<file path=ppt/drawings/_rels/vmlDrawing2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image" Target="../media/image46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emf"/></Relationships>
</file>

<file path=ppt/drawings/_rels/vmlDrawing25.vml.rels><?xml version="1.0" encoding="UTF-8" standalone="yes"?>
<Relationships xmlns="http://schemas.openxmlformats.org/package/2006/relationships"><Relationship Id="rId2" Type="http://schemas.openxmlformats.org/officeDocument/2006/relationships/image" Target="../media/image53.emf"/><Relationship Id="rId1" Type="http://schemas.openxmlformats.org/officeDocument/2006/relationships/image" Target="../media/image52.emf"/></Relationships>
</file>

<file path=ppt/drawings/_rels/vmlDrawing26.vml.rels><?xml version="1.0" encoding="UTF-8" standalone="yes"?>
<Relationships xmlns="http://schemas.openxmlformats.org/package/2006/relationships"><Relationship Id="rId2" Type="http://schemas.openxmlformats.org/officeDocument/2006/relationships/image" Target="../media/image55.emf"/><Relationship Id="rId1" Type="http://schemas.openxmlformats.org/officeDocument/2006/relationships/image" Target="../media/image54.emf"/></Relationships>
</file>

<file path=ppt/drawings/_rels/vmlDrawing27.vml.rels><?xml version="1.0" encoding="UTF-8" standalone="yes"?>
<Relationships xmlns="http://schemas.openxmlformats.org/package/2006/relationships"><Relationship Id="rId2" Type="http://schemas.openxmlformats.org/officeDocument/2006/relationships/image" Target="../media/image57.emf"/><Relationship Id="rId1" Type="http://schemas.openxmlformats.org/officeDocument/2006/relationships/image" Target="../media/image56.emf"/></Relationships>
</file>

<file path=ppt/drawings/_rels/vmlDrawing28.vml.rels><?xml version="1.0" encoding="UTF-8" standalone="yes"?>
<Relationships xmlns="http://schemas.openxmlformats.org/package/2006/relationships"><Relationship Id="rId2" Type="http://schemas.openxmlformats.org/officeDocument/2006/relationships/image" Target="../media/image59.emf"/><Relationship Id="rId1" Type="http://schemas.openxmlformats.org/officeDocument/2006/relationships/image" Target="../media/image58.emf"/></Relationships>
</file>

<file path=ppt/drawings/_rels/vmlDrawing29.vml.rels><?xml version="1.0" encoding="UTF-8" standalone="yes"?>
<Relationships xmlns="http://schemas.openxmlformats.org/package/2006/relationships"><Relationship Id="rId2" Type="http://schemas.openxmlformats.org/officeDocument/2006/relationships/image" Target="../media/image61.emf"/><Relationship Id="rId1" Type="http://schemas.openxmlformats.org/officeDocument/2006/relationships/image" Target="../media/image60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image" Target="../media/image6.emf"/></Relationships>
</file>

<file path=ppt/drawings/_rels/vmlDrawing30.vml.rels><?xml version="1.0" encoding="UTF-8" standalone="yes"?>
<Relationships xmlns="http://schemas.openxmlformats.org/package/2006/relationships"><Relationship Id="rId2" Type="http://schemas.openxmlformats.org/officeDocument/2006/relationships/image" Target="../media/image63.emf"/><Relationship Id="rId1" Type="http://schemas.openxmlformats.org/officeDocument/2006/relationships/image" Target="../media/image62.emf"/></Relationships>
</file>

<file path=ppt/drawings/_rels/vmlDrawing3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5.emf"/><Relationship Id="rId1" Type="http://schemas.openxmlformats.org/officeDocument/2006/relationships/image" Target="../media/image64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6.emf"/></Relationships>
</file>

<file path=ppt/drawings/_rels/vmlDrawing33.vml.rels><?xml version="1.0" encoding="UTF-8" standalone="yes"?>
<Relationships xmlns="http://schemas.openxmlformats.org/package/2006/relationships"><Relationship Id="rId2" Type="http://schemas.openxmlformats.org/officeDocument/2006/relationships/image" Target="../media/image69.emf"/><Relationship Id="rId1" Type="http://schemas.openxmlformats.org/officeDocument/2006/relationships/image" Target="../media/image68.emf"/></Relationships>
</file>

<file path=ppt/drawings/_rels/vmlDrawing34.vml.rels><?xml version="1.0" encoding="UTF-8" standalone="yes"?>
<Relationships xmlns="http://schemas.openxmlformats.org/package/2006/relationships"><Relationship Id="rId2" Type="http://schemas.openxmlformats.org/officeDocument/2006/relationships/image" Target="../media/image71.emf"/><Relationship Id="rId1" Type="http://schemas.openxmlformats.org/officeDocument/2006/relationships/image" Target="../media/image70.emf"/></Relationships>
</file>

<file path=ppt/drawings/_rels/vmlDrawing35.vml.rels><?xml version="1.0" encoding="UTF-8" standalone="yes"?>
<Relationships xmlns="http://schemas.openxmlformats.org/package/2006/relationships"><Relationship Id="rId2" Type="http://schemas.openxmlformats.org/officeDocument/2006/relationships/image" Target="../media/image73.emf"/><Relationship Id="rId1" Type="http://schemas.openxmlformats.org/officeDocument/2006/relationships/image" Target="../media/image72.e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4.e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6.e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78.emf"/></Relationships>
</file>

<file path=ppt/drawings/_rels/vmlDrawing39.vml.rels><?xml version="1.0" encoding="UTF-8" standalone="yes"?>
<Relationships xmlns="http://schemas.openxmlformats.org/package/2006/relationships"><Relationship Id="rId2" Type="http://schemas.openxmlformats.org/officeDocument/2006/relationships/image" Target="../media/image81.emf"/><Relationship Id="rId1" Type="http://schemas.openxmlformats.org/officeDocument/2006/relationships/image" Target="../media/image80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emf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82.emf"/></Relationships>
</file>

<file path=ppt/drawings/_rels/vmlDrawing41.vml.rels><?xml version="1.0" encoding="UTF-8" standalone="yes"?>
<Relationships xmlns="http://schemas.openxmlformats.org/package/2006/relationships"><Relationship Id="rId2" Type="http://schemas.openxmlformats.org/officeDocument/2006/relationships/image" Target="../media/image85.emf"/><Relationship Id="rId1" Type="http://schemas.openxmlformats.org/officeDocument/2006/relationships/image" Target="../media/image84.emf"/></Relationships>
</file>

<file path=ppt/drawings/_rels/vmlDrawing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6.emf"/></Relationships>
</file>

<file path=ppt/drawings/_rels/vmlDrawing43.vml.rels><?xml version="1.0" encoding="UTF-8" standalone="yes"?>
<Relationships xmlns="http://schemas.openxmlformats.org/package/2006/relationships"><Relationship Id="rId2" Type="http://schemas.openxmlformats.org/officeDocument/2006/relationships/image" Target="../media/image89.emf"/><Relationship Id="rId1" Type="http://schemas.openxmlformats.org/officeDocument/2006/relationships/image" Target="../media/image88.emf"/></Relationships>
</file>

<file path=ppt/drawings/_rels/vmlDrawing44.vml.rels><?xml version="1.0" encoding="UTF-8" standalone="yes"?>
<Relationships xmlns="http://schemas.openxmlformats.org/package/2006/relationships"><Relationship Id="rId2" Type="http://schemas.openxmlformats.org/officeDocument/2006/relationships/image" Target="../media/image91.emf"/><Relationship Id="rId1" Type="http://schemas.openxmlformats.org/officeDocument/2006/relationships/image" Target="../media/image90.emf"/></Relationships>
</file>

<file path=ppt/drawings/_rels/vmlDrawing4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2.emf"/></Relationships>
</file>

<file path=ppt/drawings/_rels/vmlDrawing46.vml.rels><?xml version="1.0" encoding="UTF-8" standalone="yes"?>
<Relationships xmlns="http://schemas.openxmlformats.org/package/2006/relationships"><Relationship Id="rId2" Type="http://schemas.openxmlformats.org/officeDocument/2006/relationships/image" Target="../media/image95.emf"/><Relationship Id="rId1" Type="http://schemas.openxmlformats.org/officeDocument/2006/relationships/image" Target="../media/image94.emf"/></Relationships>
</file>

<file path=ppt/drawings/_rels/vmlDrawing47.vml.rels><?xml version="1.0" encoding="UTF-8" standalone="yes"?>
<Relationships xmlns="http://schemas.openxmlformats.org/package/2006/relationships"><Relationship Id="rId1" Type="http://schemas.openxmlformats.org/officeDocument/2006/relationships/image" Target="../media/image96.emf"/></Relationships>
</file>

<file path=ppt/drawings/_rels/vmlDrawing48.vml.rels><?xml version="1.0" encoding="UTF-8" standalone="yes"?>
<Relationships xmlns="http://schemas.openxmlformats.org/package/2006/relationships"><Relationship Id="rId1" Type="http://schemas.openxmlformats.org/officeDocument/2006/relationships/image" Target="../media/image98.emf"/></Relationships>
</file>

<file path=ppt/drawings/_rels/vmlDrawing4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emf"/><Relationship Id="rId1" Type="http://schemas.openxmlformats.org/officeDocument/2006/relationships/image" Target="../media/image100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image" Target="../media/image10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image" Target="../media/image13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image" Target="../media/image15.e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e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image" Target="../media/image1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10878D24-9582-4E4B-A99A-25615F16C338}" type="datetimeFigureOut">
              <a:rPr lang="en-US"/>
              <a:pPr>
                <a:defRPr/>
              </a:pPr>
              <a:t>1/4/2016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123A3760-E640-4460-8C1B-97FCF8CE6C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7847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78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4F46E74-5592-4BF1-BDC0-0FF62C5E11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5995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421E7C3-4F2E-4A98-8A96-FCBDB1C2E159}" type="slidenum">
              <a:rPr lang="en-US" smtClean="0"/>
              <a:pPr eaLnBrk="1" hangingPunct="1"/>
              <a:t>1</a:t>
            </a:fld>
            <a:endParaRPr lang="en-US" smtClean="0"/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9749906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0760410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0751762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3671997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9302972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5022995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1067801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6302610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1817771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50247322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5719376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F46E74-5592-4BF1-BDC0-0FF62C5E11B8}" type="slidenum">
              <a:rPr lang="en-US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40666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39706817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21520024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54551816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91232629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9916615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7764372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19694557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63094458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27777688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4011864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43552593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0037867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20578285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22371445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44133560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2087914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36590728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05550248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12615103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29074008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6173227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94025245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21537407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38139401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19244238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84231863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47442845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61790720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427247573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25148977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286179830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3151268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501238749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540471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2365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735655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4911547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8169565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90600" y="3962400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 algn="r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enter presenter name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533400" y="1295400"/>
            <a:ext cx="8229600" cy="1143000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Click to enter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575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2260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383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228600" y="1143001"/>
            <a:ext cx="8610600" cy="99060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Enter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28600" y="2209800"/>
            <a:ext cx="8610600" cy="4419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807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135542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7102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9563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0592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17832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734289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24883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3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1027" name="Picture 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4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package" Target="../embeddings/Microsoft_Word_Document4.docx"/><Relationship Id="rId5" Type="http://schemas.openxmlformats.org/officeDocument/2006/relationships/image" Target="../media/image13.emf"/><Relationship Id="rId4" Type="http://schemas.openxmlformats.org/officeDocument/2006/relationships/oleObject" Target="../embeddings/Microsoft_Word_97_-_2003_Document5.doc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6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package" Target="../embeddings/Microsoft_Word_Document5.docx"/><Relationship Id="rId5" Type="http://schemas.openxmlformats.org/officeDocument/2006/relationships/image" Target="../media/image15.emf"/><Relationship Id="rId4" Type="http://schemas.openxmlformats.org/officeDocument/2006/relationships/oleObject" Target="../embeddings/Microsoft_Word_97_-_2003_Document6.doc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1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17.emf"/><Relationship Id="rId4" Type="http://schemas.openxmlformats.org/officeDocument/2006/relationships/oleObject" Target="../embeddings/Microsoft_Word_97_-_2003_Document7.doc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20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package" Target="../embeddings/Microsoft_Word_Document6.docx"/><Relationship Id="rId5" Type="http://schemas.openxmlformats.org/officeDocument/2006/relationships/image" Target="../media/image19.emf"/><Relationship Id="rId4" Type="http://schemas.openxmlformats.org/officeDocument/2006/relationships/oleObject" Target="../embeddings/Microsoft_Word_97_-_2003_Document8.doc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22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package" Target="../embeddings/Microsoft_Word_Document7.docx"/><Relationship Id="rId5" Type="http://schemas.openxmlformats.org/officeDocument/2006/relationships/image" Target="../media/image21.emf"/><Relationship Id="rId4" Type="http://schemas.openxmlformats.org/officeDocument/2006/relationships/oleObject" Target="../embeddings/Microsoft_Word_97_-_2003_Document9.doc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24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package" Target="../embeddings/Microsoft_Word_Document8.docx"/><Relationship Id="rId5" Type="http://schemas.openxmlformats.org/officeDocument/2006/relationships/image" Target="../media/image23.emf"/><Relationship Id="rId4" Type="http://schemas.openxmlformats.org/officeDocument/2006/relationships/oleObject" Target="../embeddings/Microsoft_Word_97_-_2003_Document10.doc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26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package" Target="../embeddings/Microsoft_Word_Document9.docx"/><Relationship Id="rId5" Type="http://schemas.openxmlformats.org/officeDocument/2006/relationships/image" Target="../media/image25.emf"/><Relationship Id="rId4" Type="http://schemas.openxmlformats.org/officeDocument/2006/relationships/oleObject" Target="../embeddings/Microsoft_Word_97_-_2003_Document11.doc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28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package" Target="../embeddings/Microsoft_Word_Document10.docx"/><Relationship Id="rId5" Type="http://schemas.openxmlformats.org/officeDocument/2006/relationships/image" Target="../media/image27.emf"/><Relationship Id="rId4" Type="http://schemas.openxmlformats.org/officeDocument/2006/relationships/oleObject" Target="../embeddings/Microsoft_Word_97_-_2003_Document12.doc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30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package" Target="../embeddings/Microsoft_Word_Document11.docx"/><Relationship Id="rId5" Type="http://schemas.openxmlformats.org/officeDocument/2006/relationships/image" Target="../media/image29.emf"/><Relationship Id="rId4" Type="http://schemas.openxmlformats.org/officeDocument/2006/relationships/oleObject" Target="../embeddings/Microsoft_Word_97_-_2003_Document13.doc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3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package" Target="../embeddings/Microsoft_Word_Document2.docx"/><Relationship Id="rId5" Type="http://schemas.openxmlformats.org/officeDocument/2006/relationships/image" Target="../media/image2.emf"/><Relationship Id="rId4" Type="http://schemas.openxmlformats.org/officeDocument/2006/relationships/package" Target="../embeddings/Microsoft_Word_Document1.docx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31.emf"/><Relationship Id="rId5" Type="http://schemas.openxmlformats.org/officeDocument/2006/relationships/oleObject" Target="../embeddings/Microsoft_Word_97_-_2003_Document14.doc"/><Relationship Id="rId4" Type="http://schemas.openxmlformats.org/officeDocument/2006/relationships/image" Target="../media/image3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34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6" Type="http://schemas.openxmlformats.org/officeDocument/2006/relationships/package" Target="../embeddings/Microsoft_Word_Document12.docx"/><Relationship Id="rId5" Type="http://schemas.openxmlformats.org/officeDocument/2006/relationships/image" Target="../media/image33.emf"/><Relationship Id="rId4" Type="http://schemas.openxmlformats.org/officeDocument/2006/relationships/oleObject" Target="../embeddings/Microsoft_Word_97_-_2003_Document15.doc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36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6" Type="http://schemas.openxmlformats.org/officeDocument/2006/relationships/package" Target="../embeddings/Microsoft_Word_Document13.docx"/><Relationship Id="rId5" Type="http://schemas.openxmlformats.org/officeDocument/2006/relationships/image" Target="../media/image35.emf"/><Relationship Id="rId4" Type="http://schemas.openxmlformats.org/officeDocument/2006/relationships/oleObject" Target="../embeddings/Microsoft_Word_97_-_2003_Document16.doc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3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37.emf"/><Relationship Id="rId4" Type="http://schemas.openxmlformats.org/officeDocument/2006/relationships/oleObject" Target="../embeddings/Microsoft_Word_97_-_2003_Document17.doc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40.wmf"/><Relationship Id="rId5" Type="http://schemas.openxmlformats.org/officeDocument/2006/relationships/image" Target="../media/image39.emf"/><Relationship Id="rId4" Type="http://schemas.openxmlformats.org/officeDocument/2006/relationships/oleObject" Target="../embeddings/Microsoft_Word_97_-_2003_Document18.doc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5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package" Target="../embeddings/Microsoft_Word_Document3.docx"/><Relationship Id="rId5" Type="http://schemas.openxmlformats.org/officeDocument/2006/relationships/image" Target="../media/image4.emf"/><Relationship Id="rId4" Type="http://schemas.openxmlformats.org/officeDocument/2006/relationships/oleObject" Target="../embeddings/Microsoft_Word_97_-_2003_Document1.doc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42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Relationship Id="rId6" Type="http://schemas.openxmlformats.org/officeDocument/2006/relationships/package" Target="../embeddings/Microsoft_Word_Document14.docx"/><Relationship Id="rId5" Type="http://schemas.openxmlformats.org/officeDocument/2006/relationships/image" Target="../media/image41.emf"/><Relationship Id="rId4" Type="http://schemas.openxmlformats.org/officeDocument/2006/relationships/oleObject" Target="../embeddings/Microsoft_Word_97_-_2003_Document19.doc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Microsoft_Word_97_-_2003_Document21.doc"/><Relationship Id="rId3" Type="http://schemas.openxmlformats.org/officeDocument/2006/relationships/notesSlide" Target="../notesSlides/notesSlide22.xml"/><Relationship Id="rId7" Type="http://schemas.openxmlformats.org/officeDocument/2006/relationships/image" Target="../media/image44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43.emf"/><Relationship Id="rId4" Type="http://schemas.openxmlformats.org/officeDocument/2006/relationships/oleObject" Target="../embeddings/Microsoft_Word_97_-_2003_Document20.doc"/><Relationship Id="rId9" Type="http://schemas.openxmlformats.org/officeDocument/2006/relationships/image" Target="../media/image45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7" Type="http://schemas.openxmlformats.org/officeDocument/2006/relationships/image" Target="../media/image47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2.vml"/><Relationship Id="rId6" Type="http://schemas.openxmlformats.org/officeDocument/2006/relationships/package" Target="../embeddings/Microsoft_Word_Document15.docx"/><Relationship Id="rId5" Type="http://schemas.openxmlformats.org/officeDocument/2006/relationships/image" Target="../media/image46.emf"/><Relationship Id="rId4" Type="http://schemas.openxmlformats.org/officeDocument/2006/relationships/oleObject" Target="../embeddings/Microsoft_Word_97_-_2003_Document22.doc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49.png"/><Relationship Id="rId5" Type="http://schemas.openxmlformats.org/officeDocument/2006/relationships/image" Target="../media/image48.emf"/><Relationship Id="rId4" Type="http://schemas.openxmlformats.org/officeDocument/2006/relationships/oleObject" Target="../embeddings/Microsoft_Word_97_-_2003_Document23.doc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7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Microsoft_Word_97_-_2003_Document2.doc"/><Relationship Id="rId5" Type="http://schemas.openxmlformats.org/officeDocument/2006/relationships/image" Target="../media/image6.emf"/><Relationship Id="rId4" Type="http://schemas.openxmlformats.org/officeDocument/2006/relationships/oleObject" Target="../embeddings/oleObject1.bin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51.png"/><Relationship Id="rId5" Type="http://schemas.openxmlformats.org/officeDocument/2006/relationships/image" Target="../media/image50.emf"/><Relationship Id="rId4" Type="http://schemas.openxmlformats.org/officeDocument/2006/relationships/oleObject" Target="../embeddings/Microsoft_Word_97_-_2003_Document24.doc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7" Type="http://schemas.openxmlformats.org/officeDocument/2006/relationships/image" Target="../media/image53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5.vml"/><Relationship Id="rId6" Type="http://schemas.openxmlformats.org/officeDocument/2006/relationships/package" Target="../embeddings/Microsoft_Word_Document16.docx"/><Relationship Id="rId5" Type="http://schemas.openxmlformats.org/officeDocument/2006/relationships/image" Target="../media/image52.emf"/><Relationship Id="rId4" Type="http://schemas.openxmlformats.org/officeDocument/2006/relationships/oleObject" Target="../embeddings/Microsoft_Word_97_-_2003_Document25.doc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7" Type="http://schemas.openxmlformats.org/officeDocument/2006/relationships/image" Target="../media/image55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6.vml"/><Relationship Id="rId6" Type="http://schemas.openxmlformats.org/officeDocument/2006/relationships/package" Target="../embeddings/Microsoft_Word_Document17.docx"/><Relationship Id="rId5" Type="http://schemas.openxmlformats.org/officeDocument/2006/relationships/image" Target="../media/image54.emf"/><Relationship Id="rId4" Type="http://schemas.openxmlformats.org/officeDocument/2006/relationships/oleObject" Target="../embeddings/Microsoft_Word_97_-_2003_Document26.doc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7" Type="http://schemas.openxmlformats.org/officeDocument/2006/relationships/image" Target="../media/image57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7.vml"/><Relationship Id="rId6" Type="http://schemas.openxmlformats.org/officeDocument/2006/relationships/package" Target="../embeddings/Microsoft_Word_Document18.docx"/><Relationship Id="rId5" Type="http://schemas.openxmlformats.org/officeDocument/2006/relationships/image" Target="../media/image56.emf"/><Relationship Id="rId4" Type="http://schemas.openxmlformats.org/officeDocument/2006/relationships/oleObject" Target="../embeddings/Microsoft_Word_97_-_2003_Document27.doc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7" Type="http://schemas.openxmlformats.org/officeDocument/2006/relationships/image" Target="../media/image59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8.vml"/><Relationship Id="rId6" Type="http://schemas.openxmlformats.org/officeDocument/2006/relationships/package" Target="../embeddings/Microsoft_Word_Document19.docx"/><Relationship Id="rId5" Type="http://schemas.openxmlformats.org/officeDocument/2006/relationships/image" Target="../media/image58.emf"/><Relationship Id="rId4" Type="http://schemas.openxmlformats.org/officeDocument/2006/relationships/oleObject" Target="../embeddings/Microsoft_Word_97_-_2003_Document28.doc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7" Type="http://schemas.openxmlformats.org/officeDocument/2006/relationships/image" Target="../media/image61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9.vml"/><Relationship Id="rId6" Type="http://schemas.openxmlformats.org/officeDocument/2006/relationships/package" Target="../embeddings/Microsoft_Word_Document20.docx"/><Relationship Id="rId5" Type="http://schemas.openxmlformats.org/officeDocument/2006/relationships/image" Target="../media/image60.emf"/><Relationship Id="rId4" Type="http://schemas.openxmlformats.org/officeDocument/2006/relationships/oleObject" Target="../embeddings/Microsoft_Word_97_-_2003_Document29.doc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7" Type="http://schemas.openxmlformats.org/officeDocument/2006/relationships/image" Target="../media/image63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0.vml"/><Relationship Id="rId6" Type="http://schemas.openxmlformats.org/officeDocument/2006/relationships/package" Target="../embeddings/Microsoft_Word_Document21.docx"/><Relationship Id="rId5" Type="http://schemas.openxmlformats.org/officeDocument/2006/relationships/image" Target="../media/image62.emf"/><Relationship Id="rId4" Type="http://schemas.openxmlformats.org/officeDocument/2006/relationships/oleObject" Target="../embeddings/Microsoft_Word_97_-_2003_Document30.doc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7" Type="http://schemas.openxmlformats.org/officeDocument/2006/relationships/image" Target="../media/image65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1.vml"/><Relationship Id="rId6" Type="http://schemas.openxmlformats.org/officeDocument/2006/relationships/package" Target="../embeddings/Microsoft_Word_Document22.docx"/><Relationship Id="rId5" Type="http://schemas.openxmlformats.org/officeDocument/2006/relationships/image" Target="../media/image64.emf"/><Relationship Id="rId4" Type="http://schemas.openxmlformats.org/officeDocument/2006/relationships/oleObject" Target="../embeddings/Microsoft_Word_97_-_2003_Document31.doc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2.vml"/><Relationship Id="rId6" Type="http://schemas.openxmlformats.org/officeDocument/2006/relationships/image" Target="../media/image66.emf"/><Relationship Id="rId5" Type="http://schemas.openxmlformats.org/officeDocument/2006/relationships/oleObject" Target="../embeddings/Microsoft_Word_97_-_2003_Document32.doc"/><Relationship Id="rId4" Type="http://schemas.openxmlformats.org/officeDocument/2006/relationships/image" Target="../media/image67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7" Type="http://schemas.openxmlformats.org/officeDocument/2006/relationships/image" Target="../media/image69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3.vml"/><Relationship Id="rId6" Type="http://schemas.openxmlformats.org/officeDocument/2006/relationships/package" Target="../embeddings/Microsoft_Word_Document23.docx"/><Relationship Id="rId5" Type="http://schemas.openxmlformats.org/officeDocument/2006/relationships/image" Target="../media/image68.emf"/><Relationship Id="rId4" Type="http://schemas.openxmlformats.org/officeDocument/2006/relationships/oleObject" Target="../embeddings/Microsoft_Word_97_-_2003_Document33.doc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8.emf"/><Relationship Id="rId4" Type="http://schemas.openxmlformats.org/officeDocument/2006/relationships/oleObject" Target="../embeddings/Microsoft_Word_97_-_2003_Document3.doc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7" Type="http://schemas.openxmlformats.org/officeDocument/2006/relationships/image" Target="../media/image71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4.vml"/><Relationship Id="rId6" Type="http://schemas.openxmlformats.org/officeDocument/2006/relationships/package" Target="../embeddings/Microsoft_Word_Document24.docx"/><Relationship Id="rId5" Type="http://schemas.openxmlformats.org/officeDocument/2006/relationships/image" Target="../media/image70.emf"/><Relationship Id="rId4" Type="http://schemas.openxmlformats.org/officeDocument/2006/relationships/oleObject" Target="../embeddings/Microsoft_Word_97_-_2003_Document34.doc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7" Type="http://schemas.openxmlformats.org/officeDocument/2006/relationships/image" Target="../media/image73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5.vml"/><Relationship Id="rId6" Type="http://schemas.openxmlformats.org/officeDocument/2006/relationships/package" Target="../embeddings/Microsoft_Word_Document25.docx"/><Relationship Id="rId5" Type="http://schemas.openxmlformats.org/officeDocument/2006/relationships/image" Target="../media/image72.emf"/><Relationship Id="rId4" Type="http://schemas.openxmlformats.org/officeDocument/2006/relationships/oleObject" Target="../embeddings/Microsoft_Word_97_-_2003_Document35.doc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6.vml"/><Relationship Id="rId6" Type="http://schemas.openxmlformats.org/officeDocument/2006/relationships/image" Target="../media/image75.png"/><Relationship Id="rId5" Type="http://schemas.openxmlformats.org/officeDocument/2006/relationships/image" Target="../media/image74.emf"/><Relationship Id="rId4" Type="http://schemas.openxmlformats.org/officeDocument/2006/relationships/oleObject" Target="../embeddings/Microsoft_Word_97_-_2003_Document36.doc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7.vml"/><Relationship Id="rId6" Type="http://schemas.openxmlformats.org/officeDocument/2006/relationships/image" Target="../media/image77.png"/><Relationship Id="rId5" Type="http://schemas.openxmlformats.org/officeDocument/2006/relationships/image" Target="../media/image76.emf"/><Relationship Id="rId4" Type="http://schemas.openxmlformats.org/officeDocument/2006/relationships/oleObject" Target="../embeddings/Microsoft_Word_97_-_2003_Document37.doc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8.vml"/><Relationship Id="rId6" Type="http://schemas.openxmlformats.org/officeDocument/2006/relationships/image" Target="../media/image79.png"/><Relationship Id="rId5" Type="http://schemas.openxmlformats.org/officeDocument/2006/relationships/image" Target="../media/image78.emf"/><Relationship Id="rId4" Type="http://schemas.openxmlformats.org/officeDocument/2006/relationships/oleObject" Target="../embeddings/Microsoft_Word_97_-_2003_Document38.doc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7" Type="http://schemas.openxmlformats.org/officeDocument/2006/relationships/image" Target="../media/image81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9.vml"/><Relationship Id="rId6" Type="http://schemas.openxmlformats.org/officeDocument/2006/relationships/package" Target="../embeddings/Microsoft_Word_Document26.docx"/><Relationship Id="rId5" Type="http://schemas.openxmlformats.org/officeDocument/2006/relationships/image" Target="../media/image80.emf"/><Relationship Id="rId4" Type="http://schemas.openxmlformats.org/officeDocument/2006/relationships/oleObject" Target="../embeddings/Microsoft_Word_97_-_2003_Document39.doc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0.vml"/><Relationship Id="rId6" Type="http://schemas.openxmlformats.org/officeDocument/2006/relationships/image" Target="../media/image83.png"/><Relationship Id="rId5" Type="http://schemas.openxmlformats.org/officeDocument/2006/relationships/image" Target="../media/image82.emf"/><Relationship Id="rId4" Type="http://schemas.openxmlformats.org/officeDocument/2006/relationships/oleObject" Target="../embeddings/Microsoft_Word_97_-_2003_Document40.doc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7" Type="http://schemas.openxmlformats.org/officeDocument/2006/relationships/image" Target="../media/image85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1.vml"/><Relationship Id="rId6" Type="http://schemas.openxmlformats.org/officeDocument/2006/relationships/package" Target="../embeddings/Microsoft_Word_Document27.docx"/><Relationship Id="rId5" Type="http://schemas.openxmlformats.org/officeDocument/2006/relationships/image" Target="../media/image84.emf"/><Relationship Id="rId4" Type="http://schemas.openxmlformats.org/officeDocument/2006/relationships/oleObject" Target="../embeddings/Microsoft_Word_97_-_2003_Document41.doc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2.vml"/><Relationship Id="rId6" Type="http://schemas.openxmlformats.org/officeDocument/2006/relationships/image" Target="../media/image87.png"/><Relationship Id="rId5" Type="http://schemas.openxmlformats.org/officeDocument/2006/relationships/image" Target="../media/image86.emf"/><Relationship Id="rId4" Type="http://schemas.openxmlformats.org/officeDocument/2006/relationships/oleObject" Target="../embeddings/Microsoft_Word_97_-_2003_Document42.doc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4.xml"/><Relationship Id="rId7" Type="http://schemas.openxmlformats.org/officeDocument/2006/relationships/image" Target="../media/image89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3.vml"/><Relationship Id="rId6" Type="http://schemas.openxmlformats.org/officeDocument/2006/relationships/package" Target="../embeddings/Microsoft_Word_Document28.docx"/><Relationship Id="rId5" Type="http://schemas.openxmlformats.org/officeDocument/2006/relationships/image" Target="../media/image88.emf"/><Relationship Id="rId4" Type="http://schemas.openxmlformats.org/officeDocument/2006/relationships/oleObject" Target="../embeddings/Microsoft_Word_97_-_2003_Document43.doc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1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10.emf"/><Relationship Id="rId4" Type="http://schemas.openxmlformats.org/officeDocument/2006/relationships/oleObject" Target="../embeddings/Microsoft_Word_97_-_2003_Document4.doc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5.xml"/><Relationship Id="rId7" Type="http://schemas.openxmlformats.org/officeDocument/2006/relationships/image" Target="../media/image91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4.vml"/><Relationship Id="rId6" Type="http://schemas.openxmlformats.org/officeDocument/2006/relationships/package" Target="../embeddings/Microsoft_Word_Document29.docx"/><Relationship Id="rId5" Type="http://schemas.openxmlformats.org/officeDocument/2006/relationships/image" Target="../media/image90.emf"/><Relationship Id="rId4" Type="http://schemas.openxmlformats.org/officeDocument/2006/relationships/oleObject" Target="../embeddings/Microsoft_Word_97_-_2003_Document44.doc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5.vml"/><Relationship Id="rId6" Type="http://schemas.openxmlformats.org/officeDocument/2006/relationships/image" Target="../media/image93.png"/><Relationship Id="rId5" Type="http://schemas.openxmlformats.org/officeDocument/2006/relationships/image" Target="../media/image92.emf"/><Relationship Id="rId4" Type="http://schemas.openxmlformats.org/officeDocument/2006/relationships/oleObject" Target="../embeddings/Microsoft_Word_97_-_2003_Document45.doc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7.xml"/><Relationship Id="rId7" Type="http://schemas.openxmlformats.org/officeDocument/2006/relationships/image" Target="../media/image95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6.vml"/><Relationship Id="rId6" Type="http://schemas.openxmlformats.org/officeDocument/2006/relationships/package" Target="../embeddings/Microsoft_Word_Document30.docx"/><Relationship Id="rId5" Type="http://schemas.openxmlformats.org/officeDocument/2006/relationships/image" Target="../media/image94.emf"/><Relationship Id="rId4" Type="http://schemas.openxmlformats.org/officeDocument/2006/relationships/oleObject" Target="../embeddings/Microsoft_Word_97_-_2003_Document46.doc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7.vml"/><Relationship Id="rId6" Type="http://schemas.openxmlformats.org/officeDocument/2006/relationships/image" Target="../media/image97.png"/><Relationship Id="rId5" Type="http://schemas.openxmlformats.org/officeDocument/2006/relationships/image" Target="../media/image96.emf"/><Relationship Id="rId4" Type="http://schemas.openxmlformats.org/officeDocument/2006/relationships/oleObject" Target="../embeddings/Microsoft_Word_97_-_2003_Document47.doc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8.vml"/><Relationship Id="rId6" Type="http://schemas.openxmlformats.org/officeDocument/2006/relationships/image" Target="../media/image99.png"/><Relationship Id="rId5" Type="http://schemas.openxmlformats.org/officeDocument/2006/relationships/image" Target="../media/image98.emf"/><Relationship Id="rId4" Type="http://schemas.openxmlformats.org/officeDocument/2006/relationships/oleObject" Target="../embeddings/Microsoft_Word_97_-_2003_Document48.doc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0.xml"/><Relationship Id="rId7" Type="http://schemas.openxmlformats.org/officeDocument/2006/relationships/image" Target="../media/image101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9.vml"/><Relationship Id="rId6" Type="http://schemas.openxmlformats.org/officeDocument/2006/relationships/package" Target="../embeddings/Microsoft_Word_Document31.docx"/><Relationship Id="rId5" Type="http://schemas.openxmlformats.org/officeDocument/2006/relationships/image" Target="../media/image100.emf"/><Relationship Id="rId4" Type="http://schemas.openxmlformats.org/officeDocument/2006/relationships/oleObject" Target="../embeddings/Microsoft_Word_97_-_2003_Document49.doc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828800"/>
            <a:ext cx="8229600" cy="2438400"/>
          </a:xfrm>
        </p:spPr>
        <p:txBody>
          <a:bodyPr/>
          <a:lstStyle/>
          <a:p>
            <a:r>
              <a:rPr lang="en-US" sz="7200" dirty="0"/>
              <a:t>Unit </a:t>
            </a:r>
            <a:r>
              <a:rPr lang="en-US" sz="7200" dirty="0" smtClean="0"/>
              <a:t>1 – Web Concepts</a:t>
            </a:r>
            <a:endParaRPr lang="en-US" sz="7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Instructor: Brent Presley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030A0"/>
                </a:solidFill>
              </a:rPr>
              <a:t>View source on attendance page</a:t>
            </a:r>
          </a:p>
          <a:p>
            <a:r>
              <a:rPr lang="en-US" dirty="0" smtClean="0">
                <a:solidFill>
                  <a:srgbClr val="7030A0"/>
                </a:solidFill>
              </a:rPr>
              <a:t>View actual source</a:t>
            </a:r>
            <a:endParaRPr lang="en-US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81687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762000" y="6248400"/>
            <a:ext cx="1981200" cy="4572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Murach's PHP and MySQL, C1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2895600" y="6248400"/>
            <a:ext cx="3352800" cy="457200"/>
          </a:xfrm>
          <a:prstGeom prst="rect">
            <a:avLst/>
          </a:prstGeom>
        </p:spPr>
        <p:txBody>
          <a:bodyPr/>
          <a:lstStyle/>
          <a:p>
            <a:r>
              <a:rPr lang="en-US" altLang="en-US" dirty="0"/>
              <a:t>© </a:t>
            </a:r>
            <a:r>
              <a:rPr lang="en-US" altLang="en-US" dirty="0" smtClean="0"/>
              <a:t>2014, </a:t>
            </a:r>
            <a:r>
              <a:rPr lang="en-US" altLang="en-US" dirty="0"/>
              <a:t>Mike </a:t>
            </a:r>
            <a:r>
              <a:rPr lang="en-US" altLang="en-US" dirty="0" err="1"/>
              <a:t>Murach</a:t>
            </a:r>
            <a:r>
              <a:rPr lang="en-US" altLang="en-US" dirty="0"/>
              <a:t> &amp; Associates, Inc.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endParaRPr lang="en-US" altLang="en-US"/>
          </a:p>
          <a:p>
            <a:pPr algn="r"/>
            <a:r>
              <a:rPr lang="en-US" altLang="en-US" sz="900">
                <a:latin typeface="Arial Narrow" pitchFamily="34" charset="0"/>
              </a:rPr>
              <a:t>Slide </a:t>
            </a:r>
            <a:fld id="{AC740126-4A7F-4003-B1ED-198D1FD6B889}" type="slidenum">
              <a:rPr lang="en-US" altLang="en-US" sz="900">
                <a:latin typeface="Arial Narrow" pitchFamily="34" charset="0"/>
              </a:rPr>
              <a:pPr algn="r"/>
              <a:t>11</a:t>
            </a:fld>
            <a:endParaRPr lang="en-US" altLang="en-US" sz="900">
              <a:latin typeface="Arial Narrow" pitchFamily="34" charset="0"/>
            </a:endParaRPr>
          </a:p>
        </p:txBody>
      </p:sp>
      <p:graphicFrame>
        <p:nvGraphicFramePr>
          <p:cNvPr id="3993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2324834"/>
              </p:ext>
            </p:extLst>
          </p:nvPr>
        </p:nvGraphicFramePr>
        <p:xfrm>
          <a:off x="798576" y="1872117"/>
          <a:ext cx="7301323" cy="46048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6" name="Document" r:id="rId4" imgW="7301323" imgH="4607764" progId="Word.Document.8">
                  <p:embed/>
                </p:oleObj>
              </mc:Choice>
              <mc:Fallback>
                <p:oleObj name="Document" r:id="rId4" imgW="7301323" imgH="4607764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8576" y="1872117"/>
                        <a:ext cx="7301323" cy="460488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2988593"/>
              </p:ext>
            </p:extLst>
          </p:nvPr>
        </p:nvGraphicFramePr>
        <p:xfrm>
          <a:off x="798576" y="1217022"/>
          <a:ext cx="5956042" cy="4264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7" name="Document" r:id="rId6" imgW="5956042" imgH="426855" progId="Word.Document.12">
                  <p:embed/>
                </p:oleObj>
              </mc:Choice>
              <mc:Fallback>
                <p:oleObj name="Document" r:id="rId6" imgW="5956042" imgH="42685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98576" y="1217022"/>
                        <a:ext cx="5956042" cy="4264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10090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762000" y="6248400"/>
            <a:ext cx="1981200" cy="4572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Murach's PHP and MySQL, C1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2895600" y="6248400"/>
            <a:ext cx="3352800" cy="457200"/>
          </a:xfrm>
          <a:prstGeom prst="rect">
            <a:avLst/>
          </a:prstGeom>
        </p:spPr>
        <p:txBody>
          <a:bodyPr/>
          <a:lstStyle/>
          <a:p>
            <a:r>
              <a:rPr lang="en-US" altLang="en-US" dirty="0"/>
              <a:t>© </a:t>
            </a:r>
            <a:r>
              <a:rPr lang="en-US" altLang="en-US" dirty="0" smtClean="0"/>
              <a:t>2014, </a:t>
            </a:r>
            <a:r>
              <a:rPr lang="en-US" altLang="en-US" dirty="0"/>
              <a:t>Mike </a:t>
            </a:r>
            <a:r>
              <a:rPr lang="en-US" altLang="en-US" dirty="0" err="1"/>
              <a:t>Murach</a:t>
            </a:r>
            <a:r>
              <a:rPr lang="en-US" altLang="en-US" dirty="0"/>
              <a:t> &amp; Associates, Inc.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endParaRPr lang="en-US" altLang="en-US"/>
          </a:p>
          <a:p>
            <a:pPr algn="r"/>
            <a:r>
              <a:rPr lang="en-US" altLang="en-US" sz="900">
                <a:latin typeface="Arial Narrow" pitchFamily="34" charset="0"/>
              </a:rPr>
              <a:t>Slide </a:t>
            </a:r>
            <a:fld id="{611EB8FA-474D-4B33-BE4D-891E11F29820}" type="slidenum">
              <a:rPr lang="en-US" altLang="en-US" sz="900">
                <a:latin typeface="Arial Narrow" pitchFamily="34" charset="0"/>
              </a:rPr>
              <a:pPr algn="r"/>
              <a:t>12</a:t>
            </a:fld>
            <a:endParaRPr lang="en-US" altLang="en-US" sz="900">
              <a:latin typeface="Arial Narrow" pitchFamily="34" charset="0"/>
            </a:endParaRPr>
          </a:p>
        </p:txBody>
      </p:sp>
      <p:graphicFrame>
        <p:nvGraphicFramePr>
          <p:cNvPr id="4198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8468733"/>
              </p:ext>
            </p:extLst>
          </p:nvPr>
        </p:nvGraphicFramePr>
        <p:xfrm>
          <a:off x="1156877" y="2171866"/>
          <a:ext cx="7301323" cy="13671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0" name="Document" r:id="rId4" imgW="7301323" imgH="1367170" progId="Word.Document.8">
                  <p:embed/>
                </p:oleObj>
              </mc:Choice>
              <mc:Fallback>
                <p:oleObj name="Document" r:id="rId4" imgW="7301323" imgH="136717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6877" y="2171866"/>
                        <a:ext cx="7301323" cy="136717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3244070"/>
              </p:ext>
            </p:extLst>
          </p:nvPr>
        </p:nvGraphicFramePr>
        <p:xfrm>
          <a:off x="886489" y="1405104"/>
          <a:ext cx="7323138" cy="766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1" name="Document" r:id="rId6" imgW="7343862" imgH="770210" progId="Word.Document.12">
                  <p:embed/>
                </p:oleObj>
              </mc:Choice>
              <mc:Fallback>
                <p:oleObj name="Document" r:id="rId6" imgW="7343862" imgH="77021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86489" y="1405104"/>
                        <a:ext cx="7323138" cy="7667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06767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762000" y="6248400"/>
            <a:ext cx="1981200" cy="4572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Murach's PHP and MySQL, C1</a:t>
            </a: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2895600" y="6248400"/>
            <a:ext cx="3352800" cy="457200"/>
          </a:xfrm>
          <a:prstGeom prst="rect">
            <a:avLst/>
          </a:prstGeom>
        </p:spPr>
        <p:txBody>
          <a:bodyPr/>
          <a:lstStyle/>
          <a:p>
            <a:r>
              <a:rPr lang="en-US" altLang="en-US" dirty="0"/>
              <a:t>© </a:t>
            </a:r>
            <a:r>
              <a:rPr lang="en-US" altLang="en-US" dirty="0" smtClean="0"/>
              <a:t>2014, </a:t>
            </a:r>
            <a:r>
              <a:rPr lang="en-US" altLang="en-US" dirty="0"/>
              <a:t>Mike </a:t>
            </a:r>
            <a:r>
              <a:rPr lang="en-US" altLang="en-US" dirty="0" err="1"/>
              <a:t>Murach</a:t>
            </a:r>
            <a:r>
              <a:rPr lang="en-US" altLang="en-US" dirty="0"/>
              <a:t> &amp; Associates, Inc.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endParaRPr lang="en-US" altLang="en-US"/>
          </a:p>
          <a:p>
            <a:pPr algn="r"/>
            <a:r>
              <a:rPr lang="en-US" altLang="en-US" sz="900">
                <a:latin typeface="Arial Narrow" pitchFamily="34" charset="0"/>
              </a:rPr>
              <a:t>Slide </a:t>
            </a:r>
            <a:fld id="{393CC0BC-3120-464D-976F-2502C3F7B71D}" type="slidenum">
              <a:rPr lang="en-US" altLang="en-US" sz="900">
                <a:latin typeface="Arial Narrow" pitchFamily="34" charset="0"/>
              </a:rPr>
              <a:pPr algn="r"/>
              <a:t>13</a:t>
            </a:fld>
            <a:endParaRPr lang="en-US" altLang="en-US" sz="900">
              <a:latin typeface="Arial Narrow" pitchFamily="34" charset="0"/>
            </a:endParaRPr>
          </a:p>
        </p:txBody>
      </p:sp>
      <p:graphicFrame>
        <p:nvGraphicFramePr>
          <p:cNvPr id="4301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3625140"/>
              </p:ext>
            </p:extLst>
          </p:nvPr>
        </p:nvGraphicFramePr>
        <p:xfrm>
          <a:off x="921338" y="1738634"/>
          <a:ext cx="7301323" cy="5883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4" name="Document" r:id="rId4" imgW="7301323" imgH="588348" progId="Word.Document.8">
                  <p:embed/>
                </p:oleObj>
              </mc:Choice>
              <mc:Fallback>
                <p:oleObj name="Document" r:id="rId4" imgW="7301323" imgH="588348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1338" y="1738634"/>
                        <a:ext cx="7301323" cy="58834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0" y="19240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4805566"/>
              </p:ext>
            </p:extLst>
          </p:nvPr>
        </p:nvGraphicFramePr>
        <p:xfrm>
          <a:off x="-609600" y="2535091"/>
          <a:ext cx="8506388" cy="350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5" name="Visio" r:id="rId6" imgW="7420320" imgH="3057120" progId="Visio.Drawing.11">
                  <p:embed/>
                </p:oleObj>
              </mc:Choice>
              <mc:Fallback>
                <p:oleObj name="Visio" r:id="rId6" imgW="7420320" imgH="3057120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-609600" y="2535091"/>
                        <a:ext cx="8506388" cy="3505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93299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762000" y="6248400"/>
            <a:ext cx="1981200" cy="4572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Murach's PHP and MySQL, C1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2895600" y="6248400"/>
            <a:ext cx="3352800" cy="457200"/>
          </a:xfrm>
          <a:prstGeom prst="rect">
            <a:avLst/>
          </a:prstGeom>
        </p:spPr>
        <p:txBody>
          <a:bodyPr/>
          <a:lstStyle/>
          <a:p>
            <a:r>
              <a:rPr lang="en-US" altLang="en-US" dirty="0"/>
              <a:t>© </a:t>
            </a:r>
            <a:r>
              <a:rPr lang="en-US" altLang="en-US" dirty="0" smtClean="0"/>
              <a:t>2014, </a:t>
            </a:r>
            <a:r>
              <a:rPr lang="en-US" altLang="en-US" dirty="0"/>
              <a:t>Mike </a:t>
            </a:r>
            <a:r>
              <a:rPr lang="en-US" altLang="en-US" dirty="0" err="1"/>
              <a:t>Murach</a:t>
            </a:r>
            <a:r>
              <a:rPr lang="en-US" altLang="en-US" dirty="0"/>
              <a:t> &amp; Associates, Inc.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endParaRPr lang="en-US" altLang="en-US"/>
          </a:p>
          <a:p>
            <a:pPr algn="r"/>
            <a:r>
              <a:rPr lang="en-US" altLang="en-US" sz="900">
                <a:latin typeface="Arial Narrow" pitchFamily="34" charset="0"/>
              </a:rPr>
              <a:t>Slide </a:t>
            </a:r>
            <a:fld id="{54A461FD-290B-47C5-AEC9-F87202559C55}" type="slidenum">
              <a:rPr lang="en-US" altLang="en-US" sz="900">
                <a:latin typeface="Arial Narrow" pitchFamily="34" charset="0"/>
              </a:rPr>
              <a:pPr algn="r"/>
              <a:t>14</a:t>
            </a:fld>
            <a:endParaRPr lang="en-US" altLang="en-US" sz="900">
              <a:latin typeface="Arial Narrow" pitchFamily="34" charset="0"/>
            </a:endParaRPr>
          </a:p>
        </p:txBody>
      </p:sp>
      <p:graphicFrame>
        <p:nvGraphicFramePr>
          <p:cNvPr id="4403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5265002"/>
              </p:ext>
            </p:extLst>
          </p:nvPr>
        </p:nvGraphicFramePr>
        <p:xfrm>
          <a:off x="762000" y="2147969"/>
          <a:ext cx="7301323" cy="41004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8" name="Document" r:id="rId4" imgW="7301323" imgH="4100431" progId="Word.Document.8">
                  <p:embed/>
                </p:oleObj>
              </mc:Choice>
              <mc:Fallback>
                <p:oleObj name="Document" r:id="rId4" imgW="7301323" imgH="4100431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2147969"/>
                        <a:ext cx="7301323" cy="410043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3212625"/>
              </p:ext>
            </p:extLst>
          </p:nvPr>
        </p:nvGraphicFramePr>
        <p:xfrm>
          <a:off x="762000" y="1477521"/>
          <a:ext cx="5956042" cy="4264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9" name="Document" r:id="rId6" imgW="5956042" imgH="426495" progId="Word.Document.12">
                  <p:embed/>
                </p:oleObj>
              </mc:Choice>
              <mc:Fallback>
                <p:oleObj name="Document" r:id="rId6" imgW="5956042" imgH="42649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62000" y="1477521"/>
                        <a:ext cx="5956042" cy="4264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66882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762000" y="6248400"/>
            <a:ext cx="1981200" cy="4572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Murach's PHP and MySQL, C1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2895600" y="6248400"/>
            <a:ext cx="3352800" cy="457200"/>
          </a:xfrm>
          <a:prstGeom prst="rect">
            <a:avLst/>
          </a:prstGeom>
        </p:spPr>
        <p:txBody>
          <a:bodyPr/>
          <a:lstStyle/>
          <a:p>
            <a:r>
              <a:rPr lang="en-US" altLang="en-US" dirty="0"/>
              <a:t>© </a:t>
            </a:r>
            <a:r>
              <a:rPr lang="en-US" altLang="en-US" dirty="0" smtClean="0"/>
              <a:t>2014, </a:t>
            </a:r>
            <a:r>
              <a:rPr lang="en-US" altLang="en-US" dirty="0"/>
              <a:t>Mike </a:t>
            </a:r>
            <a:r>
              <a:rPr lang="en-US" altLang="en-US" dirty="0" err="1"/>
              <a:t>Murach</a:t>
            </a:r>
            <a:r>
              <a:rPr lang="en-US" altLang="en-US" dirty="0"/>
              <a:t> &amp; Associates, Inc.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endParaRPr lang="en-US" altLang="en-US" dirty="0"/>
          </a:p>
          <a:p>
            <a:pPr algn="r"/>
            <a:r>
              <a:rPr lang="en-US" altLang="en-US" sz="900" dirty="0">
                <a:latin typeface="Arial Narrow" pitchFamily="34" charset="0"/>
              </a:rPr>
              <a:t>Slide </a:t>
            </a:r>
            <a:fld id="{4B8FCEF3-1FF3-4102-9741-9791D545F477}" type="slidenum">
              <a:rPr lang="en-US" altLang="en-US" sz="900">
                <a:latin typeface="Arial Narrow" pitchFamily="34" charset="0"/>
              </a:rPr>
              <a:pPr algn="r"/>
              <a:t>15</a:t>
            </a:fld>
            <a:endParaRPr lang="en-US" altLang="en-US" sz="900" dirty="0">
              <a:latin typeface="Arial Narrow" pitchFamily="34" charset="0"/>
            </a:endParaRPr>
          </a:p>
        </p:txBody>
      </p:sp>
      <p:graphicFrame>
        <p:nvGraphicFramePr>
          <p:cNvPr id="4505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7507037"/>
              </p:ext>
            </p:extLst>
          </p:nvPr>
        </p:nvGraphicFramePr>
        <p:xfrm>
          <a:off x="931862" y="2209800"/>
          <a:ext cx="7280275" cy="3611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2" name="Document" r:id="rId4" imgW="7313400" imgH="3620502" progId="Word.Document.8">
                  <p:embed/>
                </p:oleObj>
              </mc:Choice>
              <mc:Fallback>
                <p:oleObj name="Document" r:id="rId4" imgW="7313400" imgH="3620502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1862" y="2209800"/>
                        <a:ext cx="7280275" cy="3611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3945027"/>
              </p:ext>
            </p:extLst>
          </p:nvPr>
        </p:nvGraphicFramePr>
        <p:xfrm>
          <a:off x="762000" y="1569244"/>
          <a:ext cx="5956300" cy="427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3" name="Document" r:id="rId6" imgW="5956042" imgH="426855" progId="Word.Document.12">
                  <p:embed/>
                </p:oleObj>
              </mc:Choice>
              <mc:Fallback>
                <p:oleObj name="Document" r:id="rId6" imgW="5956042" imgH="42685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62000" y="1569244"/>
                        <a:ext cx="5956300" cy="4270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3505200" y="4015581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1600200" marR="0" lvl="3" indent="-2286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"/>
              <a:tabLst>
                <a:tab pos="548640" algn="l"/>
                <a:tab pos="1097280" algn="l"/>
              </a:tabLst>
            </a:pPr>
            <a:r>
              <a:rPr lang="en-US" sz="1200" b="1" dirty="0">
                <a:solidFill>
                  <a:srgbClr val="9900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Open source, free web server</a:t>
            </a:r>
          </a:p>
          <a:p>
            <a:pPr marL="1600200" marR="0" lvl="3" indent="-2286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"/>
              <a:tabLst>
                <a:tab pos="548640" algn="l"/>
                <a:tab pos="1097280" algn="l"/>
              </a:tabLst>
            </a:pPr>
            <a:r>
              <a:rPr lang="en-US" sz="1200" b="1" dirty="0">
                <a:solidFill>
                  <a:srgbClr val="9900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Major component of LAMP (Linux, Apache, MySQL, PHP)</a:t>
            </a:r>
            <a:endParaRPr lang="en-US" sz="1200" b="1" dirty="0">
              <a:solidFill>
                <a:srgbClr val="990033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038600" y="5092817"/>
            <a:ext cx="4495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00200" marR="0" lvl="3" indent="-2286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"/>
              <a:tabLst>
                <a:tab pos="548640" algn="l"/>
                <a:tab pos="1097280" algn="l"/>
              </a:tabLst>
            </a:pPr>
            <a:r>
              <a:rPr lang="en-US" sz="1200" b="1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Microsoft’s web server software.</a:t>
            </a:r>
          </a:p>
          <a:p>
            <a:pPr marL="1600200" marR="0" lvl="3" indent="-2286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"/>
              <a:tabLst>
                <a:tab pos="548640" algn="l"/>
                <a:tab pos="1097280" algn="l"/>
              </a:tabLst>
            </a:pPr>
            <a:r>
              <a:rPr lang="en-US" sz="1200" b="1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Only runs on Windows Server OS</a:t>
            </a:r>
          </a:p>
          <a:p>
            <a:r>
              <a:rPr lang="en-US" sz="1200" b="1" dirty="0" smtClean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		Primarily </a:t>
            </a:r>
            <a:r>
              <a:rPr lang="en-US" sz="1200" b="1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supports ASP</a:t>
            </a:r>
            <a:endParaRPr lang="en-US" b="1" dirty="0">
              <a:solidFill>
                <a:srgbClr val="00B0F0"/>
              </a:solidFill>
            </a:endParaRPr>
          </a:p>
        </p:txBody>
      </p:sp>
      <p:sp>
        <p:nvSpPr>
          <p:cNvPr id="8" name="Right Arrow 7"/>
          <p:cNvSpPr/>
          <p:nvPr/>
        </p:nvSpPr>
        <p:spPr>
          <a:xfrm rot="21168178">
            <a:off x="2085298" y="4450327"/>
            <a:ext cx="2857500" cy="505384"/>
          </a:xfrm>
          <a:prstGeom prst="rightArrow">
            <a:avLst/>
          </a:prstGeom>
          <a:solidFill>
            <a:srgbClr val="8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1694098" y="5034759"/>
            <a:ext cx="3639901" cy="505384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804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762000" y="6248400"/>
            <a:ext cx="1981200" cy="4572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Murach's PHP and MySQL, C1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2895600" y="6248400"/>
            <a:ext cx="3352800" cy="457200"/>
          </a:xfrm>
          <a:prstGeom prst="rect">
            <a:avLst/>
          </a:prstGeom>
        </p:spPr>
        <p:txBody>
          <a:bodyPr/>
          <a:lstStyle/>
          <a:p>
            <a:r>
              <a:rPr lang="en-US" altLang="en-US" dirty="0"/>
              <a:t>© </a:t>
            </a:r>
            <a:r>
              <a:rPr lang="en-US" altLang="en-US" dirty="0" smtClean="0"/>
              <a:t>2014, </a:t>
            </a:r>
            <a:r>
              <a:rPr lang="en-US" altLang="en-US" dirty="0"/>
              <a:t>Mike </a:t>
            </a:r>
            <a:r>
              <a:rPr lang="en-US" altLang="en-US" dirty="0" err="1"/>
              <a:t>Murach</a:t>
            </a:r>
            <a:r>
              <a:rPr lang="en-US" altLang="en-US" dirty="0"/>
              <a:t> &amp; Associates, Inc.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endParaRPr lang="en-US" altLang="en-US"/>
          </a:p>
          <a:p>
            <a:pPr algn="r"/>
            <a:r>
              <a:rPr lang="en-US" altLang="en-US" sz="900">
                <a:latin typeface="Arial Narrow" pitchFamily="34" charset="0"/>
              </a:rPr>
              <a:t>Slide </a:t>
            </a:r>
            <a:fld id="{087F2997-CEFA-484C-917C-346EB2DAD56E}" type="slidenum">
              <a:rPr lang="en-US" altLang="en-US" sz="900">
                <a:latin typeface="Arial Narrow" pitchFamily="34" charset="0"/>
              </a:rPr>
              <a:pPr algn="r"/>
              <a:t>16</a:t>
            </a:fld>
            <a:endParaRPr lang="en-US" altLang="en-US" sz="900">
              <a:latin typeface="Arial Narrow" pitchFamily="34" charset="0"/>
            </a:endParaRPr>
          </a:p>
        </p:txBody>
      </p:sp>
      <p:graphicFrame>
        <p:nvGraphicFramePr>
          <p:cNvPr id="4608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7254673"/>
              </p:ext>
            </p:extLst>
          </p:nvPr>
        </p:nvGraphicFramePr>
        <p:xfrm>
          <a:off x="931862" y="2092844"/>
          <a:ext cx="7280275" cy="4665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6" name="Document" r:id="rId4" imgW="7301323" imgH="4687338" progId="Word.Document.8">
                  <p:embed/>
                </p:oleObj>
              </mc:Choice>
              <mc:Fallback>
                <p:oleObj name="Document" r:id="rId4" imgW="7301323" imgH="4687338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1862" y="2092844"/>
                        <a:ext cx="7280275" cy="4665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1597787"/>
              </p:ext>
            </p:extLst>
          </p:nvPr>
        </p:nvGraphicFramePr>
        <p:xfrm>
          <a:off x="762000" y="1604299"/>
          <a:ext cx="5956042" cy="4264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7" name="Document" r:id="rId6" imgW="5956042" imgH="426495" progId="Word.Document.12">
                  <p:embed/>
                </p:oleObj>
              </mc:Choice>
              <mc:Fallback>
                <p:oleObj name="Document" r:id="rId6" imgW="5956042" imgH="42649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62000" y="1604299"/>
                        <a:ext cx="5956042" cy="4264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3200400" y="2009458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marL="1600200" marR="0" lvl="3" indent="-2286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"/>
              <a:tabLst>
                <a:tab pos="548640" algn="l"/>
                <a:tab pos="1097280" algn="l"/>
              </a:tabLst>
            </a:pP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Open source, Java-like language. Available for both Apache and IIS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00400" y="2475362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marL="1600200" marR="0" lvl="3" indent="-2286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"/>
              <a:tabLst>
                <a:tab pos="548640" algn="l"/>
                <a:tab pos="1097280" algn="l"/>
              </a:tabLst>
            </a:pP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Uses </a:t>
            </a:r>
            <a:r>
              <a:rPr lang="en-US" sz="12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.net</a:t>
            </a:r>
            <a:r>
              <a:rPr lang="en-US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-like 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interface to develop pages for IIS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775075" y="3597005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lvl="2"/>
            <a:r>
              <a:rPr lang="en-US" sz="1200" dirty="0"/>
              <a:t>: multi-use development language that can be used to develop web pages for Apache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1905000" y="2240290"/>
            <a:ext cx="2743200" cy="0"/>
          </a:xfrm>
          <a:prstGeom prst="straightConnector1">
            <a:avLst/>
          </a:prstGeom>
          <a:ln w="38100">
            <a:solidFill>
              <a:srgbClr val="FF6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2362200" y="2608471"/>
            <a:ext cx="2362200" cy="328556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3668520" y="3041039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marR="0" lvl="2">
              <a:spcBef>
                <a:spcPts val="0"/>
              </a:spcBef>
              <a:spcAft>
                <a:spcPts val="0"/>
              </a:spcAft>
              <a:buSzPts val="1200"/>
              <a:tabLst>
                <a:tab pos="548640" algn="l"/>
                <a:tab pos="822960" algn="l"/>
              </a:tabLst>
            </a:pPr>
            <a:r>
              <a:rPr lang="en-US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Older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less-used open source language used to develop for Apache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1752600" y="3228516"/>
            <a:ext cx="2590800" cy="136974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2057400" y="3794193"/>
            <a:ext cx="2590800" cy="0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4343400" y="4430021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open source database software available for all servers and most operating systems</a:t>
            </a:r>
            <a:endParaRPr lang="en-US" sz="1600" dirty="0"/>
          </a:p>
        </p:txBody>
      </p:sp>
      <p:sp>
        <p:nvSpPr>
          <p:cNvPr id="24" name="Rectangle 23"/>
          <p:cNvSpPr/>
          <p:nvPr/>
        </p:nvSpPr>
        <p:spPr>
          <a:xfrm>
            <a:off x="3518916" y="5068575"/>
            <a:ext cx="371781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143000" marR="0" lvl="2" indent="-228600">
              <a:spcBef>
                <a:spcPts val="0"/>
              </a:spcBef>
              <a:spcAft>
                <a:spcPts val="0"/>
              </a:spcAft>
              <a:buSzPts val="1200"/>
              <a:buFont typeface="Wingdings" panose="05000000000000000000" pitchFamily="2" charset="2"/>
              <a:buChar char=""/>
              <a:tabLst>
                <a:tab pos="548640" algn="l"/>
                <a:tab pos="822960" algn="l"/>
              </a:tabLst>
            </a:pP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for-pay database software from Oracle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465604" y="5293044"/>
            <a:ext cx="319741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for-pay database software from IBM</a:t>
            </a:r>
            <a:endParaRPr lang="en-US" sz="1600" dirty="0"/>
          </a:p>
        </p:txBody>
      </p:sp>
      <p:sp>
        <p:nvSpPr>
          <p:cNvPr id="26" name="Rectangle 25"/>
          <p:cNvSpPr/>
          <p:nvPr/>
        </p:nvSpPr>
        <p:spPr>
          <a:xfrm>
            <a:off x="4489006" y="5697707"/>
            <a:ext cx="4572000" cy="61555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Server: for-pay database software from Microsoft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en-US" dirty="0"/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1745806" y="5462321"/>
            <a:ext cx="2743200" cy="0"/>
          </a:xfrm>
          <a:prstGeom prst="straightConnector1">
            <a:avLst/>
          </a:prstGeom>
          <a:ln w="38100">
            <a:solidFill>
              <a:srgbClr val="FF6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V="1">
            <a:off x="2057400" y="5165040"/>
            <a:ext cx="2343705" cy="5791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2133600" y="4722408"/>
            <a:ext cx="2267505" cy="0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3048000" y="5909846"/>
            <a:ext cx="1485900" cy="0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6125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762000" y="6248400"/>
            <a:ext cx="1981200" cy="4572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Murach's PHP and MySQL, C1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2895600" y="6248400"/>
            <a:ext cx="3352800" cy="457200"/>
          </a:xfrm>
          <a:prstGeom prst="rect">
            <a:avLst/>
          </a:prstGeom>
        </p:spPr>
        <p:txBody>
          <a:bodyPr/>
          <a:lstStyle/>
          <a:p>
            <a:r>
              <a:rPr lang="en-US" altLang="en-US" dirty="0"/>
              <a:t>© </a:t>
            </a:r>
            <a:r>
              <a:rPr lang="en-US" altLang="en-US" dirty="0" smtClean="0"/>
              <a:t>2014, </a:t>
            </a:r>
            <a:r>
              <a:rPr lang="en-US" altLang="en-US" dirty="0"/>
              <a:t>Mike </a:t>
            </a:r>
            <a:r>
              <a:rPr lang="en-US" altLang="en-US" dirty="0" err="1"/>
              <a:t>Murach</a:t>
            </a:r>
            <a:r>
              <a:rPr lang="en-US" altLang="en-US" dirty="0"/>
              <a:t> &amp; Associates, Inc.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endParaRPr lang="en-US" altLang="en-US"/>
          </a:p>
          <a:p>
            <a:pPr algn="r"/>
            <a:r>
              <a:rPr lang="en-US" altLang="en-US" sz="900">
                <a:latin typeface="Arial Narrow" pitchFamily="34" charset="0"/>
              </a:rPr>
              <a:t>Slide </a:t>
            </a:r>
            <a:fld id="{7B3467B0-C7F9-4434-8A26-7BE8381171B6}" type="slidenum">
              <a:rPr lang="en-US" altLang="en-US" sz="900">
                <a:latin typeface="Arial Narrow" pitchFamily="34" charset="0"/>
              </a:rPr>
              <a:pPr algn="r"/>
              <a:t>17</a:t>
            </a:fld>
            <a:endParaRPr lang="en-US" altLang="en-US" sz="900">
              <a:latin typeface="Arial Narrow" pitchFamily="34" charset="0"/>
            </a:endParaRPr>
          </a:p>
        </p:txBody>
      </p:sp>
      <p:graphicFrame>
        <p:nvGraphicFramePr>
          <p:cNvPr id="4711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9921116"/>
              </p:ext>
            </p:extLst>
          </p:nvPr>
        </p:nvGraphicFramePr>
        <p:xfrm>
          <a:off x="804978" y="2133600"/>
          <a:ext cx="7534043" cy="39005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0" name="Document" r:id="rId4" imgW="7534043" imgH="3900594" progId="Word.Document.8">
                  <p:embed/>
                </p:oleObj>
              </mc:Choice>
              <mc:Fallback>
                <p:oleObj name="Document" r:id="rId4" imgW="7534043" imgH="3900594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4978" y="2133600"/>
                        <a:ext cx="7534043" cy="390059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5402410"/>
              </p:ext>
            </p:extLst>
          </p:nvPr>
        </p:nvGraphicFramePr>
        <p:xfrm>
          <a:off x="804978" y="1386755"/>
          <a:ext cx="5956042" cy="4264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1" name="Document" r:id="rId6" imgW="5956042" imgH="426495" progId="Word.Document.12">
                  <p:embed/>
                </p:oleObj>
              </mc:Choice>
              <mc:Fallback>
                <p:oleObj name="Document" r:id="rId6" imgW="5956042" imgH="42649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04978" y="1386755"/>
                        <a:ext cx="5956042" cy="4264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41607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762000" y="6248400"/>
            <a:ext cx="1981200" cy="4572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Murach's PHP and MySQL, C1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2895600" y="6248400"/>
            <a:ext cx="3352800" cy="457200"/>
          </a:xfrm>
          <a:prstGeom prst="rect">
            <a:avLst/>
          </a:prstGeom>
        </p:spPr>
        <p:txBody>
          <a:bodyPr/>
          <a:lstStyle/>
          <a:p>
            <a:r>
              <a:rPr lang="en-US" altLang="en-US" dirty="0"/>
              <a:t>© </a:t>
            </a:r>
            <a:r>
              <a:rPr lang="en-US" altLang="en-US" dirty="0" smtClean="0"/>
              <a:t>2014, </a:t>
            </a:r>
            <a:r>
              <a:rPr lang="en-US" altLang="en-US" dirty="0"/>
              <a:t>Mike </a:t>
            </a:r>
            <a:r>
              <a:rPr lang="en-US" altLang="en-US" dirty="0" err="1"/>
              <a:t>Murach</a:t>
            </a:r>
            <a:r>
              <a:rPr lang="en-US" altLang="en-US" dirty="0"/>
              <a:t> &amp; Associates, Inc.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endParaRPr lang="en-US" altLang="en-US"/>
          </a:p>
          <a:p>
            <a:pPr algn="r"/>
            <a:r>
              <a:rPr lang="en-US" altLang="en-US" sz="900">
                <a:latin typeface="Arial Narrow" pitchFamily="34" charset="0"/>
              </a:rPr>
              <a:t>Slide </a:t>
            </a:r>
            <a:fld id="{71FFAAF2-FAF4-4D37-A8C5-042017F65F4F}" type="slidenum">
              <a:rPr lang="en-US" altLang="en-US" sz="900">
                <a:latin typeface="Arial Narrow" pitchFamily="34" charset="0"/>
              </a:rPr>
              <a:pPr algn="r"/>
              <a:t>18</a:t>
            </a:fld>
            <a:endParaRPr lang="en-US" altLang="en-US" sz="900">
              <a:latin typeface="Arial Narrow" pitchFamily="34" charset="0"/>
            </a:endParaRPr>
          </a:p>
        </p:txBody>
      </p:sp>
      <p:graphicFrame>
        <p:nvGraphicFramePr>
          <p:cNvPr id="48130" name="Object 2"/>
          <p:cNvGraphicFramePr>
            <a:graphicFrameLocks noChangeAspect="1"/>
          </p:cNvGraphicFramePr>
          <p:nvPr>
            <p:extLst/>
          </p:nvPr>
        </p:nvGraphicFramePr>
        <p:xfrm>
          <a:off x="914400" y="1148334"/>
          <a:ext cx="7534043" cy="49476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4" name="Document" r:id="rId4" imgW="7534043" imgH="4947666" progId="Word.Document.8">
                  <p:embed/>
                </p:oleObj>
              </mc:Choice>
              <mc:Fallback>
                <p:oleObj name="Document" r:id="rId4" imgW="7534043" imgH="4947666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148334"/>
                        <a:ext cx="7534043" cy="494766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/>
          </p:nvPr>
        </p:nvGraphicFramePr>
        <p:xfrm>
          <a:off x="914400" y="685800"/>
          <a:ext cx="5956042" cy="4264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5" name="Document" r:id="rId6" imgW="5956042" imgH="426495" progId="Word.Document.12">
                  <p:embed/>
                </p:oleObj>
              </mc:Choice>
              <mc:Fallback>
                <p:oleObj name="Document" r:id="rId6" imgW="5956042" imgH="42649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5956042" cy="4264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93632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762000" y="6248400"/>
            <a:ext cx="1981200" cy="4572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Murach's PHP and MySQL, C1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2895600" y="6248400"/>
            <a:ext cx="3352800" cy="457200"/>
          </a:xfrm>
          <a:prstGeom prst="rect">
            <a:avLst/>
          </a:prstGeom>
        </p:spPr>
        <p:txBody>
          <a:bodyPr/>
          <a:lstStyle/>
          <a:p>
            <a:r>
              <a:rPr lang="en-US" altLang="en-US" dirty="0"/>
              <a:t>© </a:t>
            </a:r>
            <a:r>
              <a:rPr lang="en-US" altLang="en-US" dirty="0" smtClean="0"/>
              <a:t>2014, </a:t>
            </a:r>
            <a:r>
              <a:rPr lang="en-US" altLang="en-US" dirty="0"/>
              <a:t>Mike </a:t>
            </a:r>
            <a:r>
              <a:rPr lang="en-US" altLang="en-US" dirty="0" err="1"/>
              <a:t>Murach</a:t>
            </a:r>
            <a:r>
              <a:rPr lang="en-US" altLang="en-US" dirty="0"/>
              <a:t> &amp; Associates, Inc.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endParaRPr lang="en-US" altLang="en-US"/>
          </a:p>
          <a:p>
            <a:pPr algn="r"/>
            <a:r>
              <a:rPr lang="en-US" altLang="en-US" sz="900">
                <a:latin typeface="Arial Narrow" pitchFamily="34" charset="0"/>
              </a:rPr>
              <a:t>Slide </a:t>
            </a:r>
            <a:fld id="{C0EEB299-CF74-4D48-BBE6-7CCD61FBC455}" type="slidenum">
              <a:rPr lang="en-US" altLang="en-US" sz="900">
                <a:latin typeface="Arial Narrow" pitchFamily="34" charset="0"/>
              </a:rPr>
              <a:pPr algn="r"/>
              <a:t>19</a:t>
            </a:fld>
            <a:endParaRPr lang="en-US" altLang="en-US" sz="900">
              <a:latin typeface="Arial Narrow" pitchFamily="34" charset="0"/>
            </a:endParaRPr>
          </a:p>
        </p:txBody>
      </p:sp>
      <p:graphicFrame>
        <p:nvGraphicFramePr>
          <p:cNvPr id="4915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4064508"/>
              </p:ext>
            </p:extLst>
          </p:nvPr>
        </p:nvGraphicFramePr>
        <p:xfrm>
          <a:off x="749808" y="1974359"/>
          <a:ext cx="7301323" cy="48562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8" name="Document" r:id="rId4" imgW="7301323" imgH="4856209" progId="Word.Document.8">
                  <p:embed/>
                </p:oleObj>
              </mc:Choice>
              <mc:Fallback>
                <p:oleObj name="Document" r:id="rId4" imgW="7301323" imgH="4856209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9808" y="1974359"/>
                        <a:ext cx="7301323" cy="485620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8602855"/>
              </p:ext>
            </p:extLst>
          </p:nvPr>
        </p:nvGraphicFramePr>
        <p:xfrm>
          <a:off x="762000" y="1422536"/>
          <a:ext cx="5956042" cy="4268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9" name="Document" r:id="rId6" imgW="5956042" imgH="426855" progId="Word.Document.12">
                  <p:embed/>
                </p:oleObj>
              </mc:Choice>
              <mc:Fallback>
                <p:oleObj name="Document" r:id="rId6" imgW="5956042" imgH="42685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62000" y="1422536"/>
                        <a:ext cx="5956042" cy="4268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93350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8747852"/>
              </p:ext>
            </p:extLst>
          </p:nvPr>
        </p:nvGraphicFramePr>
        <p:xfrm>
          <a:off x="685800" y="1447800"/>
          <a:ext cx="3324225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6" name="Document" r:id="rId4" imgW="6102369" imgH="7461849" progId="Word.Document.12">
                  <p:embed/>
                </p:oleObj>
              </mc:Choice>
              <mc:Fallback>
                <p:oleObj name="Document" r:id="rId4" imgW="6102369" imgH="746184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85800" y="1447800"/>
                        <a:ext cx="3324225" cy="406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4381553"/>
              </p:ext>
            </p:extLst>
          </p:nvPr>
        </p:nvGraphicFramePr>
        <p:xfrm>
          <a:off x="4800600" y="1600200"/>
          <a:ext cx="3146425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7" name="Document" r:id="rId6" imgW="6102369" imgH="7881308" progId="Word.Document.12">
                  <p:embed/>
                </p:oleObj>
              </mc:Choice>
              <mc:Fallback>
                <p:oleObj name="Document" r:id="rId6" imgW="6102369" imgH="788130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800600" y="1600200"/>
                        <a:ext cx="3146425" cy="406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32518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Php</a:t>
            </a:r>
            <a:r>
              <a:rPr lang="en-US" dirty="0" smtClean="0"/>
              <a:t> site components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2400" dirty="0"/>
              <a:t>PHP pages (must have .</a:t>
            </a:r>
            <a:r>
              <a:rPr lang="en-US" sz="2400" dirty="0" err="1"/>
              <a:t>php</a:t>
            </a:r>
            <a:r>
              <a:rPr lang="en-US" sz="2400" dirty="0"/>
              <a:t> extension)</a:t>
            </a:r>
          </a:p>
          <a:p>
            <a:r>
              <a:rPr lang="en-US" sz="2400" dirty="0"/>
              <a:t>HTML pages</a:t>
            </a:r>
          </a:p>
          <a:p>
            <a:pPr lvl="1"/>
            <a:r>
              <a:rPr lang="en-US" sz="2000" dirty="0"/>
              <a:t>Normally, if one page is a site has the </a:t>
            </a:r>
            <a:r>
              <a:rPr lang="en-US" sz="2000" dirty="0" err="1"/>
              <a:t>php</a:t>
            </a:r>
            <a:r>
              <a:rPr lang="en-US" sz="2000" dirty="0"/>
              <a:t> extension, they are all given the </a:t>
            </a:r>
            <a:r>
              <a:rPr lang="en-US" sz="2000" dirty="0" err="1"/>
              <a:t>php</a:t>
            </a:r>
            <a:r>
              <a:rPr lang="en-US" sz="2000" dirty="0"/>
              <a:t> extension</a:t>
            </a:r>
          </a:p>
          <a:p>
            <a:pPr lvl="1"/>
            <a:r>
              <a:rPr lang="en-US" sz="2000" dirty="0"/>
              <a:t>PHP pages are simply HTML pages with PHP embedded in them</a:t>
            </a:r>
          </a:p>
          <a:p>
            <a:pPr lvl="1"/>
            <a:r>
              <a:rPr lang="en-US" sz="2000" dirty="0"/>
              <a:t>They do not have to have PHP in them</a:t>
            </a:r>
          </a:p>
          <a:p>
            <a:pPr lvl="1"/>
            <a:r>
              <a:rPr lang="en-US" sz="2000" dirty="0"/>
              <a:t>The PHP commands will only be interpreted if the extension is </a:t>
            </a:r>
            <a:r>
              <a:rPr lang="en-US" sz="2000" dirty="0" err="1"/>
              <a:t>php</a:t>
            </a:r>
            <a:r>
              <a:rPr lang="en-US" sz="2000" dirty="0"/>
              <a:t>.</a:t>
            </a:r>
          </a:p>
          <a:p>
            <a:r>
              <a:rPr lang="en-US" sz="2400" dirty="0"/>
              <a:t>CSS files</a:t>
            </a:r>
          </a:p>
          <a:p>
            <a:r>
              <a:rPr lang="en-US" sz="2400" dirty="0"/>
              <a:t>JavaScript include files</a:t>
            </a:r>
          </a:p>
          <a:p>
            <a:r>
              <a:rPr lang="en-US" sz="2400" dirty="0"/>
              <a:t>PHP include files</a:t>
            </a:r>
          </a:p>
          <a:p>
            <a:r>
              <a:rPr lang="en-US" sz="2800" dirty="0"/>
              <a:t>Images and other support files</a:t>
            </a:r>
            <a:br>
              <a:rPr lang="en-US" sz="2800" dirty="0"/>
            </a:b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425330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Php</a:t>
            </a:r>
            <a:r>
              <a:rPr lang="en-US" dirty="0" smtClean="0"/>
              <a:t> applications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2000" dirty="0"/>
              <a:t>PHP files, like HTML, CSS and JavaScript files are pure text.</a:t>
            </a:r>
          </a:p>
          <a:p>
            <a:pPr lvl="1"/>
            <a:r>
              <a:rPr lang="en-US" sz="1800" dirty="0"/>
              <a:t>They can be developed with any text editor, like Notepad or Notepad++</a:t>
            </a:r>
          </a:p>
          <a:p>
            <a:r>
              <a:rPr lang="en-US" sz="2000" dirty="0"/>
              <a:t>To help debug PHP code, developers often use a PHP development environment</a:t>
            </a:r>
          </a:p>
          <a:p>
            <a:pPr lvl="1"/>
            <a:r>
              <a:rPr lang="en-US" sz="1800" dirty="0"/>
              <a:t>Eclipse is a free, multi-language IDE that is commonly used</a:t>
            </a:r>
          </a:p>
          <a:p>
            <a:pPr lvl="1"/>
            <a:r>
              <a:rPr lang="en-US" sz="1800" dirty="0"/>
              <a:t>IDEs can do on-the-fly syntax checking (to some extent), provide </a:t>
            </a:r>
            <a:r>
              <a:rPr lang="en-US" sz="1800" i="1" dirty="0" err="1"/>
              <a:t>intellisense</a:t>
            </a:r>
            <a:r>
              <a:rPr lang="en-US" sz="1800" dirty="0"/>
              <a:t> (popups) features </a:t>
            </a:r>
          </a:p>
          <a:p>
            <a:r>
              <a:rPr lang="en-US" sz="2000" dirty="0"/>
              <a:t>IDEs often include debuggers that allow you step through your code and inspect variables</a:t>
            </a:r>
          </a:p>
        </p:txBody>
      </p:sp>
    </p:spTree>
    <p:extLst>
      <p:ext uri="{BB962C8B-B14F-4D97-AF65-F5344CB8AC3E}">
        <p14:creationId xmlns:p14="http://schemas.microsoft.com/office/powerpoint/2010/main" val="38289925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Php</a:t>
            </a:r>
            <a:r>
              <a:rPr lang="en-US" dirty="0" smtClean="0"/>
              <a:t> pages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lvl="1"/>
            <a:r>
              <a:rPr lang="en-US" dirty="0"/>
              <a:t>The real challenge is how to simulate the web and database servers.</a:t>
            </a:r>
          </a:p>
          <a:p>
            <a:pPr lvl="2"/>
            <a:r>
              <a:rPr lang="en-US" dirty="0"/>
              <a:t>Web development is </a:t>
            </a:r>
            <a:r>
              <a:rPr lang="en-US" u="sng" dirty="0"/>
              <a:t>not</a:t>
            </a:r>
            <a:r>
              <a:rPr lang="en-US" dirty="0"/>
              <a:t> done on actual web servers.</a:t>
            </a:r>
          </a:p>
          <a:p>
            <a:pPr lvl="2"/>
            <a:r>
              <a:rPr lang="en-US" dirty="0"/>
              <a:t>We will use </a:t>
            </a:r>
            <a:r>
              <a:rPr lang="en-US" i="1" dirty="0"/>
              <a:t>portable</a:t>
            </a:r>
            <a:r>
              <a:rPr lang="en-US" dirty="0"/>
              <a:t> versions of the Apache server and MySQL database server that are available for </a:t>
            </a:r>
            <a:r>
              <a:rPr lang="en-US" dirty="0" err="1"/>
              <a:t>PortableApps</a:t>
            </a:r>
            <a:r>
              <a:rPr lang="en-US" dirty="0"/>
              <a:t> through a program called XAMPP</a:t>
            </a:r>
          </a:p>
          <a:p>
            <a:pPr lvl="3"/>
            <a:r>
              <a:rPr lang="en-US" dirty="0"/>
              <a:t>XAMPP is an abbreviation for (see LAMP above)</a:t>
            </a:r>
            <a:br>
              <a:rPr lang="en-US" dirty="0"/>
            </a:br>
            <a:r>
              <a:rPr lang="en-US" dirty="0"/>
              <a:t>X – cross-platform</a:t>
            </a:r>
            <a:br>
              <a:rPr lang="en-US" dirty="0"/>
            </a:br>
            <a:r>
              <a:rPr lang="en-US" dirty="0"/>
              <a:t>A – Apache</a:t>
            </a:r>
            <a:br>
              <a:rPr lang="en-US" dirty="0"/>
            </a:br>
            <a:r>
              <a:rPr lang="en-US" dirty="0"/>
              <a:t>M – MySQL</a:t>
            </a:r>
            <a:br>
              <a:rPr lang="en-US" dirty="0"/>
            </a:br>
            <a:r>
              <a:rPr lang="en-US" dirty="0"/>
              <a:t>P – PHP</a:t>
            </a:r>
            <a:br>
              <a:rPr lang="en-US" dirty="0"/>
            </a:br>
            <a:r>
              <a:rPr lang="en-US" dirty="0"/>
              <a:t>P – </a:t>
            </a:r>
            <a:r>
              <a:rPr lang="en-US" dirty="0" smtClean="0"/>
              <a:t>Perl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16659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6" name="Picture 8" descr="C:\Users\Ray\Documents\PHP Manuscript\Chapters 1-14\Chapter 01\1-1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600200"/>
            <a:ext cx="7085013" cy="454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762000" y="6248400"/>
            <a:ext cx="1981200" cy="4572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Murach's PHP and MySQL, C1</a:t>
            </a: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2895600" y="6248400"/>
            <a:ext cx="3352800" cy="457200"/>
          </a:xfrm>
          <a:prstGeom prst="rect">
            <a:avLst/>
          </a:prstGeom>
        </p:spPr>
        <p:txBody>
          <a:bodyPr/>
          <a:lstStyle/>
          <a:p>
            <a:r>
              <a:rPr lang="en-US" altLang="en-US" dirty="0"/>
              <a:t>© </a:t>
            </a:r>
            <a:r>
              <a:rPr lang="en-US" altLang="en-US" dirty="0" smtClean="0"/>
              <a:t>2014, </a:t>
            </a:r>
            <a:r>
              <a:rPr lang="en-US" altLang="en-US" dirty="0"/>
              <a:t>Mike </a:t>
            </a:r>
            <a:r>
              <a:rPr lang="en-US" altLang="en-US" dirty="0" err="1"/>
              <a:t>Murach</a:t>
            </a:r>
            <a:r>
              <a:rPr lang="en-US" altLang="en-US" dirty="0"/>
              <a:t> &amp; Associates, Inc.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endParaRPr lang="en-US" altLang="en-US"/>
          </a:p>
          <a:p>
            <a:pPr algn="r"/>
            <a:r>
              <a:rPr lang="en-US" altLang="en-US" sz="900">
                <a:latin typeface="Arial Narrow" pitchFamily="34" charset="0"/>
              </a:rPr>
              <a:t>Slide </a:t>
            </a:r>
            <a:fld id="{6000EC0B-9ECC-4754-B35D-DA045819411E}" type="slidenum">
              <a:rPr lang="en-US" altLang="en-US" sz="900">
                <a:latin typeface="Arial Narrow" pitchFamily="34" charset="0"/>
              </a:rPr>
              <a:pPr algn="r"/>
              <a:t>23</a:t>
            </a:fld>
            <a:endParaRPr lang="en-US" altLang="en-US" sz="900">
              <a:latin typeface="Arial Narrow" pitchFamily="34" charset="0"/>
            </a:endParaRPr>
          </a:p>
        </p:txBody>
      </p:sp>
      <p:graphicFrame>
        <p:nvGraphicFramePr>
          <p:cNvPr id="6349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1093050"/>
              </p:ext>
            </p:extLst>
          </p:nvPr>
        </p:nvGraphicFramePr>
        <p:xfrm>
          <a:off x="914400" y="1066800"/>
          <a:ext cx="7301323" cy="5883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61" name="Document" r:id="rId5" imgW="7301323" imgH="588348" progId="Word.Document.8">
                  <p:embed/>
                </p:oleObj>
              </mc:Choice>
              <mc:Fallback>
                <p:oleObj name="Document" r:id="rId5" imgW="7301323" imgH="588348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066800"/>
                        <a:ext cx="7301323" cy="58834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9553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xampp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2400" dirty="0"/>
              <a:t>This program allows you to completely simulate a web server on your USB drive and accurately develop complete web data management applications</a:t>
            </a:r>
          </a:p>
          <a:p>
            <a:r>
              <a:rPr lang="en-US" sz="2400" dirty="0"/>
              <a:t>There is a version of XAMPP available for Windows that you can </a:t>
            </a:r>
            <a:r>
              <a:rPr lang="en-US" sz="2400" i="1" dirty="0"/>
              <a:t>permanently</a:t>
            </a:r>
            <a:r>
              <a:rPr lang="en-US" sz="2400" dirty="0"/>
              <a:t> install on your computer.</a:t>
            </a:r>
          </a:p>
          <a:p>
            <a:r>
              <a:rPr lang="en-US" sz="2800" dirty="0"/>
              <a:t>I recommend using the </a:t>
            </a:r>
            <a:r>
              <a:rPr lang="en-US" sz="2800" dirty="0" err="1"/>
              <a:t>PortableApps</a:t>
            </a:r>
            <a:r>
              <a:rPr lang="en-US" sz="2800" dirty="0"/>
              <a:t> version so you can carry your work from home to school</a:t>
            </a:r>
            <a:r>
              <a:rPr lang="en-US" sz="2800" dirty="0" smtClean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84820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Assignment install </a:t>
            </a:r>
            <a:r>
              <a:rPr lang="en-US" dirty="0" err="1" smtClean="0"/>
              <a:t>xampp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2400" dirty="0"/>
              <a:t>See separate notes for Installing and Using </a:t>
            </a:r>
            <a:r>
              <a:rPr lang="en-US" sz="2400" dirty="0" smtClean="0"/>
              <a:t>XAMPP (slide 2 of this presentation)</a:t>
            </a:r>
            <a:endParaRPr lang="en-US" sz="2400" dirty="0"/>
          </a:p>
          <a:p>
            <a:r>
              <a:rPr lang="en-US" sz="2400" dirty="0"/>
              <a:t>Note that even though XAMPP is a </a:t>
            </a:r>
            <a:r>
              <a:rPr lang="en-US" sz="2400" dirty="0" err="1"/>
              <a:t>PortableApps</a:t>
            </a:r>
            <a:r>
              <a:rPr lang="en-US" sz="2400" dirty="0"/>
              <a:t> application, it does not install into the </a:t>
            </a:r>
            <a:r>
              <a:rPr lang="en-US" sz="2400" dirty="0" err="1"/>
              <a:t>PortableApps</a:t>
            </a:r>
            <a:r>
              <a:rPr lang="en-US" sz="2400" dirty="0"/>
              <a:t> folder—it installs in the root folder of your USB drive.</a:t>
            </a:r>
          </a:p>
          <a:p>
            <a:r>
              <a:rPr lang="en-US" sz="2400" dirty="0"/>
              <a:t>DO NOT move this folder! In order for the Apache web server (and all its components) to work, the </a:t>
            </a:r>
            <a:r>
              <a:rPr lang="en-US" sz="2400" dirty="0" err="1"/>
              <a:t>xampp</a:t>
            </a:r>
            <a:r>
              <a:rPr lang="en-US" sz="2400" dirty="0"/>
              <a:t> folder must be located in the root.</a:t>
            </a:r>
          </a:p>
        </p:txBody>
      </p:sp>
    </p:spTree>
    <p:extLst>
      <p:ext uri="{BB962C8B-B14F-4D97-AF65-F5344CB8AC3E}">
        <p14:creationId xmlns:p14="http://schemas.microsoft.com/office/powerpoint/2010/main" val="15007015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762000" y="6248400"/>
            <a:ext cx="1981200" cy="4572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Murach's PHP and MySQL, C1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2895600" y="6248400"/>
            <a:ext cx="3352800" cy="457200"/>
          </a:xfrm>
          <a:prstGeom prst="rect">
            <a:avLst/>
          </a:prstGeom>
        </p:spPr>
        <p:txBody>
          <a:bodyPr/>
          <a:lstStyle/>
          <a:p>
            <a:r>
              <a:rPr lang="en-US" altLang="en-US" dirty="0"/>
              <a:t>© </a:t>
            </a:r>
            <a:r>
              <a:rPr lang="en-US" altLang="en-US" dirty="0" smtClean="0"/>
              <a:t>2014, </a:t>
            </a:r>
            <a:r>
              <a:rPr lang="en-US" altLang="en-US" dirty="0"/>
              <a:t>Mike </a:t>
            </a:r>
            <a:r>
              <a:rPr lang="en-US" altLang="en-US" dirty="0" err="1"/>
              <a:t>Murach</a:t>
            </a:r>
            <a:r>
              <a:rPr lang="en-US" altLang="en-US" dirty="0"/>
              <a:t> &amp; Associates, Inc.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endParaRPr lang="en-US" altLang="en-US"/>
          </a:p>
          <a:p>
            <a:pPr algn="r"/>
            <a:r>
              <a:rPr lang="en-US" altLang="en-US" sz="900">
                <a:latin typeface="Arial Narrow" pitchFamily="34" charset="0"/>
              </a:rPr>
              <a:t>Slide </a:t>
            </a:r>
            <a:fld id="{9E33559B-3BE3-4B91-9C94-7B228327F231}" type="slidenum">
              <a:rPr lang="en-US" altLang="en-US" sz="900">
                <a:latin typeface="Arial Narrow" pitchFamily="34" charset="0"/>
              </a:rPr>
              <a:pPr algn="r"/>
              <a:t>26</a:t>
            </a:fld>
            <a:endParaRPr lang="en-US" altLang="en-US" sz="900">
              <a:latin typeface="Arial Narrow" pitchFamily="34" charset="0"/>
            </a:endParaRPr>
          </a:p>
        </p:txBody>
      </p:sp>
      <p:graphicFrame>
        <p:nvGraphicFramePr>
          <p:cNvPr id="6451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0670143"/>
              </p:ext>
            </p:extLst>
          </p:nvPr>
        </p:nvGraphicFramePr>
        <p:xfrm>
          <a:off x="946220" y="1981200"/>
          <a:ext cx="7321550" cy="266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88" name="Document" r:id="rId4" imgW="7301323" imgH="2667368" progId="Word.Document.8">
                  <p:embed/>
                </p:oleObj>
              </mc:Choice>
              <mc:Fallback>
                <p:oleObj name="Document" r:id="rId4" imgW="7301323" imgH="2667368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6220" y="1981200"/>
                        <a:ext cx="7321550" cy="2667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2298472"/>
              </p:ext>
            </p:extLst>
          </p:nvPr>
        </p:nvGraphicFramePr>
        <p:xfrm>
          <a:off x="911888" y="1310573"/>
          <a:ext cx="5956042" cy="4268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89" name="Document" r:id="rId6" imgW="5956042" imgH="426855" progId="Word.Document.12">
                  <p:embed/>
                </p:oleObj>
              </mc:Choice>
              <mc:Fallback>
                <p:oleObj name="Document" r:id="rId6" imgW="5956042" imgH="42685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11888" y="1310573"/>
                        <a:ext cx="5956042" cy="4268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98128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762000" y="6248400"/>
            <a:ext cx="1981200" cy="4572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Murach's PHP and MySQL, C1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2895600" y="6248400"/>
            <a:ext cx="3352800" cy="457200"/>
          </a:xfrm>
          <a:prstGeom prst="rect">
            <a:avLst/>
          </a:prstGeom>
        </p:spPr>
        <p:txBody>
          <a:bodyPr/>
          <a:lstStyle/>
          <a:p>
            <a:r>
              <a:rPr lang="en-US" altLang="en-US" dirty="0"/>
              <a:t>© </a:t>
            </a:r>
            <a:r>
              <a:rPr lang="en-US" altLang="en-US" dirty="0" smtClean="0"/>
              <a:t>2014, </a:t>
            </a:r>
            <a:r>
              <a:rPr lang="en-US" altLang="en-US" dirty="0"/>
              <a:t>Mike </a:t>
            </a:r>
            <a:r>
              <a:rPr lang="en-US" altLang="en-US" dirty="0" err="1"/>
              <a:t>Murach</a:t>
            </a:r>
            <a:r>
              <a:rPr lang="en-US" altLang="en-US" dirty="0"/>
              <a:t> &amp; Associates, Inc.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endParaRPr lang="en-US" altLang="en-US"/>
          </a:p>
          <a:p>
            <a:pPr algn="r"/>
            <a:r>
              <a:rPr lang="en-US" altLang="en-US" sz="900">
                <a:latin typeface="Arial Narrow" pitchFamily="34" charset="0"/>
              </a:rPr>
              <a:t>Slide </a:t>
            </a:r>
            <a:fld id="{5AB471DE-A21C-4AEB-A639-E1C6C0954DA1}" type="slidenum">
              <a:rPr lang="en-US" altLang="en-US" sz="900">
                <a:latin typeface="Arial Narrow" pitchFamily="34" charset="0"/>
              </a:rPr>
              <a:pPr algn="r"/>
              <a:t>27</a:t>
            </a:fld>
            <a:endParaRPr lang="en-US" altLang="en-US" sz="900">
              <a:latin typeface="Arial Narrow" pitchFamily="34" charset="0"/>
            </a:endParaRPr>
          </a:p>
        </p:txBody>
      </p:sp>
      <p:graphicFrame>
        <p:nvGraphicFramePr>
          <p:cNvPr id="6553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1329060"/>
              </p:ext>
            </p:extLst>
          </p:nvPr>
        </p:nvGraphicFramePr>
        <p:xfrm>
          <a:off x="914400" y="2259978"/>
          <a:ext cx="7301323" cy="28412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12" name="Document" r:id="rId4" imgW="7301323" imgH="2841280" progId="Word.Document.8">
                  <p:embed/>
                </p:oleObj>
              </mc:Choice>
              <mc:Fallback>
                <p:oleObj name="Document" r:id="rId4" imgW="7301323" imgH="284128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2259978"/>
                        <a:ext cx="7301323" cy="28412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2256265"/>
              </p:ext>
            </p:extLst>
          </p:nvPr>
        </p:nvGraphicFramePr>
        <p:xfrm>
          <a:off x="914400" y="1472889"/>
          <a:ext cx="5956300" cy="427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13" name="Document" r:id="rId6" imgW="5956042" imgH="426855" progId="Word.Document.12">
                  <p:embed/>
                </p:oleObj>
              </mc:Choice>
              <mc:Fallback>
                <p:oleObj name="Document" r:id="rId6" imgW="5956042" imgH="42685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14400" y="1472889"/>
                        <a:ext cx="5956300" cy="4270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79719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762000" y="6248400"/>
            <a:ext cx="1981200" cy="4572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Murach's PHP and MySQL, C1</a:t>
            </a: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2895600" y="6248400"/>
            <a:ext cx="3352800" cy="457200"/>
          </a:xfrm>
          <a:prstGeom prst="rect">
            <a:avLst/>
          </a:prstGeom>
        </p:spPr>
        <p:txBody>
          <a:bodyPr/>
          <a:lstStyle/>
          <a:p>
            <a:r>
              <a:rPr lang="en-US" altLang="en-US" dirty="0"/>
              <a:t>© </a:t>
            </a:r>
            <a:r>
              <a:rPr lang="en-US" altLang="en-US" dirty="0" smtClean="0"/>
              <a:t>2014, </a:t>
            </a:r>
            <a:r>
              <a:rPr lang="en-US" altLang="en-US" dirty="0"/>
              <a:t>Mike </a:t>
            </a:r>
            <a:r>
              <a:rPr lang="en-US" altLang="en-US" dirty="0" err="1"/>
              <a:t>Murach</a:t>
            </a:r>
            <a:r>
              <a:rPr lang="en-US" altLang="en-US" dirty="0"/>
              <a:t> &amp; Associates, Inc.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endParaRPr lang="en-US" altLang="en-US"/>
          </a:p>
          <a:p>
            <a:pPr algn="r"/>
            <a:r>
              <a:rPr lang="en-US" altLang="en-US" sz="900">
                <a:latin typeface="Arial Narrow" pitchFamily="34" charset="0"/>
              </a:rPr>
              <a:t>Slide </a:t>
            </a:r>
            <a:fld id="{D2027492-E678-459E-AFD5-4C9EBC29C2F4}" type="slidenum">
              <a:rPr lang="en-US" altLang="en-US" sz="900">
                <a:latin typeface="Arial Narrow" pitchFamily="34" charset="0"/>
              </a:rPr>
              <a:pPr algn="r"/>
              <a:t>28</a:t>
            </a:fld>
            <a:endParaRPr lang="en-US" altLang="en-US" sz="900">
              <a:latin typeface="Arial Narrow" pitchFamily="34" charset="0"/>
            </a:endParaRPr>
          </a:p>
        </p:txBody>
      </p:sp>
      <p:graphicFrame>
        <p:nvGraphicFramePr>
          <p:cNvPr id="6656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9429781"/>
              </p:ext>
            </p:extLst>
          </p:nvPr>
        </p:nvGraphicFramePr>
        <p:xfrm>
          <a:off x="921338" y="1215591"/>
          <a:ext cx="7301323" cy="5883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36" name="Document" r:id="rId4" imgW="7301323" imgH="588348" progId="Word.Document.8">
                  <p:embed/>
                </p:oleObj>
              </mc:Choice>
              <mc:Fallback>
                <p:oleObj name="Document" r:id="rId4" imgW="7301323" imgH="588348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1338" y="1215591"/>
                        <a:ext cx="7301323" cy="58834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564" name="Rectangle 4"/>
          <p:cNvSpPr>
            <a:spLocks noChangeArrowheads="1"/>
          </p:cNvSpPr>
          <p:nvPr/>
        </p:nvSpPr>
        <p:spPr bwMode="auto">
          <a:xfrm>
            <a:off x="0" y="21050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6656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2223513"/>
              </p:ext>
            </p:extLst>
          </p:nvPr>
        </p:nvGraphicFramePr>
        <p:xfrm>
          <a:off x="1295400" y="2209800"/>
          <a:ext cx="6370638" cy="276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37" name="Visio" r:id="rId6" imgW="3181680" imgH="1383120" progId="Visio.Drawing.11">
                  <p:embed/>
                </p:oleObj>
              </mc:Choice>
              <mc:Fallback>
                <p:oleObj name="Visio" r:id="rId6" imgW="3181680" imgH="1383120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2209800"/>
                        <a:ext cx="6370638" cy="276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44185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762000" y="6248400"/>
            <a:ext cx="1981200" cy="4572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Murach's PHP and MySQL, C1</a:t>
            </a: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2895600" y="6248400"/>
            <a:ext cx="3352800" cy="457200"/>
          </a:xfrm>
          <a:prstGeom prst="rect">
            <a:avLst/>
          </a:prstGeom>
        </p:spPr>
        <p:txBody>
          <a:bodyPr/>
          <a:lstStyle/>
          <a:p>
            <a:r>
              <a:rPr lang="en-US" altLang="en-US" dirty="0"/>
              <a:t>© </a:t>
            </a:r>
            <a:r>
              <a:rPr lang="en-US" altLang="en-US" dirty="0" smtClean="0"/>
              <a:t>2014, </a:t>
            </a:r>
            <a:r>
              <a:rPr lang="en-US" altLang="en-US" dirty="0"/>
              <a:t>Mike </a:t>
            </a:r>
            <a:r>
              <a:rPr lang="en-US" altLang="en-US" dirty="0" err="1"/>
              <a:t>Murach</a:t>
            </a:r>
            <a:r>
              <a:rPr lang="en-US" altLang="en-US" dirty="0"/>
              <a:t> &amp; Associates, Inc.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endParaRPr lang="en-US" altLang="en-US"/>
          </a:p>
          <a:p>
            <a:pPr algn="r"/>
            <a:r>
              <a:rPr lang="en-US" altLang="en-US" sz="900">
                <a:latin typeface="Arial Narrow" pitchFamily="34" charset="0"/>
              </a:rPr>
              <a:t>Slide </a:t>
            </a:r>
            <a:fld id="{658819CD-475D-4E5A-9AEE-4BC09C24C4CD}" type="slidenum">
              <a:rPr lang="en-US" altLang="en-US" sz="900">
                <a:latin typeface="Arial Narrow" pitchFamily="34" charset="0"/>
              </a:rPr>
              <a:pPr algn="r"/>
              <a:t>29</a:t>
            </a:fld>
            <a:endParaRPr lang="en-US" altLang="en-US" sz="900">
              <a:latin typeface="Arial Narrow" pitchFamily="34" charset="0"/>
            </a:endParaRPr>
          </a:p>
        </p:txBody>
      </p:sp>
      <p:graphicFrame>
        <p:nvGraphicFramePr>
          <p:cNvPr id="6758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2685137"/>
              </p:ext>
            </p:extLst>
          </p:nvPr>
        </p:nvGraphicFramePr>
        <p:xfrm>
          <a:off x="921338" y="937367"/>
          <a:ext cx="7301323" cy="5883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57" name="Document" r:id="rId4" imgW="7301323" imgH="588348" progId="Word.Document.8">
                  <p:embed/>
                </p:oleObj>
              </mc:Choice>
              <mc:Fallback>
                <p:oleObj name="Document" r:id="rId4" imgW="7301323" imgH="588348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1338" y="937367"/>
                        <a:ext cx="7301323" cy="58834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588" name="Rectangle 4"/>
          <p:cNvSpPr>
            <a:spLocks noChangeArrowheads="1"/>
          </p:cNvSpPr>
          <p:nvPr/>
        </p:nvSpPr>
        <p:spPr bwMode="auto">
          <a:xfrm>
            <a:off x="0" y="1028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67592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405910"/>
            <a:ext cx="4854575" cy="4956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5295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762000" y="6248400"/>
            <a:ext cx="1981200" cy="4572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Murach's PHP and MySQL, C1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2895600" y="6248400"/>
            <a:ext cx="3352800" cy="457200"/>
          </a:xfrm>
          <a:prstGeom prst="rect">
            <a:avLst/>
          </a:prstGeom>
        </p:spPr>
        <p:txBody>
          <a:bodyPr/>
          <a:lstStyle/>
          <a:p>
            <a:r>
              <a:rPr lang="en-US" altLang="en-US" dirty="0"/>
              <a:t>© </a:t>
            </a:r>
            <a:r>
              <a:rPr lang="en-US" altLang="en-US" dirty="0" smtClean="0"/>
              <a:t>2014, </a:t>
            </a:r>
            <a:r>
              <a:rPr lang="en-US" altLang="en-US" dirty="0"/>
              <a:t>Mike </a:t>
            </a:r>
            <a:r>
              <a:rPr lang="en-US" altLang="en-US" dirty="0" err="1"/>
              <a:t>Murach</a:t>
            </a:r>
            <a:r>
              <a:rPr lang="en-US" altLang="en-US" dirty="0"/>
              <a:t> &amp; Associates, Inc.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endParaRPr lang="en-US" altLang="en-US"/>
          </a:p>
          <a:p>
            <a:pPr algn="r"/>
            <a:r>
              <a:rPr lang="en-US" altLang="en-US" sz="900">
                <a:latin typeface="Arial Narrow" pitchFamily="34" charset="0"/>
              </a:rPr>
              <a:t>Slide </a:t>
            </a:r>
            <a:fld id="{842BF153-1A51-4B36-B1DD-5913DFA74849}" type="slidenum">
              <a:rPr lang="en-US" altLang="en-US" sz="900">
                <a:latin typeface="Arial Narrow" pitchFamily="34" charset="0"/>
              </a:rPr>
              <a:pPr algn="r"/>
              <a:t>3</a:t>
            </a:fld>
            <a:endParaRPr lang="en-US" altLang="en-US" sz="900">
              <a:latin typeface="Arial Narrow" pitchFamily="34" charset="0"/>
            </a:endParaRPr>
          </a:p>
        </p:txBody>
      </p:sp>
      <p:graphicFrame>
        <p:nvGraphicFramePr>
          <p:cNvPr id="3686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7249393"/>
              </p:ext>
            </p:extLst>
          </p:nvPr>
        </p:nvGraphicFramePr>
        <p:xfrm>
          <a:off x="762000" y="2151017"/>
          <a:ext cx="7301323" cy="41004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8" name="Document" r:id="rId4" imgW="7301323" imgH="4100431" progId="Word.Document.8">
                  <p:embed/>
                </p:oleObj>
              </mc:Choice>
              <mc:Fallback>
                <p:oleObj name="Document" r:id="rId4" imgW="7301323" imgH="4100431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2151017"/>
                        <a:ext cx="7301323" cy="410043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1431390"/>
              </p:ext>
            </p:extLst>
          </p:nvPr>
        </p:nvGraphicFramePr>
        <p:xfrm>
          <a:off x="762000" y="1483617"/>
          <a:ext cx="5956042" cy="4264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9" name="Document" r:id="rId6" imgW="5956042" imgH="426495" progId="Word.Document.12">
                  <p:embed/>
                </p:oleObj>
              </mc:Choice>
              <mc:Fallback>
                <p:oleObj name="Document" r:id="rId6" imgW="5956042" imgH="42649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62000" y="1483617"/>
                        <a:ext cx="5956042" cy="4264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59508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762000" y="6248400"/>
            <a:ext cx="1981200" cy="4572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Murach's PHP and MySQL, C1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2895600" y="6248400"/>
            <a:ext cx="3352800" cy="457200"/>
          </a:xfrm>
          <a:prstGeom prst="rect">
            <a:avLst/>
          </a:prstGeom>
        </p:spPr>
        <p:txBody>
          <a:bodyPr/>
          <a:lstStyle/>
          <a:p>
            <a:r>
              <a:rPr lang="en-US" altLang="en-US" dirty="0"/>
              <a:t>© </a:t>
            </a:r>
            <a:r>
              <a:rPr lang="en-US" altLang="en-US" dirty="0" smtClean="0"/>
              <a:t>2014, </a:t>
            </a:r>
            <a:r>
              <a:rPr lang="en-US" altLang="en-US" dirty="0"/>
              <a:t>Mike </a:t>
            </a:r>
            <a:r>
              <a:rPr lang="en-US" altLang="en-US" dirty="0" err="1"/>
              <a:t>Murach</a:t>
            </a:r>
            <a:r>
              <a:rPr lang="en-US" altLang="en-US" dirty="0"/>
              <a:t> &amp; Associates, Inc.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endParaRPr lang="en-US" altLang="en-US"/>
          </a:p>
          <a:p>
            <a:pPr algn="r"/>
            <a:r>
              <a:rPr lang="en-US" altLang="en-US" sz="900">
                <a:latin typeface="Arial Narrow" pitchFamily="34" charset="0"/>
              </a:rPr>
              <a:t>Slide </a:t>
            </a:r>
            <a:fld id="{287B9D07-BB13-4944-AB76-43E5BBF69AEB}" type="slidenum">
              <a:rPr lang="en-US" altLang="en-US" sz="900">
                <a:latin typeface="Arial Narrow" pitchFamily="34" charset="0"/>
              </a:rPr>
              <a:pPr algn="r"/>
              <a:t>30</a:t>
            </a:fld>
            <a:endParaRPr lang="en-US" altLang="en-US" sz="900">
              <a:latin typeface="Arial Narrow" pitchFamily="34" charset="0"/>
            </a:endParaRPr>
          </a:p>
        </p:txBody>
      </p:sp>
      <p:graphicFrame>
        <p:nvGraphicFramePr>
          <p:cNvPr id="6861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1733842"/>
              </p:ext>
            </p:extLst>
          </p:nvPr>
        </p:nvGraphicFramePr>
        <p:xfrm>
          <a:off x="914400" y="1524000"/>
          <a:ext cx="7301323" cy="48396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84" name="Document" r:id="rId4" imgW="7301323" imgH="4839646" progId="Word.Document.8">
                  <p:embed/>
                </p:oleObj>
              </mc:Choice>
              <mc:Fallback>
                <p:oleObj name="Document" r:id="rId4" imgW="7301323" imgH="4839646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524000"/>
                        <a:ext cx="7301323" cy="483964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1464440"/>
              </p:ext>
            </p:extLst>
          </p:nvPr>
        </p:nvGraphicFramePr>
        <p:xfrm>
          <a:off x="914400" y="1066800"/>
          <a:ext cx="7237412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85" name="Document" r:id="rId6" imgW="7252952" imgH="770210" progId="Word.Document.12">
                  <p:embed/>
                </p:oleObj>
              </mc:Choice>
              <mc:Fallback>
                <p:oleObj name="Document" r:id="rId6" imgW="7252952" imgH="77021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14400" y="1066800"/>
                        <a:ext cx="7237412" cy="768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95665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762000" y="6248400"/>
            <a:ext cx="1981200" cy="4572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Murach's PHP and MySQL, C1</a:t>
            </a: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2895600" y="6248400"/>
            <a:ext cx="3352800" cy="457200"/>
          </a:xfrm>
          <a:prstGeom prst="rect">
            <a:avLst/>
          </a:prstGeom>
        </p:spPr>
        <p:txBody>
          <a:bodyPr/>
          <a:lstStyle/>
          <a:p>
            <a:r>
              <a:rPr lang="en-US" altLang="en-US" dirty="0"/>
              <a:t>© </a:t>
            </a:r>
            <a:r>
              <a:rPr lang="en-US" altLang="en-US" dirty="0" smtClean="0"/>
              <a:t>2014, </a:t>
            </a:r>
            <a:r>
              <a:rPr lang="en-US" altLang="en-US" dirty="0"/>
              <a:t>Mike </a:t>
            </a:r>
            <a:r>
              <a:rPr lang="en-US" altLang="en-US" dirty="0" err="1"/>
              <a:t>Murach</a:t>
            </a:r>
            <a:r>
              <a:rPr lang="en-US" altLang="en-US" dirty="0"/>
              <a:t> &amp; Associates, Inc.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endParaRPr lang="en-US" altLang="en-US"/>
          </a:p>
          <a:p>
            <a:pPr algn="r"/>
            <a:r>
              <a:rPr lang="en-US" altLang="en-US" sz="900">
                <a:latin typeface="Arial Narrow" pitchFamily="34" charset="0"/>
              </a:rPr>
              <a:t>Slide </a:t>
            </a:r>
            <a:fld id="{CE92E5E3-EE80-48D3-9D34-63CD67BF2821}" type="slidenum">
              <a:rPr lang="en-US" altLang="en-US" sz="900">
                <a:latin typeface="Arial Narrow" pitchFamily="34" charset="0"/>
              </a:rPr>
              <a:pPr algn="r"/>
              <a:t>31</a:t>
            </a:fld>
            <a:endParaRPr lang="en-US" altLang="en-US" sz="900">
              <a:latin typeface="Arial Narrow" pitchFamily="34" charset="0"/>
            </a:endParaRPr>
          </a:p>
        </p:txBody>
      </p:sp>
      <p:graphicFrame>
        <p:nvGraphicFramePr>
          <p:cNvPr id="6963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6752005"/>
              </p:ext>
            </p:extLst>
          </p:nvPr>
        </p:nvGraphicFramePr>
        <p:xfrm>
          <a:off x="921338" y="1024715"/>
          <a:ext cx="7301323" cy="5883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11" name="Document" r:id="rId4" imgW="7301323" imgH="588348" progId="Word.Document.8">
                  <p:embed/>
                </p:oleObj>
              </mc:Choice>
              <mc:Fallback>
                <p:oleObj name="Document" r:id="rId4" imgW="7301323" imgH="588348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1338" y="1024715"/>
                        <a:ext cx="7301323" cy="58834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636" name="Rectangle 4"/>
          <p:cNvSpPr>
            <a:spLocks noChangeArrowheads="1"/>
          </p:cNvSpPr>
          <p:nvPr/>
        </p:nvSpPr>
        <p:spPr bwMode="auto">
          <a:xfrm>
            <a:off x="0" y="28813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6963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8819276"/>
              </p:ext>
            </p:extLst>
          </p:nvPr>
        </p:nvGraphicFramePr>
        <p:xfrm>
          <a:off x="762000" y="1732184"/>
          <a:ext cx="6858000" cy="1095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12" name="Visio" r:id="rId6" imgW="3556989" imgH="569816" progId="Visio.Drawing.11">
                  <p:embed/>
                </p:oleObj>
              </mc:Choice>
              <mc:Fallback>
                <p:oleObj name="Visio" r:id="rId6" imgW="3556989" imgH="569816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732184"/>
                        <a:ext cx="6858000" cy="1095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63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8570800"/>
              </p:ext>
            </p:extLst>
          </p:nvPr>
        </p:nvGraphicFramePr>
        <p:xfrm>
          <a:off x="925513" y="2817813"/>
          <a:ext cx="7261225" cy="2625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13" name="Document" r:id="rId8" imgW="7321816" imgH="2947101" progId="Word.Document.8">
                  <p:embed/>
                </p:oleObj>
              </mc:Choice>
              <mc:Fallback>
                <p:oleObj name="Document" r:id="rId8" imgW="7321816" imgH="2947101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5513" y="2817813"/>
                        <a:ext cx="7261225" cy="2625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79498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762000" y="6248400"/>
            <a:ext cx="1981200" cy="4572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Murach's PHP and MySQL, C1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2895600" y="6248400"/>
            <a:ext cx="3352800" cy="457200"/>
          </a:xfrm>
          <a:prstGeom prst="rect">
            <a:avLst/>
          </a:prstGeom>
        </p:spPr>
        <p:txBody>
          <a:bodyPr/>
          <a:lstStyle/>
          <a:p>
            <a:r>
              <a:rPr lang="en-US" altLang="en-US" dirty="0"/>
              <a:t>© </a:t>
            </a:r>
            <a:r>
              <a:rPr lang="en-US" altLang="en-US" dirty="0" smtClean="0"/>
              <a:t>2014, </a:t>
            </a:r>
            <a:r>
              <a:rPr lang="en-US" altLang="en-US" dirty="0"/>
              <a:t>Mike </a:t>
            </a:r>
            <a:r>
              <a:rPr lang="en-US" altLang="en-US" dirty="0" err="1"/>
              <a:t>Murach</a:t>
            </a:r>
            <a:r>
              <a:rPr lang="en-US" altLang="en-US" dirty="0"/>
              <a:t> &amp; Associates, Inc.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endParaRPr lang="en-US" altLang="en-US"/>
          </a:p>
          <a:p>
            <a:pPr algn="r"/>
            <a:r>
              <a:rPr lang="en-US" altLang="en-US" sz="900">
                <a:latin typeface="Arial Narrow" pitchFamily="34" charset="0"/>
              </a:rPr>
              <a:t>Slide </a:t>
            </a:r>
            <a:fld id="{7425177F-89DF-4CB3-B433-1E229D3B193C}" type="slidenum">
              <a:rPr lang="en-US" altLang="en-US" sz="900">
                <a:latin typeface="Arial Narrow" pitchFamily="34" charset="0"/>
              </a:rPr>
              <a:pPr algn="r"/>
              <a:t>32</a:t>
            </a:fld>
            <a:endParaRPr lang="en-US" altLang="en-US" sz="900">
              <a:latin typeface="Arial Narrow" pitchFamily="34" charset="0"/>
            </a:endParaRPr>
          </a:p>
        </p:txBody>
      </p:sp>
      <p:graphicFrame>
        <p:nvGraphicFramePr>
          <p:cNvPr id="7065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9642470"/>
              </p:ext>
            </p:extLst>
          </p:nvPr>
        </p:nvGraphicFramePr>
        <p:xfrm>
          <a:off x="886767" y="1752600"/>
          <a:ext cx="7280275" cy="3949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32" name="Document" r:id="rId4" imgW="7313400" imgH="3961576" progId="Word.Document.8">
                  <p:embed/>
                </p:oleObj>
              </mc:Choice>
              <mc:Fallback>
                <p:oleObj name="Document" r:id="rId4" imgW="7313400" imgH="3961576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6767" y="1752600"/>
                        <a:ext cx="7280275" cy="3949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6527637"/>
              </p:ext>
            </p:extLst>
          </p:nvPr>
        </p:nvGraphicFramePr>
        <p:xfrm>
          <a:off x="886767" y="1143000"/>
          <a:ext cx="7324725" cy="776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33" name="Document" r:id="rId6" imgW="7339532" imgH="778848" progId="Word.Document.12">
                  <p:embed/>
                </p:oleObj>
              </mc:Choice>
              <mc:Fallback>
                <p:oleObj name="Document" r:id="rId6" imgW="7339532" imgH="77884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86767" y="1143000"/>
                        <a:ext cx="7324725" cy="7762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50584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Locating your </a:t>
            </a:r>
            <a:r>
              <a:rPr lang="en-US" sz="3600" dirty="0" err="1" smtClean="0"/>
              <a:t>php</a:t>
            </a:r>
            <a:r>
              <a:rPr lang="en-US" sz="3600" dirty="0" smtClean="0"/>
              <a:t> application</a:t>
            </a:r>
            <a:endParaRPr lang="en-US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2400" dirty="0"/>
              <a:t>In order for the Apache web server to run your PHP applications, they MUST be stored in the </a:t>
            </a:r>
            <a:r>
              <a:rPr lang="en-US" sz="2400" dirty="0" err="1"/>
              <a:t>xampp</a:t>
            </a:r>
            <a:r>
              <a:rPr lang="en-US" sz="2400" dirty="0"/>
              <a:t>\</a:t>
            </a:r>
            <a:r>
              <a:rPr lang="en-US" sz="2400" dirty="0" err="1"/>
              <a:t>htdocs</a:t>
            </a:r>
            <a:r>
              <a:rPr lang="en-US" sz="2400" dirty="0"/>
              <a:t> folder.</a:t>
            </a:r>
          </a:p>
          <a:p>
            <a:r>
              <a:rPr lang="en-US" sz="2400" dirty="0"/>
              <a:t>When you attempt to display a PHP page, you will be designating the page is on the </a:t>
            </a:r>
            <a:r>
              <a:rPr lang="en-US" sz="2400" i="1" dirty="0"/>
              <a:t>local host</a:t>
            </a:r>
            <a:r>
              <a:rPr lang="en-US" sz="2400" dirty="0"/>
              <a:t>.  Apache translates this to the </a:t>
            </a:r>
            <a:r>
              <a:rPr lang="en-US" sz="2400" dirty="0" err="1"/>
              <a:t>htdocs</a:t>
            </a:r>
            <a:r>
              <a:rPr lang="en-US" sz="2400" dirty="0"/>
              <a:t> folder</a:t>
            </a:r>
            <a:r>
              <a:rPr lang="en-US" sz="2400" dirty="0" smtClean="0"/>
              <a:t>.</a:t>
            </a:r>
            <a:endParaRPr lang="en-US" sz="2000" dirty="0"/>
          </a:p>
          <a:p>
            <a:r>
              <a:rPr lang="en-US" sz="2400" dirty="0"/>
              <a:t>You CAN create subfolders in the </a:t>
            </a:r>
            <a:r>
              <a:rPr lang="en-US" sz="2400" dirty="0" err="1"/>
              <a:t>htdocs</a:t>
            </a:r>
            <a:r>
              <a:rPr lang="en-US" sz="2400" dirty="0"/>
              <a:t> folder and I recommend you do so for each of your PHP projects.</a:t>
            </a:r>
          </a:p>
        </p:txBody>
      </p:sp>
    </p:spTree>
    <p:extLst>
      <p:ext uri="{BB962C8B-B14F-4D97-AF65-F5344CB8AC3E}">
        <p14:creationId xmlns:p14="http://schemas.microsoft.com/office/powerpoint/2010/main" val="386283530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Locating your </a:t>
            </a:r>
            <a:r>
              <a:rPr lang="en-US" sz="3600" dirty="0" err="1" smtClean="0"/>
              <a:t>mysql</a:t>
            </a:r>
            <a:r>
              <a:rPr lang="en-US" sz="3600" dirty="0" smtClean="0"/>
              <a:t> database</a:t>
            </a:r>
            <a:endParaRPr lang="en-US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2400" dirty="0"/>
              <a:t>Remember if you plan to use database commands in your PHP, you must also start MySQL in the XAMPP control panel.</a:t>
            </a:r>
          </a:p>
          <a:p>
            <a:r>
              <a:rPr lang="en-US" sz="2400" dirty="0"/>
              <a:t>Actually, you don’t tell PHP applications or the MySQL Query Browser where to place your databases. The MySQL database server automatically places the databases where it can find them.</a:t>
            </a:r>
          </a:p>
          <a:p>
            <a:r>
              <a:rPr lang="en-US" sz="2400" dirty="0"/>
              <a:t>Should you need to find your database (to back it up or transfer it to another location), you can find them in: </a:t>
            </a:r>
            <a:r>
              <a:rPr lang="en-US" sz="1600" dirty="0" err="1"/>
              <a:t>xampp</a:t>
            </a:r>
            <a:r>
              <a:rPr lang="en-US" sz="1600" dirty="0"/>
              <a:t>\</a:t>
            </a:r>
            <a:r>
              <a:rPr lang="en-US" sz="1600" dirty="0" err="1"/>
              <a:t>mysql</a:t>
            </a:r>
            <a:r>
              <a:rPr lang="en-US" sz="1600" dirty="0"/>
              <a:t>\data</a:t>
            </a:r>
            <a:r>
              <a:rPr lang="en-US" sz="2400" dirty="0"/>
              <a:t> folder.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50459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Launching/viewing/testing a </a:t>
            </a:r>
            <a:r>
              <a:rPr lang="en-US" sz="3200" dirty="0" err="1" smtClean="0"/>
              <a:t>php</a:t>
            </a:r>
            <a:r>
              <a:rPr lang="en-US" sz="3200" dirty="0" smtClean="0"/>
              <a:t> page</a:t>
            </a:r>
            <a:endParaRPr lang="en-US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lvl="1"/>
            <a:r>
              <a:rPr lang="en-US" dirty="0"/>
              <a:t>Be sure your PHP file is in the proper folder (see above)</a:t>
            </a:r>
          </a:p>
          <a:p>
            <a:pPr lvl="1"/>
            <a:r>
              <a:rPr lang="en-US" dirty="0"/>
              <a:t>To test your PHP page, first open the browser of your choice.</a:t>
            </a:r>
          </a:p>
          <a:p>
            <a:pPr lvl="2"/>
            <a:r>
              <a:rPr lang="en-US" dirty="0"/>
              <a:t>There is no way I know of to launch a page by double-clicking it</a:t>
            </a:r>
          </a:p>
          <a:p>
            <a:pPr lvl="2"/>
            <a:r>
              <a:rPr lang="en-US" dirty="0"/>
              <a:t>It’ll launch, but PHP will not be available</a:t>
            </a:r>
          </a:p>
          <a:p>
            <a:pPr lvl="1"/>
            <a:r>
              <a:rPr lang="en-US" dirty="0"/>
              <a:t>In the address bar enter </a:t>
            </a:r>
            <a:r>
              <a:rPr lang="en-US" i="1" dirty="0" err="1"/>
              <a:t>localhost</a:t>
            </a:r>
            <a:endParaRPr lang="en-US" dirty="0"/>
          </a:p>
          <a:p>
            <a:r>
              <a:rPr lang="en-US" dirty="0"/>
              <a:t>Alternatively, you can use 127.0.0.1 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705093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Launching/viewing/testing a </a:t>
            </a:r>
            <a:r>
              <a:rPr lang="en-US" sz="3200" dirty="0" err="1"/>
              <a:t>php</a:t>
            </a:r>
            <a:r>
              <a:rPr lang="en-US" sz="3200" dirty="0"/>
              <a:t> page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This will launch the </a:t>
            </a:r>
            <a:r>
              <a:rPr lang="en-US" dirty="0" err="1"/>
              <a:t>index.php</a:t>
            </a:r>
            <a:r>
              <a:rPr lang="en-US" dirty="0"/>
              <a:t> page if there is </a:t>
            </a:r>
            <a:r>
              <a:rPr lang="en-US" dirty="0" smtClean="0"/>
              <a:t>one.  Otherwise, will give you a file structure</a:t>
            </a:r>
            <a:endParaRPr lang="en-US" dirty="0"/>
          </a:p>
          <a:p>
            <a:r>
              <a:rPr lang="en-US" dirty="0"/>
              <a:t>Note, like HTML pages, if the file is named </a:t>
            </a:r>
            <a:r>
              <a:rPr lang="en-US" dirty="0" err="1"/>
              <a:t>index.php</a:t>
            </a:r>
            <a:r>
              <a:rPr lang="en-US" dirty="0"/>
              <a:t>, you do not need to include </a:t>
            </a:r>
            <a:r>
              <a:rPr lang="en-US" dirty="0" err="1"/>
              <a:t>index.php</a:t>
            </a:r>
            <a:r>
              <a:rPr lang="en-US" dirty="0"/>
              <a:t> in the file name, just the folder name</a:t>
            </a:r>
          </a:p>
          <a:p>
            <a:pPr lvl="1"/>
            <a:r>
              <a:rPr lang="en-US" dirty="0"/>
              <a:t>The web server automatically searches for the index file (or default file, </a:t>
            </a:r>
            <a:r>
              <a:rPr lang="en-US" dirty="0" err="1"/>
              <a:t>php</a:t>
            </a:r>
            <a:r>
              <a:rPr lang="en-US" dirty="0"/>
              <a:t>, </a:t>
            </a:r>
            <a:r>
              <a:rPr lang="en-US" dirty="0" err="1"/>
              <a:t>htm</a:t>
            </a:r>
            <a:r>
              <a:rPr lang="en-US" dirty="0"/>
              <a:t>, html extension) if the path ends in a folder name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479561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Launching/viewing/testing a </a:t>
            </a:r>
            <a:r>
              <a:rPr lang="en-US" sz="3200" dirty="0" err="1"/>
              <a:t>php</a:t>
            </a:r>
            <a:r>
              <a:rPr lang="en-US" sz="3200" dirty="0"/>
              <a:t> page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2400" dirty="0"/>
              <a:t>Note: if there is no </a:t>
            </a:r>
            <a:r>
              <a:rPr lang="en-US" sz="2400" dirty="0" err="1"/>
              <a:t>index.php</a:t>
            </a:r>
            <a:r>
              <a:rPr lang="en-US" sz="2400" dirty="0"/>
              <a:t> page in the root folder of </a:t>
            </a:r>
            <a:r>
              <a:rPr lang="en-US" sz="2400" dirty="0" err="1"/>
              <a:t>localhost</a:t>
            </a:r>
            <a:r>
              <a:rPr lang="en-US" sz="2400" dirty="0"/>
              <a:t>, entering </a:t>
            </a:r>
            <a:r>
              <a:rPr lang="en-US" sz="2400" dirty="0" err="1"/>
              <a:t>localhost</a:t>
            </a:r>
            <a:r>
              <a:rPr lang="en-US" sz="2400" dirty="0"/>
              <a:t> will display a directory of folders and files in </a:t>
            </a:r>
            <a:r>
              <a:rPr lang="en-US" sz="2400" dirty="0" err="1"/>
              <a:t>localhost</a:t>
            </a:r>
            <a:r>
              <a:rPr lang="en-US" sz="2400" dirty="0"/>
              <a:t> (</a:t>
            </a:r>
            <a:r>
              <a:rPr lang="en-US" sz="2400" dirty="0" err="1"/>
              <a:t>htdocs</a:t>
            </a:r>
            <a:r>
              <a:rPr lang="en-US" sz="2400" dirty="0"/>
              <a:t>)</a:t>
            </a:r>
          </a:p>
          <a:p>
            <a:pPr lvl="1"/>
            <a:r>
              <a:rPr lang="en-US" sz="2000" dirty="0"/>
              <a:t>Tip: Delete all the files/folders entered into </a:t>
            </a:r>
            <a:r>
              <a:rPr lang="en-US" sz="2000" dirty="0" err="1"/>
              <a:t>htdocs</a:t>
            </a:r>
            <a:r>
              <a:rPr lang="en-US" sz="2000" dirty="0"/>
              <a:t> by XAMPP.</a:t>
            </a:r>
          </a:p>
          <a:p>
            <a:pPr lvl="1"/>
            <a:r>
              <a:rPr lang="en-US" sz="2000" dirty="0"/>
              <a:t>Tip: Enter </a:t>
            </a:r>
            <a:r>
              <a:rPr lang="en-US" sz="2000" dirty="0" err="1"/>
              <a:t>localhost</a:t>
            </a:r>
            <a:r>
              <a:rPr lang="en-US" sz="2000" dirty="0"/>
              <a:t> to get the directory, then simply click the folder name of the project you want to launch. If the folder contains an </a:t>
            </a:r>
            <a:r>
              <a:rPr lang="en-US" sz="2000" dirty="0" err="1"/>
              <a:t>index.php</a:t>
            </a:r>
            <a:r>
              <a:rPr lang="en-US" sz="2000" dirty="0"/>
              <a:t> file it will automatically launch.</a:t>
            </a:r>
          </a:p>
          <a:p>
            <a:r>
              <a:rPr lang="en-US" sz="2400" dirty="0"/>
              <a:t>I have added a </a:t>
            </a:r>
            <a:r>
              <a:rPr lang="en-US" sz="2400" i="1" dirty="0"/>
              <a:t>Local Host Directory</a:t>
            </a:r>
            <a:r>
              <a:rPr lang="en-US" sz="2400" dirty="0"/>
              <a:t> item to the Notepad++ Run menu to give quick access to the </a:t>
            </a:r>
            <a:r>
              <a:rPr lang="en-US" sz="2400" dirty="0" err="1"/>
              <a:t>localhost</a:t>
            </a:r>
            <a:r>
              <a:rPr lang="en-US" sz="2400" dirty="0"/>
              <a:t> directory.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3571715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Launch non </a:t>
            </a:r>
            <a:r>
              <a:rPr lang="en-US" dirty="0" err="1" smtClean="0"/>
              <a:t>index.php</a:t>
            </a:r>
            <a:r>
              <a:rPr lang="en-US" dirty="0" smtClean="0"/>
              <a:t> pages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2000" dirty="0"/>
              <a:t>Be sure your PHP file is in the proper </a:t>
            </a:r>
            <a:r>
              <a:rPr lang="en-US" sz="2000" dirty="0" smtClean="0"/>
              <a:t>folder</a:t>
            </a:r>
            <a:endParaRPr lang="en-US" sz="2000" dirty="0"/>
          </a:p>
          <a:p>
            <a:r>
              <a:rPr lang="en-US" sz="2000" dirty="0"/>
              <a:t>To test your PHP page, first open the browser of your choice.</a:t>
            </a:r>
          </a:p>
          <a:p>
            <a:pPr lvl="1"/>
            <a:r>
              <a:rPr lang="en-US" sz="1600" dirty="0" smtClean="0"/>
              <a:t>In the address bar enter </a:t>
            </a:r>
            <a:r>
              <a:rPr lang="en-US" sz="1600" i="1" dirty="0" err="1" smtClean="0"/>
              <a:t>localhost</a:t>
            </a:r>
            <a:r>
              <a:rPr lang="en-US" sz="1600" i="1" dirty="0" smtClean="0"/>
              <a:t>/</a:t>
            </a:r>
            <a:r>
              <a:rPr lang="en-US" sz="1600" i="1" dirty="0" err="1" smtClean="0"/>
              <a:t>pagename.php</a:t>
            </a:r>
            <a:endParaRPr lang="en-US" sz="1600" dirty="0" smtClean="0"/>
          </a:p>
          <a:p>
            <a:r>
              <a:rPr lang="en-US" sz="2000" dirty="0" smtClean="0"/>
              <a:t>Replace </a:t>
            </a:r>
            <a:r>
              <a:rPr lang="en-US" sz="2000" i="1" dirty="0" err="1"/>
              <a:t>pagename</a:t>
            </a:r>
            <a:r>
              <a:rPr lang="en-US" sz="2000" dirty="0"/>
              <a:t> with the name of your PHP page.</a:t>
            </a:r>
            <a:br>
              <a:rPr lang="en-US" sz="2000" dirty="0"/>
            </a:br>
            <a:endParaRPr lang="en-US" sz="2000" dirty="0"/>
          </a:p>
          <a:p>
            <a:r>
              <a:rPr lang="en-US" sz="2400" dirty="0"/>
              <a:t>If you want to launch a page that is not in the </a:t>
            </a:r>
            <a:r>
              <a:rPr lang="en-US" sz="2400" dirty="0" err="1"/>
              <a:t>htdocs</a:t>
            </a:r>
            <a:r>
              <a:rPr lang="en-US" sz="2400" dirty="0"/>
              <a:t> folder, simply insert the folder’s path (must be a subfolder of </a:t>
            </a:r>
            <a:r>
              <a:rPr lang="en-US" sz="2400" dirty="0" err="1"/>
              <a:t>htdocs</a:t>
            </a:r>
            <a:r>
              <a:rPr lang="en-US" sz="2400" dirty="0"/>
              <a:t>) between </a:t>
            </a:r>
            <a:r>
              <a:rPr lang="en-US" sz="2400" dirty="0" err="1"/>
              <a:t>localhost</a:t>
            </a:r>
            <a:r>
              <a:rPr lang="en-US" sz="2400" dirty="0"/>
              <a:t> and the PHP file </a:t>
            </a:r>
            <a:r>
              <a:rPr lang="en-US" sz="2400" dirty="0" smtClean="0"/>
              <a:t>name</a:t>
            </a:r>
            <a:endParaRPr lang="en-US" sz="2000" dirty="0" smtClean="0"/>
          </a:p>
          <a:p>
            <a:endParaRPr lang="en-US" sz="2000" dirty="0"/>
          </a:p>
          <a:p>
            <a:pPr marL="0" indent="0">
              <a:buNone/>
            </a:pPr>
            <a:r>
              <a:rPr lang="en-US" sz="1800" b="1" i="1" dirty="0" smtClean="0"/>
              <a:t>	</a:t>
            </a:r>
            <a:r>
              <a:rPr lang="en-US" sz="1800" b="1" i="1" dirty="0" err="1" smtClean="0"/>
              <a:t>Localhost</a:t>
            </a:r>
            <a:r>
              <a:rPr lang="en-US" sz="1800" b="1" i="1" dirty="0" smtClean="0"/>
              <a:t>/Brent/</a:t>
            </a:r>
            <a:r>
              <a:rPr lang="en-US" sz="1800" b="1" i="1" dirty="0" err="1" smtClean="0"/>
              <a:t>pagename.php</a:t>
            </a:r>
            <a:endParaRPr lang="en-US" sz="2000" b="1" i="1" dirty="0" smtClean="0"/>
          </a:p>
        </p:txBody>
      </p:sp>
    </p:spTree>
    <p:extLst>
      <p:ext uri="{BB962C8B-B14F-4D97-AF65-F5344CB8AC3E}">
        <p14:creationId xmlns:p14="http://schemas.microsoft.com/office/powerpoint/2010/main" val="246870309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762000" y="6248400"/>
            <a:ext cx="1981200" cy="4572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Murach's PHP and MySQL, C1</a:t>
            </a: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2895600" y="6248400"/>
            <a:ext cx="3352800" cy="457200"/>
          </a:xfrm>
          <a:prstGeom prst="rect">
            <a:avLst/>
          </a:prstGeom>
        </p:spPr>
        <p:txBody>
          <a:bodyPr/>
          <a:lstStyle/>
          <a:p>
            <a:r>
              <a:rPr lang="en-US" altLang="en-US" dirty="0"/>
              <a:t>© </a:t>
            </a:r>
            <a:r>
              <a:rPr lang="en-US" altLang="en-US" dirty="0" smtClean="0"/>
              <a:t>2014, </a:t>
            </a:r>
            <a:r>
              <a:rPr lang="en-US" altLang="en-US" dirty="0"/>
              <a:t>Mike </a:t>
            </a:r>
            <a:r>
              <a:rPr lang="en-US" altLang="en-US" dirty="0" err="1"/>
              <a:t>Murach</a:t>
            </a:r>
            <a:r>
              <a:rPr lang="en-US" altLang="en-US" dirty="0"/>
              <a:t> &amp; Associates, Inc.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endParaRPr lang="en-US" altLang="en-US"/>
          </a:p>
          <a:p>
            <a:pPr algn="r"/>
            <a:r>
              <a:rPr lang="en-US" altLang="en-US" sz="900">
                <a:latin typeface="Arial Narrow" pitchFamily="34" charset="0"/>
              </a:rPr>
              <a:t>Slide </a:t>
            </a:r>
            <a:fld id="{DE722C09-354A-4F71-84C0-52A3F31FFC2A}" type="slidenum">
              <a:rPr lang="en-US" altLang="en-US" sz="900">
                <a:latin typeface="Arial Narrow" pitchFamily="34" charset="0"/>
              </a:rPr>
              <a:pPr algn="r"/>
              <a:t>39</a:t>
            </a:fld>
            <a:endParaRPr lang="en-US" altLang="en-US" sz="900">
              <a:latin typeface="Arial Narrow" pitchFamily="34" charset="0"/>
            </a:endParaRPr>
          </a:p>
        </p:txBody>
      </p:sp>
      <p:graphicFrame>
        <p:nvGraphicFramePr>
          <p:cNvPr id="5017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12565"/>
              </p:ext>
            </p:extLst>
          </p:nvPr>
        </p:nvGraphicFramePr>
        <p:xfrm>
          <a:off x="1025652" y="1752600"/>
          <a:ext cx="7301323" cy="5883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49" name="Document" r:id="rId4" imgW="7301323" imgH="588348" progId="Word.Document.8">
                  <p:embed/>
                </p:oleObj>
              </mc:Choice>
              <mc:Fallback>
                <p:oleObj name="Document" r:id="rId4" imgW="7301323" imgH="588348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5652" y="1752600"/>
                        <a:ext cx="7301323" cy="58834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0182" name="Picture 6" descr="C:\Users\Ray\Documents\PHP Manuscript\Chapters 1-14\Chapter 01\1-6a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652" y="2514600"/>
            <a:ext cx="6477000" cy="3152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80205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1826581"/>
              </p:ext>
            </p:extLst>
          </p:nvPr>
        </p:nvGraphicFramePr>
        <p:xfrm>
          <a:off x="1162049" y="2057400"/>
          <a:ext cx="6819900" cy="6092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0" name="Visio" r:id="rId4" imgW="5109851" imgH="4572304" progId="Visio.Drawing.11">
                  <p:embed/>
                </p:oleObj>
              </mc:Choice>
              <mc:Fallback>
                <p:oleObj name="Visio" r:id="rId4" imgW="5109851" imgH="4572304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62049" y="2057400"/>
                        <a:ext cx="6819900" cy="6092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762000" y="6248400"/>
            <a:ext cx="1981200" cy="4572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Murach's PHP and MySQL, C1</a:t>
            </a: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2895600" y="6248400"/>
            <a:ext cx="3352800" cy="457200"/>
          </a:xfrm>
          <a:prstGeom prst="rect">
            <a:avLst/>
          </a:prstGeom>
        </p:spPr>
        <p:txBody>
          <a:bodyPr/>
          <a:lstStyle/>
          <a:p>
            <a:r>
              <a:rPr lang="en-US" altLang="en-US" dirty="0"/>
              <a:t>© </a:t>
            </a:r>
            <a:r>
              <a:rPr lang="en-US" altLang="en-US" dirty="0" smtClean="0"/>
              <a:t>2014, </a:t>
            </a:r>
            <a:r>
              <a:rPr lang="en-US" altLang="en-US" dirty="0"/>
              <a:t>Mike </a:t>
            </a:r>
            <a:r>
              <a:rPr lang="en-US" altLang="en-US" dirty="0" err="1"/>
              <a:t>Murach</a:t>
            </a:r>
            <a:r>
              <a:rPr lang="en-US" altLang="en-US" dirty="0"/>
              <a:t> &amp; Associates, Inc.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endParaRPr lang="en-US" altLang="en-US"/>
          </a:p>
          <a:p>
            <a:pPr algn="r"/>
            <a:r>
              <a:rPr lang="en-US" altLang="en-US" sz="900">
                <a:latin typeface="Arial Narrow" pitchFamily="34" charset="0"/>
              </a:rPr>
              <a:t>Slide </a:t>
            </a:r>
            <a:fld id="{2E7C6C44-B17D-44DD-8ADC-8A035425BE79}" type="slidenum">
              <a:rPr lang="en-US" altLang="en-US" sz="900">
                <a:latin typeface="Arial Narrow" pitchFamily="34" charset="0"/>
              </a:rPr>
              <a:pPr algn="r"/>
              <a:t>4</a:t>
            </a:fld>
            <a:endParaRPr lang="en-US" altLang="en-US" sz="900">
              <a:latin typeface="Arial Narrow" pitchFamily="34" charset="0"/>
            </a:endParaRPr>
          </a:p>
        </p:txBody>
      </p:sp>
      <p:graphicFrame>
        <p:nvGraphicFramePr>
          <p:cNvPr id="3481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4624737"/>
              </p:ext>
            </p:extLst>
          </p:nvPr>
        </p:nvGraphicFramePr>
        <p:xfrm>
          <a:off x="1129445" y="1297602"/>
          <a:ext cx="7301323" cy="5883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1" name="Document" r:id="rId6" imgW="7301323" imgH="588348" progId="Word.Document.8">
                  <p:embed/>
                </p:oleObj>
              </mc:Choice>
              <mc:Fallback>
                <p:oleObj name="Document" r:id="rId6" imgW="7301323" imgH="588348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9445" y="1297602"/>
                        <a:ext cx="7301323" cy="58834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0" y="18859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166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762000" y="6248400"/>
            <a:ext cx="1981200" cy="4572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Murach's PHP and MySQL, C1</a:t>
            </a: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2895600" y="6248400"/>
            <a:ext cx="3352800" cy="457200"/>
          </a:xfrm>
          <a:prstGeom prst="rect">
            <a:avLst/>
          </a:prstGeom>
        </p:spPr>
        <p:txBody>
          <a:bodyPr/>
          <a:lstStyle/>
          <a:p>
            <a:r>
              <a:rPr lang="en-US" altLang="en-US" dirty="0"/>
              <a:t>© </a:t>
            </a:r>
            <a:r>
              <a:rPr lang="en-US" altLang="en-US" dirty="0" smtClean="0"/>
              <a:t>2014, </a:t>
            </a:r>
            <a:r>
              <a:rPr lang="en-US" altLang="en-US" dirty="0"/>
              <a:t>Mike </a:t>
            </a:r>
            <a:r>
              <a:rPr lang="en-US" altLang="en-US" dirty="0" err="1"/>
              <a:t>Murach</a:t>
            </a:r>
            <a:r>
              <a:rPr lang="en-US" altLang="en-US" dirty="0"/>
              <a:t> &amp; Associates, Inc.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endParaRPr lang="en-US" altLang="en-US"/>
          </a:p>
          <a:p>
            <a:pPr algn="r"/>
            <a:r>
              <a:rPr lang="en-US" altLang="en-US" sz="900">
                <a:latin typeface="Arial Narrow" pitchFamily="34" charset="0"/>
              </a:rPr>
              <a:t>Slide </a:t>
            </a:r>
            <a:fld id="{90ECFE16-060D-42C0-96FB-E692CCA0A934}" type="slidenum">
              <a:rPr lang="en-US" altLang="en-US" sz="900">
                <a:latin typeface="Arial Narrow" pitchFamily="34" charset="0"/>
              </a:rPr>
              <a:pPr algn="r"/>
              <a:t>40</a:t>
            </a:fld>
            <a:endParaRPr lang="en-US" altLang="en-US" sz="900">
              <a:latin typeface="Arial Narrow" pitchFamily="34" charset="0"/>
            </a:endParaRPr>
          </a:p>
        </p:txBody>
      </p:sp>
      <p:graphicFrame>
        <p:nvGraphicFramePr>
          <p:cNvPr id="5120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9233993"/>
              </p:ext>
            </p:extLst>
          </p:nvPr>
        </p:nvGraphicFramePr>
        <p:xfrm>
          <a:off x="838200" y="1725511"/>
          <a:ext cx="7301323" cy="5883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3" name="Document" r:id="rId4" imgW="7301323" imgH="588348" progId="Word.Document.8">
                  <p:embed/>
                </p:oleObj>
              </mc:Choice>
              <mc:Fallback>
                <p:oleObj name="Document" r:id="rId4" imgW="7301323" imgH="588348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1725511"/>
                        <a:ext cx="7301323" cy="58834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1206" name="Picture 6" descr="C:\Users\Ray\Documents\PHP Manuscript\Chapters 1-14\Chapter 01\1-6b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377" y="2819400"/>
            <a:ext cx="6324600" cy="3078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80603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762000" y="6248400"/>
            <a:ext cx="1981200" cy="4572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Murach's PHP and MySQL, C1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2895600" y="6248400"/>
            <a:ext cx="3352800" cy="457200"/>
          </a:xfrm>
          <a:prstGeom prst="rect">
            <a:avLst/>
          </a:prstGeom>
        </p:spPr>
        <p:txBody>
          <a:bodyPr/>
          <a:lstStyle/>
          <a:p>
            <a:r>
              <a:rPr lang="en-US" altLang="en-US" dirty="0"/>
              <a:t>© </a:t>
            </a:r>
            <a:r>
              <a:rPr lang="en-US" altLang="en-US" dirty="0" smtClean="0"/>
              <a:t>2014, </a:t>
            </a:r>
            <a:r>
              <a:rPr lang="en-US" altLang="en-US" dirty="0"/>
              <a:t>Mike </a:t>
            </a:r>
            <a:r>
              <a:rPr lang="en-US" altLang="en-US" dirty="0" err="1"/>
              <a:t>Murach</a:t>
            </a:r>
            <a:r>
              <a:rPr lang="en-US" altLang="en-US" dirty="0"/>
              <a:t> &amp; Associates, Inc.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endParaRPr lang="en-US" altLang="en-US"/>
          </a:p>
          <a:p>
            <a:pPr algn="r"/>
            <a:r>
              <a:rPr lang="en-US" altLang="en-US" sz="900">
                <a:latin typeface="Arial Narrow" pitchFamily="34" charset="0"/>
              </a:rPr>
              <a:t>Slide </a:t>
            </a:r>
            <a:fld id="{9B815AE7-E262-4A0F-A8B5-64991DF1560D}" type="slidenum">
              <a:rPr lang="en-US" altLang="en-US" sz="900">
                <a:latin typeface="Arial Narrow" pitchFamily="34" charset="0"/>
              </a:rPr>
              <a:pPr algn="r"/>
              <a:t>41</a:t>
            </a:fld>
            <a:endParaRPr lang="en-US" altLang="en-US" sz="900">
              <a:latin typeface="Arial Narrow" pitchFamily="34" charset="0"/>
            </a:endParaRPr>
          </a:p>
        </p:txBody>
      </p:sp>
      <p:graphicFrame>
        <p:nvGraphicFramePr>
          <p:cNvPr id="5222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2221326"/>
              </p:ext>
            </p:extLst>
          </p:nvPr>
        </p:nvGraphicFramePr>
        <p:xfrm>
          <a:off x="905189" y="2057400"/>
          <a:ext cx="7280275" cy="5227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00" name="Document" r:id="rId4" imgW="7301323" imgH="5252642" progId="Word.Document.8">
                  <p:embed/>
                </p:oleObj>
              </mc:Choice>
              <mc:Fallback>
                <p:oleObj name="Document" r:id="rId4" imgW="7301323" imgH="5252642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5189" y="2057400"/>
                        <a:ext cx="7280275" cy="5227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9212359"/>
              </p:ext>
            </p:extLst>
          </p:nvPr>
        </p:nvGraphicFramePr>
        <p:xfrm>
          <a:off x="907701" y="1441956"/>
          <a:ext cx="5956300" cy="427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01" name="Document" r:id="rId6" imgW="5956042" imgH="426855" progId="Word.Document.12">
                  <p:embed/>
                </p:oleObj>
              </mc:Choice>
              <mc:Fallback>
                <p:oleObj name="Document" r:id="rId6" imgW="5956042" imgH="42685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07701" y="1441956"/>
                        <a:ext cx="5956300" cy="4270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99728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762000" y="6248400"/>
            <a:ext cx="1981200" cy="4572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Murach's PHP and MySQL, C1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2895600" y="6248400"/>
            <a:ext cx="3352800" cy="457200"/>
          </a:xfrm>
          <a:prstGeom prst="rect">
            <a:avLst/>
          </a:prstGeom>
        </p:spPr>
        <p:txBody>
          <a:bodyPr/>
          <a:lstStyle/>
          <a:p>
            <a:r>
              <a:rPr lang="en-US" altLang="en-US" dirty="0"/>
              <a:t>© </a:t>
            </a:r>
            <a:r>
              <a:rPr lang="en-US" altLang="en-US" dirty="0" smtClean="0"/>
              <a:t>2014, </a:t>
            </a:r>
            <a:r>
              <a:rPr lang="en-US" altLang="en-US" dirty="0"/>
              <a:t>Mike </a:t>
            </a:r>
            <a:r>
              <a:rPr lang="en-US" altLang="en-US" dirty="0" err="1"/>
              <a:t>Murach</a:t>
            </a:r>
            <a:r>
              <a:rPr lang="en-US" altLang="en-US" dirty="0"/>
              <a:t> &amp; Associates, Inc.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endParaRPr lang="en-US" altLang="en-US"/>
          </a:p>
          <a:p>
            <a:pPr algn="r"/>
            <a:r>
              <a:rPr lang="en-US" altLang="en-US" sz="900">
                <a:latin typeface="Arial Narrow" pitchFamily="34" charset="0"/>
              </a:rPr>
              <a:t>Slide </a:t>
            </a:r>
            <a:fld id="{096DABA4-386F-46D1-83AF-D2B9F9B9A531}" type="slidenum">
              <a:rPr lang="en-US" altLang="en-US" sz="900">
                <a:latin typeface="Arial Narrow" pitchFamily="34" charset="0"/>
              </a:rPr>
              <a:pPr algn="r"/>
              <a:t>42</a:t>
            </a:fld>
            <a:endParaRPr lang="en-US" altLang="en-US" sz="900">
              <a:latin typeface="Arial Narrow" pitchFamily="34" charset="0"/>
            </a:endParaRPr>
          </a:p>
        </p:txBody>
      </p:sp>
      <p:graphicFrame>
        <p:nvGraphicFramePr>
          <p:cNvPr id="5325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6161976"/>
              </p:ext>
            </p:extLst>
          </p:nvPr>
        </p:nvGraphicFramePr>
        <p:xfrm>
          <a:off x="762000" y="2412467"/>
          <a:ext cx="7443500" cy="4097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4" name="Document" r:id="rId4" imgW="7443500" imgH="4097190" progId="Word.Document.8">
                  <p:embed/>
                </p:oleObj>
              </mc:Choice>
              <mc:Fallback>
                <p:oleObj name="Document" r:id="rId4" imgW="7443500" imgH="409719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2412467"/>
                        <a:ext cx="7443500" cy="409719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9892024"/>
              </p:ext>
            </p:extLst>
          </p:nvPr>
        </p:nvGraphicFramePr>
        <p:xfrm>
          <a:off x="990600" y="1676400"/>
          <a:ext cx="5956042" cy="4268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5" name="Document" r:id="rId6" imgW="5956042" imgH="426855" progId="Word.Document.12">
                  <p:embed/>
                </p:oleObj>
              </mc:Choice>
              <mc:Fallback>
                <p:oleObj name="Document" r:id="rId6" imgW="5956042" imgH="42685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90600" y="1676400"/>
                        <a:ext cx="5956042" cy="4268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50150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762000" y="6248400"/>
            <a:ext cx="1981200" cy="4572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Murach's PHP and MySQL, C1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2895600" y="6248400"/>
            <a:ext cx="3352800" cy="457200"/>
          </a:xfrm>
          <a:prstGeom prst="rect">
            <a:avLst/>
          </a:prstGeom>
        </p:spPr>
        <p:txBody>
          <a:bodyPr/>
          <a:lstStyle/>
          <a:p>
            <a:r>
              <a:rPr lang="en-US" altLang="en-US" dirty="0"/>
              <a:t>© </a:t>
            </a:r>
            <a:r>
              <a:rPr lang="en-US" altLang="en-US" dirty="0" smtClean="0"/>
              <a:t>2014, </a:t>
            </a:r>
            <a:r>
              <a:rPr lang="en-US" altLang="en-US" dirty="0"/>
              <a:t>Mike </a:t>
            </a:r>
            <a:r>
              <a:rPr lang="en-US" altLang="en-US" dirty="0" err="1"/>
              <a:t>Murach</a:t>
            </a:r>
            <a:r>
              <a:rPr lang="en-US" altLang="en-US" dirty="0"/>
              <a:t> &amp; Associates, Inc.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endParaRPr lang="en-US" altLang="en-US"/>
          </a:p>
          <a:p>
            <a:pPr algn="r"/>
            <a:r>
              <a:rPr lang="en-US" altLang="en-US" sz="900">
                <a:latin typeface="Arial Narrow" pitchFamily="34" charset="0"/>
              </a:rPr>
              <a:t>Slide </a:t>
            </a:r>
            <a:fld id="{74CE8C53-595C-4407-8988-B1487997B53B}" type="slidenum">
              <a:rPr lang="en-US" altLang="en-US" sz="900">
                <a:latin typeface="Arial Narrow" pitchFamily="34" charset="0"/>
              </a:rPr>
              <a:pPr algn="r"/>
              <a:t>43</a:t>
            </a:fld>
            <a:endParaRPr lang="en-US" altLang="en-US" sz="900">
              <a:latin typeface="Arial Narrow" pitchFamily="34" charset="0"/>
            </a:endParaRPr>
          </a:p>
        </p:txBody>
      </p:sp>
      <p:graphicFrame>
        <p:nvGraphicFramePr>
          <p:cNvPr id="5427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5923404"/>
              </p:ext>
            </p:extLst>
          </p:nvPr>
        </p:nvGraphicFramePr>
        <p:xfrm>
          <a:off x="879231" y="1429290"/>
          <a:ext cx="7313613" cy="5256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48" name="Document" r:id="rId4" imgW="7301323" imgH="5257323" progId="Word.Document.8">
                  <p:embed/>
                </p:oleObj>
              </mc:Choice>
              <mc:Fallback>
                <p:oleObj name="Document" r:id="rId4" imgW="7301323" imgH="5257323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9231" y="1429290"/>
                        <a:ext cx="7313613" cy="5256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4421161"/>
              </p:ext>
            </p:extLst>
          </p:nvPr>
        </p:nvGraphicFramePr>
        <p:xfrm>
          <a:off x="879231" y="1066800"/>
          <a:ext cx="5956042" cy="4268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49" name="Document" r:id="rId6" imgW="5956042" imgH="426855" progId="Word.Document.12">
                  <p:embed/>
                </p:oleObj>
              </mc:Choice>
              <mc:Fallback>
                <p:oleObj name="Document" r:id="rId6" imgW="5956042" imgH="42685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79231" y="1066800"/>
                        <a:ext cx="5956042" cy="4268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44095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762000" y="6248400"/>
            <a:ext cx="1981200" cy="4572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Murach's PHP and MySQL, C1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2895600" y="6248400"/>
            <a:ext cx="3352800" cy="457200"/>
          </a:xfrm>
          <a:prstGeom prst="rect">
            <a:avLst/>
          </a:prstGeom>
        </p:spPr>
        <p:txBody>
          <a:bodyPr/>
          <a:lstStyle/>
          <a:p>
            <a:r>
              <a:rPr lang="en-US" altLang="en-US" dirty="0"/>
              <a:t>© </a:t>
            </a:r>
            <a:r>
              <a:rPr lang="en-US" altLang="en-US" dirty="0" smtClean="0"/>
              <a:t>2014, </a:t>
            </a:r>
            <a:r>
              <a:rPr lang="en-US" altLang="en-US" dirty="0"/>
              <a:t>Mike </a:t>
            </a:r>
            <a:r>
              <a:rPr lang="en-US" altLang="en-US" dirty="0" err="1"/>
              <a:t>Murach</a:t>
            </a:r>
            <a:r>
              <a:rPr lang="en-US" altLang="en-US" dirty="0"/>
              <a:t> &amp; Associates, Inc.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endParaRPr lang="en-US" altLang="en-US"/>
          </a:p>
          <a:p>
            <a:pPr algn="r"/>
            <a:r>
              <a:rPr lang="en-US" altLang="en-US" sz="900">
                <a:latin typeface="Arial Narrow" pitchFamily="34" charset="0"/>
              </a:rPr>
              <a:t>Slide </a:t>
            </a:r>
            <a:fld id="{BB155500-5EE5-45E6-8B14-1B7D8E2F0A8F}" type="slidenum">
              <a:rPr lang="en-US" altLang="en-US" sz="900">
                <a:latin typeface="Arial Narrow" pitchFamily="34" charset="0"/>
              </a:rPr>
              <a:pPr algn="r"/>
              <a:t>44</a:t>
            </a:fld>
            <a:endParaRPr lang="en-US" altLang="en-US" sz="900">
              <a:latin typeface="Arial Narrow" pitchFamily="34" charset="0"/>
            </a:endParaRPr>
          </a:p>
        </p:txBody>
      </p:sp>
      <p:graphicFrame>
        <p:nvGraphicFramePr>
          <p:cNvPr id="5529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7847921"/>
              </p:ext>
            </p:extLst>
          </p:nvPr>
        </p:nvGraphicFramePr>
        <p:xfrm>
          <a:off x="914400" y="2133600"/>
          <a:ext cx="7280275" cy="5210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72" name="Document" r:id="rId4" imgW="7301323" imgH="5236079" progId="Word.Document.8">
                  <p:embed/>
                </p:oleObj>
              </mc:Choice>
              <mc:Fallback>
                <p:oleObj name="Document" r:id="rId4" imgW="7301323" imgH="5236079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2133600"/>
                        <a:ext cx="7280275" cy="5210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9202563"/>
              </p:ext>
            </p:extLst>
          </p:nvPr>
        </p:nvGraphicFramePr>
        <p:xfrm>
          <a:off x="914400" y="1281906"/>
          <a:ext cx="5956300" cy="427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73" name="Document" r:id="rId6" imgW="5956042" imgH="426855" progId="Word.Document.12">
                  <p:embed/>
                </p:oleObj>
              </mc:Choice>
              <mc:Fallback>
                <p:oleObj name="Document" r:id="rId6" imgW="5956042" imgH="42685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14400" y="1281906"/>
                        <a:ext cx="5956300" cy="4270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12910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762000" y="6248400"/>
            <a:ext cx="1981200" cy="4572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Murach's PHP and MySQL, C1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2895600" y="6248400"/>
            <a:ext cx="3352800" cy="457200"/>
          </a:xfrm>
          <a:prstGeom prst="rect">
            <a:avLst/>
          </a:prstGeom>
        </p:spPr>
        <p:txBody>
          <a:bodyPr/>
          <a:lstStyle/>
          <a:p>
            <a:r>
              <a:rPr lang="en-US" altLang="en-US" dirty="0"/>
              <a:t>© </a:t>
            </a:r>
            <a:r>
              <a:rPr lang="en-US" altLang="en-US" dirty="0" smtClean="0"/>
              <a:t>2014, </a:t>
            </a:r>
            <a:r>
              <a:rPr lang="en-US" altLang="en-US" dirty="0"/>
              <a:t>Mike </a:t>
            </a:r>
            <a:r>
              <a:rPr lang="en-US" altLang="en-US" dirty="0" err="1"/>
              <a:t>Murach</a:t>
            </a:r>
            <a:r>
              <a:rPr lang="en-US" altLang="en-US" dirty="0"/>
              <a:t> &amp; Associates, Inc.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endParaRPr lang="en-US" altLang="en-US"/>
          </a:p>
          <a:p>
            <a:pPr algn="r"/>
            <a:r>
              <a:rPr lang="en-US" altLang="en-US" sz="900">
                <a:latin typeface="Arial Narrow" pitchFamily="34" charset="0"/>
              </a:rPr>
              <a:t>Slide </a:t>
            </a:r>
            <a:fld id="{178DD89A-657B-44AA-89E9-ED2311EBBE58}" type="slidenum">
              <a:rPr lang="en-US" altLang="en-US" sz="900">
                <a:latin typeface="Arial Narrow" pitchFamily="34" charset="0"/>
              </a:rPr>
              <a:pPr algn="r"/>
              <a:t>45</a:t>
            </a:fld>
            <a:endParaRPr lang="en-US" altLang="en-US" sz="900">
              <a:latin typeface="Arial Narrow" pitchFamily="34" charset="0"/>
            </a:endParaRPr>
          </a:p>
        </p:txBody>
      </p:sp>
      <p:graphicFrame>
        <p:nvGraphicFramePr>
          <p:cNvPr id="5632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3909186"/>
              </p:ext>
            </p:extLst>
          </p:nvPr>
        </p:nvGraphicFramePr>
        <p:xfrm>
          <a:off x="850250" y="1981200"/>
          <a:ext cx="7443500" cy="52159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6" name="Document" r:id="rId4" imgW="7443500" imgH="5215915" progId="Word.Document.8">
                  <p:embed/>
                </p:oleObj>
              </mc:Choice>
              <mc:Fallback>
                <p:oleObj name="Document" r:id="rId4" imgW="7443500" imgH="5215915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0250" y="1981200"/>
                        <a:ext cx="7443500" cy="521591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5685579"/>
              </p:ext>
            </p:extLst>
          </p:nvPr>
        </p:nvGraphicFramePr>
        <p:xfrm>
          <a:off x="840202" y="1276257"/>
          <a:ext cx="5956042" cy="4268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7" name="Document" r:id="rId6" imgW="5956042" imgH="426855" progId="Word.Document.12">
                  <p:embed/>
                </p:oleObj>
              </mc:Choice>
              <mc:Fallback>
                <p:oleObj name="Document" r:id="rId6" imgW="5956042" imgH="42685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40202" y="1276257"/>
                        <a:ext cx="5956042" cy="4268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64397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762000" y="6248400"/>
            <a:ext cx="1981200" cy="4572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Murach's PHP and MySQL, C1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2895600" y="6248400"/>
            <a:ext cx="3352800" cy="457200"/>
          </a:xfrm>
          <a:prstGeom prst="rect">
            <a:avLst/>
          </a:prstGeom>
        </p:spPr>
        <p:txBody>
          <a:bodyPr/>
          <a:lstStyle/>
          <a:p>
            <a:r>
              <a:rPr lang="en-US" altLang="en-US" dirty="0"/>
              <a:t>© </a:t>
            </a:r>
            <a:r>
              <a:rPr lang="en-US" altLang="en-US" dirty="0" smtClean="0"/>
              <a:t>2014, </a:t>
            </a:r>
            <a:r>
              <a:rPr lang="en-US" altLang="en-US" dirty="0"/>
              <a:t>Mike </a:t>
            </a:r>
            <a:r>
              <a:rPr lang="en-US" altLang="en-US" dirty="0" err="1"/>
              <a:t>Murach</a:t>
            </a:r>
            <a:r>
              <a:rPr lang="en-US" altLang="en-US" dirty="0"/>
              <a:t> &amp; Associates, Inc.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endParaRPr lang="en-US" altLang="en-US"/>
          </a:p>
          <a:p>
            <a:pPr algn="r"/>
            <a:r>
              <a:rPr lang="en-US" altLang="en-US" sz="900">
                <a:latin typeface="Arial Narrow" pitchFamily="34" charset="0"/>
              </a:rPr>
              <a:t>Slide </a:t>
            </a:r>
            <a:fld id="{15DD44D0-C090-4E8C-97FC-38C155DE4C1F}" type="slidenum">
              <a:rPr lang="en-US" altLang="en-US" sz="900">
                <a:latin typeface="Arial Narrow" pitchFamily="34" charset="0"/>
              </a:rPr>
              <a:pPr algn="r"/>
              <a:t>46</a:t>
            </a:fld>
            <a:endParaRPr lang="en-US" altLang="en-US" sz="900">
              <a:latin typeface="Arial Narrow" pitchFamily="34" charset="0"/>
            </a:endParaRPr>
          </a:p>
        </p:txBody>
      </p:sp>
      <p:graphicFrame>
        <p:nvGraphicFramePr>
          <p:cNvPr id="5734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9574986"/>
              </p:ext>
            </p:extLst>
          </p:nvPr>
        </p:nvGraphicFramePr>
        <p:xfrm>
          <a:off x="928874" y="1981200"/>
          <a:ext cx="7301323" cy="52616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20" name="Document" r:id="rId4" imgW="7301323" imgH="5261643" progId="Word.Document.8">
                  <p:embed/>
                </p:oleObj>
              </mc:Choice>
              <mc:Fallback>
                <p:oleObj name="Document" r:id="rId4" imgW="7301323" imgH="5261643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8874" y="1981200"/>
                        <a:ext cx="7301323" cy="526164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7108829"/>
              </p:ext>
            </p:extLst>
          </p:nvPr>
        </p:nvGraphicFramePr>
        <p:xfrm>
          <a:off x="921338" y="1371600"/>
          <a:ext cx="7124700" cy="776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21" name="Document" r:id="rId6" imgW="7143282" imgH="778848" progId="Word.Document.12">
                  <p:embed/>
                </p:oleObj>
              </mc:Choice>
              <mc:Fallback>
                <p:oleObj name="Document" r:id="rId6" imgW="7143282" imgH="77884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21338" y="1371600"/>
                        <a:ext cx="7124700" cy="7762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20022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762000" y="6248400"/>
            <a:ext cx="1981200" cy="4572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Murach's PHP and MySQL, C1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2895600" y="6248400"/>
            <a:ext cx="3352800" cy="457200"/>
          </a:xfrm>
          <a:prstGeom prst="rect">
            <a:avLst/>
          </a:prstGeom>
        </p:spPr>
        <p:txBody>
          <a:bodyPr/>
          <a:lstStyle/>
          <a:p>
            <a:r>
              <a:rPr lang="en-US" altLang="en-US" dirty="0"/>
              <a:t>© </a:t>
            </a:r>
            <a:r>
              <a:rPr lang="en-US" altLang="en-US" dirty="0" smtClean="0"/>
              <a:t>2014, </a:t>
            </a:r>
            <a:r>
              <a:rPr lang="en-US" altLang="en-US" dirty="0"/>
              <a:t>Mike </a:t>
            </a:r>
            <a:r>
              <a:rPr lang="en-US" altLang="en-US" dirty="0" err="1"/>
              <a:t>Murach</a:t>
            </a:r>
            <a:r>
              <a:rPr lang="en-US" altLang="en-US" dirty="0"/>
              <a:t> &amp; Associates, Inc.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endParaRPr lang="en-US" altLang="en-US"/>
          </a:p>
          <a:p>
            <a:pPr algn="r"/>
            <a:r>
              <a:rPr lang="en-US" altLang="en-US" sz="900">
                <a:latin typeface="Arial Narrow" pitchFamily="34" charset="0"/>
              </a:rPr>
              <a:t>Slide </a:t>
            </a:r>
            <a:fld id="{625492A1-8427-4D84-8175-39FAF3395FBC}" type="slidenum">
              <a:rPr lang="en-US" altLang="en-US" sz="900">
                <a:latin typeface="Arial Narrow" pitchFamily="34" charset="0"/>
              </a:rPr>
              <a:pPr algn="r"/>
              <a:t>47</a:t>
            </a:fld>
            <a:endParaRPr lang="en-US" altLang="en-US" sz="900">
              <a:latin typeface="Arial Narrow" pitchFamily="34" charset="0"/>
            </a:endParaRPr>
          </a:p>
        </p:txBody>
      </p:sp>
      <p:graphicFrame>
        <p:nvGraphicFramePr>
          <p:cNvPr id="5837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9691843"/>
              </p:ext>
            </p:extLst>
          </p:nvPr>
        </p:nvGraphicFramePr>
        <p:xfrm>
          <a:off x="762000" y="1905000"/>
          <a:ext cx="7326313" cy="392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44" name="Document" r:id="rId4" imgW="7352536" imgH="3938761" progId="Word.Document.8">
                  <p:embed/>
                </p:oleObj>
              </mc:Choice>
              <mc:Fallback>
                <p:oleObj name="Document" r:id="rId4" imgW="7352536" imgH="3938761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905000"/>
                        <a:ext cx="7326313" cy="3924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2618289"/>
              </p:ext>
            </p:extLst>
          </p:nvPr>
        </p:nvGraphicFramePr>
        <p:xfrm>
          <a:off x="1102518" y="1243013"/>
          <a:ext cx="7132638" cy="776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45" name="Document" r:id="rId6" imgW="7152301" imgH="778848" progId="Word.Document.12">
                  <p:embed/>
                </p:oleObj>
              </mc:Choice>
              <mc:Fallback>
                <p:oleObj name="Document" r:id="rId6" imgW="7152301" imgH="77884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102518" y="1243013"/>
                        <a:ext cx="7132638" cy="7762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36880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8" name="Picture 6" descr="C:\Users\Ray\Documents\PHP Manuscript\Chapters 1-14\Chapter 01\1-1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416019"/>
            <a:ext cx="5979048" cy="4832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762000" y="6248400"/>
            <a:ext cx="1981200" cy="4572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Murach's PHP and MySQL, C1</a:t>
            </a: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2895600" y="6248400"/>
            <a:ext cx="3352800" cy="457200"/>
          </a:xfrm>
          <a:prstGeom prst="rect">
            <a:avLst/>
          </a:prstGeom>
        </p:spPr>
        <p:txBody>
          <a:bodyPr/>
          <a:lstStyle/>
          <a:p>
            <a:r>
              <a:rPr lang="en-US" altLang="en-US" dirty="0"/>
              <a:t>© </a:t>
            </a:r>
            <a:r>
              <a:rPr lang="en-US" altLang="en-US" dirty="0" smtClean="0"/>
              <a:t>2014, </a:t>
            </a:r>
            <a:r>
              <a:rPr lang="en-US" altLang="en-US" dirty="0"/>
              <a:t>Mike </a:t>
            </a:r>
            <a:r>
              <a:rPr lang="en-US" altLang="en-US" dirty="0" err="1"/>
              <a:t>Murach</a:t>
            </a:r>
            <a:r>
              <a:rPr lang="en-US" altLang="en-US" dirty="0"/>
              <a:t> &amp; Associates, Inc.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endParaRPr lang="en-US" altLang="en-US"/>
          </a:p>
          <a:p>
            <a:pPr algn="r"/>
            <a:r>
              <a:rPr lang="en-US" altLang="en-US" sz="900">
                <a:latin typeface="Arial Narrow" pitchFamily="34" charset="0"/>
              </a:rPr>
              <a:t>Slide </a:t>
            </a:r>
            <a:fld id="{F80FB9A7-11EB-4514-895C-86F1217CFBE8}" type="slidenum">
              <a:rPr lang="en-US" altLang="en-US" sz="900">
                <a:latin typeface="Arial Narrow" pitchFamily="34" charset="0"/>
              </a:rPr>
              <a:pPr algn="r"/>
              <a:t>48</a:t>
            </a:fld>
            <a:endParaRPr lang="en-US" altLang="en-US" sz="900">
              <a:latin typeface="Arial Narrow" pitchFamily="34" charset="0"/>
            </a:endParaRPr>
          </a:p>
        </p:txBody>
      </p:sp>
      <p:graphicFrame>
        <p:nvGraphicFramePr>
          <p:cNvPr id="5939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488289"/>
              </p:ext>
            </p:extLst>
          </p:nvPr>
        </p:nvGraphicFramePr>
        <p:xfrm>
          <a:off x="1217167" y="958819"/>
          <a:ext cx="7301323" cy="5883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65" name="Document" r:id="rId5" imgW="7301323" imgH="588348" progId="Word.Document.8">
                  <p:embed/>
                </p:oleObj>
              </mc:Choice>
              <mc:Fallback>
                <p:oleObj name="Document" r:id="rId5" imgW="7301323" imgH="588348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7167" y="958819"/>
                        <a:ext cx="7301323" cy="58834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203667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762000" y="6248400"/>
            <a:ext cx="1981200" cy="4572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Murach's PHP and MySQL, C1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2895600" y="6248400"/>
            <a:ext cx="3352800" cy="457200"/>
          </a:xfrm>
          <a:prstGeom prst="rect">
            <a:avLst/>
          </a:prstGeom>
        </p:spPr>
        <p:txBody>
          <a:bodyPr/>
          <a:lstStyle/>
          <a:p>
            <a:r>
              <a:rPr lang="en-US" altLang="en-US" dirty="0"/>
              <a:t>© </a:t>
            </a:r>
            <a:r>
              <a:rPr lang="en-US" altLang="en-US" dirty="0" smtClean="0"/>
              <a:t>2014, </a:t>
            </a:r>
            <a:r>
              <a:rPr lang="en-US" altLang="en-US" dirty="0"/>
              <a:t>Mike </a:t>
            </a:r>
            <a:r>
              <a:rPr lang="en-US" altLang="en-US" dirty="0" err="1"/>
              <a:t>Murach</a:t>
            </a:r>
            <a:r>
              <a:rPr lang="en-US" altLang="en-US" dirty="0"/>
              <a:t> &amp; Associates, Inc.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endParaRPr lang="en-US" altLang="en-US"/>
          </a:p>
          <a:p>
            <a:pPr algn="r"/>
            <a:r>
              <a:rPr lang="en-US" altLang="en-US" sz="900">
                <a:latin typeface="Arial Narrow" pitchFamily="34" charset="0"/>
              </a:rPr>
              <a:t>Slide </a:t>
            </a:r>
            <a:fld id="{53406C59-FEF3-4386-9762-441E8470FFC2}" type="slidenum">
              <a:rPr lang="en-US" altLang="en-US" sz="900">
                <a:latin typeface="Arial Narrow" pitchFamily="34" charset="0"/>
              </a:rPr>
              <a:pPr algn="r"/>
              <a:t>49</a:t>
            </a:fld>
            <a:endParaRPr lang="en-US" altLang="en-US" sz="900">
              <a:latin typeface="Arial Narrow" pitchFamily="34" charset="0"/>
            </a:endParaRPr>
          </a:p>
        </p:txBody>
      </p:sp>
      <p:graphicFrame>
        <p:nvGraphicFramePr>
          <p:cNvPr id="6041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1485851"/>
              </p:ext>
            </p:extLst>
          </p:nvPr>
        </p:nvGraphicFramePr>
        <p:xfrm>
          <a:off x="914400" y="2239426"/>
          <a:ext cx="7301323" cy="4008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92" name="Document" r:id="rId4" imgW="7301323" imgH="4008974" progId="Word.Document.8">
                  <p:embed/>
                </p:oleObj>
              </mc:Choice>
              <mc:Fallback>
                <p:oleObj name="Document" r:id="rId4" imgW="7301323" imgH="4008974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2239426"/>
                        <a:ext cx="7301323" cy="400897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3393680"/>
              </p:ext>
            </p:extLst>
          </p:nvPr>
        </p:nvGraphicFramePr>
        <p:xfrm>
          <a:off x="910213" y="1295400"/>
          <a:ext cx="5956042" cy="4264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93" name="Document" r:id="rId6" imgW="5956042" imgH="426495" progId="Word.Document.12">
                  <p:embed/>
                </p:oleObj>
              </mc:Choice>
              <mc:Fallback>
                <p:oleObj name="Document" r:id="rId6" imgW="5956042" imgH="42649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10213" y="1295400"/>
                        <a:ext cx="5956042" cy="4264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615618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762000" y="6248400"/>
            <a:ext cx="1981200" cy="4572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Murach's PHP and MySQL, C1</a:t>
            </a: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2895600" y="6248400"/>
            <a:ext cx="3352800" cy="457200"/>
          </a:xfrm>
          <a:prstGeom prst="rect">
            <a:avLst/>
          </a:prstGeom>
        </p:spPr>
        <p:txBody>
          <a:bodyPr/>
          <a:lstStyle/>
          <a:p>
            <a:r>
              <a:rPr lang="en-US" altLang="en-US" dirty="0"/>
              <a:t>© </a:t>
            </a:r>
            <a:r>
              <a:rPr lang="en-US" altLang="en-US" dirty="0" smtClean="0"/>
              <a:t>2014, </a:t>
            </a:r>
            <a:r>
              <a:rPr lang="en-US" altLang="en-US" dirty="0"/>
              <a:t>Mike </a:t>
            </a:r>
            <a:r>
              <a:rPr lang="en-US" altLang="en-US" dirty="0" err="1"/>
              <a:t>Murach</a:t>
            </a:r>
            <a:r>
              <a:rPr lang="en-US" altLang="en-US" dirty="0"/>
              <a:t> &amp; Associates, Inc.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endParaRPr lang="en-US" altLang="en-US"/>
          </a:p>
          <a:p>
            <a:pPr algn="r"/>
            <a:r>
              <a:rPr lang="en-US" altLang="en-US" sz="900">
                <a:latin typeface="Arial Narrow" pitchFamily="34" charset="0"/>
              </a:rPr>
              <a:t>Slide </a:t>
            </a:r>
            <a:fld id="{D58822B1-FFC4-4867-9EC3-5D488FCED32D}" type="slidenum">
              <a:rPr lang="en-US" altLang="en-US" sz="900">
                <a:latin typeface="Arial Narrow" pitchFamily="34" charset="0"/>
              </a:rPr>
              <a:pPr algn="r"/>
              <a:t>5</a:t>
            </a:fld>
            <a:endParaRPr lang="en-US" altLang="en-US" sz="900">
              <a:latin typeface="Arial Narrow" pitchFamily="34" charset="0"/>
            </a:endParaRPr>
          </a:p>
        </p:txBody>
      </p:sp>
      <p:graphicFrame>
        <p:nvGraphicFramePr>
          <p:cNvPr id="3584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7569119"/>
              </p:ext>
            </p:extLst>
          </p:nvPr>
        </p:nvGraphicFramePr>
        <p:xfrm>
          <a:off x="1147733" y="1613515"/>
          <a:ext cx="7301323" cy="5883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4" name="Document" r:id="rId4" imgW="7301323" imgH="588348" progId="Word.Document.8">
                  <p:embed/>
                </p:oleObj>
              </mc:Choice>
              <mc:Fallback>
                <p:oleObj name="Document" r:id="rId4" imgW="7301323" imgH="588348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7733" y="1613515"/>
                        <a:ext cx="7301323" cy="58834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0" y="13763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1936894"/>
              </p:ext>
            </p:extLst>
          </p:nvPr>
        </p:nvGraphicFramePr>
        <p:xfrm>
          <a:off x="1227137" y="2362200"/>
          <a:ext cx="6278563" cy="3565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5" name="Visio" r:id="rId6" imgW="6278760" imgH="3566160" progId="Visio.Drawing.11">
                  <p:embed/>
                </p:oleObj>
              </mc:Choice>
              <mc:Fallback>
                <p:oleObj name="Visio" r:id="rId6" imgW="6278760" imgH="3566160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227137" y="2362200"/>
                        <a:ext cx="6278563" cy="3565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77673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762000" y="6248400"/>
            <a:ext cx="1981200" cy="4572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Murach's PHP and MySQL, C1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2895600" y="6248400"/>
            <a:ext cx="3352800" cy="457200"/>
          </a:xfrm>
          <a:prstGeom prst="rect">
            <a:avLst/>
          </a:prstGeom>
        </p:spPr>
        <p:txBody>
          <a:bodyPr/>
          <a:lstStyle/>
          <a:p>
            <a:r>
              <a:rPr lang="en-US" altLang="en-US" dirty="0"/>
              <a:t>© </a:t>
            </a:r>
            <a:r>
              <a:rPr lang="en-US" altLang="en-US" dirty="0" smtClean="0"/>
              <a:t>2014, </a:t>
            </a:r>
            <a:r>
              <a:rPr lang="en-US" altLang="en-US" dirty="0"/>
              <a:t>Mike </a:t>
            </a:r>
            <a:r>
              <a:rPr lang="en-US" altLang="en-US" dirty="0" err="1"/>
              <a:t>Murach</a:t>
            </a:r>
            <a:r>
              <a:rPr lang="en-US" altLang="en-US" dirty="0"/>
              <a:t> &amp; Associates, Inc.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endParaRPr lang="en-US" altLang="en-US"/>
          </a:p>
          <a:p>
            <a:pPr algn="r"/>
            <a:r>
              <a:rPr lang="en-US" altLang="en-US" sz="900">
                <a:latin typeface="Arial Narrow" pitchFamily="34" charset="0"/>
              </a:rPr>
              <a:t>Slide </a:t>
            </a:r>
            <a:fld id="{ABB574C0-CBF8-4120-B3D0-00682A6A6D1B}" type="slidenum">
              <a:rPr lang="en-US" altLang="en-US" sz="900">
                <a:latin typeface="Arial Narrow" pitchFamily="34" charset="0"/>
              </a:rPr>
              <a:pPr algn="r"/>
              <a:t>50</a:t>
            </a:fld>
            <a:endParaRPr lang="en-US" altLang="en-US" sz="900">
              <a:latin typeface="Arial Narrow" pitchFamily="34" charset="0"/>
            </a:endParaRPr>
          </a:p>
        </p:txBody>
      </p:sp>
      <p:graphicFrame>
        <p:nvGraphicFramePr>
          <p:cNvPr id="61442" name="Object 2"/>
          <p:cNvGraphicFramePr>
            <a:graphicFrameLocks noChangeAspect="1"/>
          </p:cNvGraphicFramePr>
          <p:nvPr>
            <p:extLst/>
          </p:nvPr>
        </p:nvGraphicFramePr>
        <p:xfrm>
          <a:off x="914400" y="1107303"/>
          <a:ext cx="7301323" cy="29312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16" name="Document" r:id="rId4" imgW="7301323" imgH="2931297" progId="Word.Document.8">
                  <p:embed/>
                </p:oleObj>
              </mc:Choice>
              <mc:Fallback>
                <p:oleObj name="Document" r:id="rId4" imgW="7301323" imgH="2931297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107303"/>
                        <a:ext cx="7301323" cy="293129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/>
          </p:nvPr>
        </p:nvGraphicFramePr>
        <p:xfrm>
          <a:off x="914400" y="685800"/>
          <a:ext cx="6655904" cy="4264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17" name="Document" r:id="rId6" imgW="6655904" imgH="426495" progId="Word.Document.12">
                  <p:embed/>
                </p:oleObj>
              </mc:Choice>
              <mc:Fallback>
                <p:oleObj name="Document" r:id="rId6" imgW="6655904" imgH="42649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6655904" cy="4264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508709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762000" y="6248400"/>
            <a:ext cx="1981200" cy="4572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Murach's PHP and MySQL, C1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2895600" y="6248400"/>
            <a:ext cx="3352800" cy="457200"/>
          </a:xfrm>
          <a:prstGeom prst="rect">
            <a:avLst/>
          </a:prstGeom>
        </p:spPr>
        <p:txBody>
          <a:bodyPr/>
          <a:lstStyle/>
          <a:p>
            <a:r>
              <a:rPr lang="en-US" altLang="en-US" dirty="0"/>
              <a:t>© </a:t>
            </a:r>
            <a:r>
              <a:rPr lang="en-US" altLang="en-US" dirty="0" smtClean="0"/>
              <a:t>2014, </a:t>
            </a:r>
            <a:r>
              <a:rPr lang="en-US" altLang="en-US" dirty="0"/>
              <a:t>Mike </a:t>
            </a:r>
            <a:r>
              <a:rPr lang="en-US" altLang="en-US" dirty="0" err="1"/>
              <a:t>Murach</a:t>
            </a:r>
            <a:r>
              <a:rPr lang="en-US" altLang="en-US" dirty="0"/>
              <a:t> &amp; Associates, Inc.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endParaRPr lang="en-US" altLang="en-US"/>
          </a:p>
          <a:p>
            <a:pPr algn="r"/>
            <a:r>
              <a:rPr lang="en-US" altLang="en-US" sz="900">
                <a:latin typeface="Arial Narrow" pitchFamily="34" charset="0"/>
              </a:rPr>
              <a:t>Slide </a:t>
            </a:r>
            <a:fld id="{7B8D6A0C-7448-4832-AA36-37D5532CCE45}" type="slidenum">
              <a:rPr lang="en-US" altLang="en-US" sz="900">
                <a:latin typeface="Arial Narrow" pitchFamily="34" charset="0"/>
              </a:rPr>
              <a:pPr algn="r"/>
              <a:t>51</a:t>
            </a:fld>
            <a:endParaRPr lang="en-US" altLang="en-US" sz="900">
              <a:latin typeface="Arial Narrow" pitchFamily="34" charset="0"/>
            </a:endParaRPr>
          </a:p>
        </p:txBody>
      </p:sp>
      <p:graphicFrame>
        <p:nvGraphicFramePr>
          <p:cNvPr id="62466" name="Object 2"/>
          <p:cNvGraphicFramePr>
            <a:graphicFrameLocks noChangeAspect="1"/>
          </p:cNvGraphicFramePr>
          <p:nvPr>
            <p:extLst/>
          </p:nvPr>
        </p:nvGraphicFramePr>
        <p:xfrm>
          <a:off x="914400" y="1149883"/>
          <a:ext cx="7301323" cy="3041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40" name="Document" r:id="rId4" imgW="7301323" imgH="3041117" progId="Word.Document.8">
                  <p:embed/>
                </p:oleObj>
              </mc:Choice>
              <mc:Fallback>
                <p:oleObj name="Document" r:id="rId4" imgW="7301323" imgH="3041117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149883"/>
                        <a:ext cx="7301323" cy="304111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/>
          </p:nvPr>
        </p:nvGraphicFramePr>
        <p:xfrm>
          <a:off x="914400" y="685800"/>
          <a:ext cx="7642225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41" name="Document" r:id="rId6" imgW="7660242" imgH="770210" progId="Word.Document.12">
                  <p:embed/>
                </p:oleObj>
              </mc:Choice>
              <mc:Fallback>
                <p:oleObj name="Document" r:id="rId6" imgW="7660242" imgH="77021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642225" cy="768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913717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762000" y="6248400"/>
            <a:ext cx="1981200" cy="4572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Murach's PHP and MySQL, C1</a:t>
            </a: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2895600" y="6248400"/>
            <a:ext cx="3352800" cy="457200"/>
          </a:xfrm>
          <a:prstGeom prst="rect">
            <a:avLst/>
          </a:prstGeom>
        </p:spPr>
        <p:txBody>
          <a:bodyPr/>
          <a:lstStyle/>
          <a:p>
            <a:r>
              <a:rPr lang="en-US" altLang="en-US" dirty="0"/>
              <a:t>© </a:t>
            </a:r>
            <a:r>
              <a:rPr lang="en-US" altLang="en-US" dirty="0" smtClean="0"/>
              <a:t>2014, </a:t>
            </a:r>
            <a:r>
              <a:rPr lang="en-US" altLang="en-US" dirty="0"/>
              <a:t>Mike </a:t>
            </a:r>
            <a:r>
              <a:rPr lang="en-US" altLang="en-US" dirty="0" err="1"/>
              <a:t>Murach</a:t>
            </a:r>
            <a:r>
              <a:rPr lang="en-US" altLang="en-US" dirty="0"/>
              <a:t> &amp; Associates, Inc.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endParaRPr lang="en-US" altLang="en-US"/>
          </a:p>
          <a:p>
            <a:pPr algn="r"/>
            <a:r>
              <a:rPr lang="en-US" altLang="en-US" sz="900">
                <a:latin typeface="Arial Narrow" pitchFamily="34" charset="0"/>
              </a:rPr>
              <a:t>Slide </a:t>
            </a:r>
            <a:fld id="{E5647B79-94EA-4A48-80CF-F9A2C3425A72}" type="slidenum">
              <a:rPr lang="en-US" altLang="en-US" sz="900">
                <a:latin typeface="Arial Narrow" pitchFamily="34" charset="0"/>
              </a:rPr>
              <a:pPr algn="r"/>
              <a:t>52</a:t>
            </a:fld>
            <a:endParaRPr lang="en-US" altLang="en-US" sz="900">
              <a:latin typeface="Arial Narrow" pitchFamily="34" charset="0"/>
            </a:endParaRPr>
          </a:p>
        </p:txBody>
      </p:sp>
      <p:graphicFrame>
        <p:nvGraphicFramePr>
          <p:cNvPr id="7168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2288740"/>
              </p:ext>
            </p:extLst>
          </p:nvPr>
        </p:nvGraphicFramePr>
        <p:xfrm>
          <a:off x="1010462" y="1066800"/>
          <a:ext cx="7301323" cy="5883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53" name="Document" r:id="rId4" imgW="7301323" imgH="588348" progId="Word.Document.8">
                  <p:embed/>
                </p:oleObj>
              </mc:Choice>
              <mc:Fallback>
                <p:oleObj name="Document" r:id="rId4" imgW="7301323" imgH="588348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0462" y="1066800"/>
                        <a:ext cx="7301323" cy="58834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752600"/>
            <a:ext cx="6579048" cy="328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295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762000" y="6248400"/>
            <a:ext cx="1981200" cy="4572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Murach's PHP and MySQL, C1</a:t>
            </a: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2895600" y="6248400"/>
            <a:ext cx="3352800" cy="457200"/>
          </a:xfrm>
          <a:prstGeom prst="rect">
            <a:avLst/>
          </a:prstGeom>
        </p:spPr>
        <p:txBody>
          <a:bodyPr/>
          <a:lstStyle/>
          <a:p>
            <a:r>
              <a:rPr lang="en-US" altLang="en-US" dirty="0"/>
              <a:t>© </a:t>
            </a:r>
            <a:r>
              <a:rPr lang="en-US" altLang="en-US" dirty="0" smtClean="0"/>
              <a:t>2014, </a:t>
            </a:r>
            <a:r>
              <a:rPr lang="en-US" altLang="en-US" dirty="0"/>
              <a:t>Mike </a:t>
            </a:r>
            <a:r>
              <a:rPr lang="en-US" altLang="en-US" dirty="0" err="1"/>
              <a:t>Murach</a:t>
            </a:r>
            <a:r>
              <a:rPr lang="en-US" altLang="en-US" dirty="0"/>
              <a:t> &amp; Associates, Inc.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endParaRPr lang="en-US" altLang="en-US"/>
          </a:p>
          <a:p>
            <a:pPr algn="r"/>
            <a:r>
              <a:rPr lang="en-US" altLang="en-US" sz="900">
                <a:latin typeface="Arial Narrow" pitchFamily="34" charset="0"/>
              </a:rPr>
              <a:t>Slide </a:t>
            </a:r>
            <a:fld id="{5499E8E5-4B95-4213-80C2-8C2D65B3C81C}" type="slidenum">
              <a:rPr lang="en-US" altLang="en-US" sz="900">
                <a:latin typeface="Arial Narrow" pitchFamily="34" charset="0"/>
              </a:rPr>
              <a:pPr algn="r"/>
              <a:t>53</a:t>
            </a:fld>
            <a:endParaRPr lang="en-US" altLang="en-US" sz="900">
              <a:latin typeface="Arial Narrow" pitchFamily="34" charset="0"/>
            </a:endParaRPr>
          </a:p>
        </p:txBody>
      </p:sp>
      <p:graphicFrame>
        <p:nvGraphicFramePr>
          <p:cNvPr id="7270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910494"/>
              </p:ext>
            </p:extLst>
          </p:nvPr>
        </p:nvGraphicFramePr>
        <p:xfrm>
          <a:off x="914398" y="1177236"/>
          <a:ext cx="7301323" cy="5883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77" name="Document" r:id="rId4" imgW="7301323" imgH="588348" progId="Word.Document.8">
                  <p:embed/>
                </p:oleObj>
              </mc:Choice>
              <mc:Fallback>
                <p:oleObj name="Document" r:id="rId4" imgW="7301323" imgH="588348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398" y="1177236"/>
                        <a:ext cx="7301323" cy="58834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870" y="1981200"/>
            <a:ext cx="6752381" cy="324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865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762000" y="6248400"/>
            <a:ext cx="1981200" cy="4572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Murach's PHP and MySQL, C1</a:t>
            </a: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2895600" y="6248400"/>
            <a:ext cx="3352800" cy="457200"/>
          </a:xfrm>
          <a:prstGeom prst="rect">
            <a:avLst/>
          </a:prstGeom>
        </p:spPr>
        <p:txBody>
          <a:bodyPr/>
          <a:lstStyle/>
          <a:p>
            <a:r>
              <a:rPr lang="en-US" altLang="en-US" dirty="0"/>
              <a:t>© </a:t>
            </a:r>
            <a:r>
              <a:rPr lang="en-US" altLang="en-US" dirty="0" smtClean="0"/>
              <a:t>2014, </a:t>
            </a:r>
            <a:r>
              <a:rPr lang="en-US" altLang="en-US" dirty="0"/>
              <a:t>Mike </a:t>
            </a:r>
            <a:r>
              <a:rPr lang="en-US" altLang="en-US" dirty="0" err="1"/>
              <a:t>Murach</a:t>
            </a:r>
            <a:r>
              <a:rPr lang="en-US" altLang="en-US" dirty="0"/>
              <a:t> &amp; Associates, Inc.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endParaRPr lang="en-US" altLang="en-US"/>
          </a:p>
          <a:p>
            <a:pPr algn="r"/>
            <a:r>
              <a:rPr lang="en-US" altLang="en-US" sz="900">
                <a:latin typeface="Arial Narrow" pitchFamily="34" charset="0"/>
              </a:rPr>
              <a:t>Slide </a:t>
            </a:r>
            <a:fld id="{2650AA84-8C32-44EF-8660-1760D45665A1}" type="slidenum">
              <a:rPr lang="en-US" altLang="en-US" sz="900">
                <a:latin typeface="Arial Narrow" pitchFamily="34" charset="0"/>
              </a:rPr>
              <a:pPr algn="r"/>
              <a:t>54</a:t>
            </a:fld>
            <a:endParaRPr lang="en-US" altLang="en-US" sz="900">
              <a:latin typeface="Arial Narrow" pitchFamily="34" charset="0"/>
            </a:endParaRPr>
          </a:p>
        </p:txBody>
      </p:sp>
      <p:graphicFrame>
        <p:nvGraphicFramePr>
          <p:cNvPr id="7373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1806684"/>
              </p:ext>
            </p:extLst>
          </p:nvPr>
        </p:nvGraphicFramePr>
        <p:xfrm>
          <a:off x="1156877" y="1104285"/>
          <a:ext cx="7301323" cy="5883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01" name="Document" r:id="rId4" imgW="7301323" imgH="588348" progId="Word.Document.8">
                  <p:embed/>
                </p:oleObj>
              </mc:Choice>
              <mc:Fallback>
                <p:oleObj name="Document" r:id="rId4" imgW="7301323" imgH="588348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6877" y="1104285"/>
                        <a:ext cx="7301323" cy="58834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244" y="1752600"/>
            <a:ext cx="6752381" cy="324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489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762000" y="6248400"/>
            <a:ext cx="1981200" cy="4572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Murach's PHP and MySQL, C1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2895600" y="6248400"/>
            <a:ext cx="3352800" cy="457200"/>
          </a:xfrm>
          <a:prstGeom prst="rect">
            <a:avLst/>
          </a:prstGeom>
        </p:spPr>
        <p:txBody>
          <a:bodyPr/>
          <a:lstStyle/>
          <a:p>
            <a:r>
              <a:rPr lang="en-US" altLang="en-US" dirty="0"/>
              <a:t>© </a:t>
            </a:r>
            <a:r>
              <a:rPr lang="en-US" altLang="en-US" dirty="0" smtClean="0"/>
              <a:t>2014, </a:t>
            </a:r>
            <a:r>
              <a:rPr lang="en-US" altLang="en-US" dirty="0"/>
              <a:t>Mike </a:t>
            </a:r>
            <a:r>
              <a:rPr lang="en-US" altLang="en-US" dirty="0" err="1"/>
              <a:t>Murach</a:t>
            </a:r>
            <a:r>
              <a:rPr lang="en-US" altLang="en-US" dirty="0"/>
              <a:t> &amp; Associates, Inc.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endParaRPr lang="en-US" altLang="en-US"/>
          </a:p>
          <a:p>
            <a:pPr algn="r"/>
            <a:r>
              <a:rPr lang="en-US" altLang="en-US" sz="900">
                <a:latin typeface="Arial Narrow" pitchFamily="34" charset="0"/>
              </a:rPr>
              <a:t>Slide </a:t>
            </a:r>
            <a:fld id="{53EC9129-5EC7-4868-B0E9-9E372108F943}" type="slidenum">
              <a:rPr lang="en-US" altLang="en-US" sz="900">
                <a:latin typeface="Arial Narrow" pitchFamily="34" charset="0"/>
              </a:rPr>
              <a:pPr algn="r"/>
              <a:t>55</a:t>
            </a:fld>
            <a:endParaRPr lang="en-US" altLang="en-US" sz="900">
              <a:latin typeface="Arial Narrow" pitchFamily="34" charset="0"/>
            </a:endParaRPr>
          </a:p>
        </p:txBody>
      </p:sp>
      <p:graphicFrame>
        <p:nvGraphicFramePr>
          <p:cNvPr id="7475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5267175"/>
              </p:ext>
            </p:extLst>
          </p:nvPr>
        </p:nvGraphicFramePr>
        <p:xfrm>
          <a:off x="966316" y="1981200"/>
          <a:ext cx="7422416" cy="38152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28" name="Document" r:id="rId4" imgW="7422416" imgH="3815259" progId="Word.Document.8">
                  <p:embed/>
                </p:oleObj>
              </mc:Choice>
              <mc:Fallback>
                <p:oleObj name="Document" r:id="rId4" imgW="7422416" imgH="3815259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6316" y="1981200"/>
                        <a:ext cx="7422416" cy="381525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2402989"/>
              </p:ext>
            </p:extLst>
          </p:nvPr>
        </p:nvGraphicFramePr>
        <p:xfrm>
          <a:off x="762000" y="1131397"/>
          <a:ext cx="5956042" cy="4264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29" name="Document" r:id="rId6" imgW="5956042" imgH="426495" progId="Word.Document.12">
                  <p:embed/>
                </p:oleObj>
              </mc:Choice>
              <mc:Fallback>
                <p:oleObj name="Document" r:id="rId6" imgW="5956042" imgH="42649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62000" y="1131397"/>
                        <a:ext cx="5956042" cy="4264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42180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762000" y="6248400"/>
            <a:ext cx="1981200" cy="4572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Murach's PHP and MySQL, C1</a:t>
            </a: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2895600" y="6248400"/>
            <a:ext cx="3352800" cy="457200"/>
          </a:xfrm>
          <a:prstGeom prst="rect">
            <a:avLst/>
          </a:prstGeom>
        </p:spPr>
        <p:txBody>
          <a:bodyPr/>
          <a:lstStyle/>
          <a:p>
            <a:r>
              <a:rPr lang="en-US" altLang="en-US" dirty="0"/>
              <a:t>© </a:t>
            </a:r>
            <a:r>
              <a:rPr lang="en-US" altLang="en-US" dirty="0" smtClean="0"/>
              <a:t>2014, </a:t>
            </a:r>
            <a:r>
              <a:rPr lang="en-US" altLang="en-US" dirty="0"/>
              <a:t>Mike </a:t>
            </a:r>
            <a:r>
              <a:rPr lang="en-US" altLang="en-US" dirty="0" err="1"/>
              <a:t>Murach</a:t>
            </a:r>
            <a:r>
              <a:rPr lang="en-US" altLang="en-US" dirty="0"/>
              <a:t> &amp; Associates, Inc.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endParaRPr lang="en-US" altLang="en-US"/>
          </a:p>
          <a:p>
            <a:pPr algn="r"/>
            <a:r>
              <a:rPr lang="en-US" altLang="en-US" sz="900">
                <a:latin typeface="Arial Narrow" pitchFamily="34" charset="0"/>
              </a:rPr>
              <a:t>Slide </a:t>
            </a:r>
            <a:fld id="{960784DD-EBA5-4613-80E4-A0CA3000AEA0}" type="slidenum">
              <a:rPr lang="en-US" altLang="en-US" sz="900">
                <a:latin typeface="Arial Narrow" pitchFamily="34" charset="0"/>
              </a:rPr>
              <a:pPr algn="r"/>
              <a:t>56</a:t>
            </a:fld>
            <a:endParaRPr lang="en-US" altLang="en-US" sz="900">
              <a:latin typeface="Arial Narrow" pitchFamily="34" charset="0"/>
            </a:endParaRPr>
          </a:p>
        </p:txBody>
      </p:sp>
      <p:graphicFrame>
        <p:nvGraphicFramePr>
          <p:cNvPr id="7577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1815672"/>
              </p:ext>
            </p:extLst>
          </p:nvPr>
        </p:nvGraphicFramePr>
        <p:xfrm>
          <a:off x="926123" y="1051802"/>
          <a:ext cx="7301323" cy="5883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49" name="Document" r:id="rId4" imgW="7301323" imgH="588348" progId="Word.Document.8">
                  <p:embed/>
                </p:oleObj>
              </mc:Choice>
              <mc:Fallback>
                <p:oleObj name="Document" r:id="rId4" imgW="7301323" imgH="588348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6123" y="1051802"/>
                        <a:ext cx="7301323" cy="58834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545846"/>
            <a:ext cx="6858000" cy="4702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387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762000" y="6248400"/>
            <a:ext cx="1981200" cy="4572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Murach's PHP and MySQL, C1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2895600" y="6248400"/>
            <a:ext cx="3352800" cy="457200"/>
          </a:xfrm>
          <a:prstGeom prst="rect">
            <a:avLst/>
          </a:prstGeom>
        </p:spPr>
        <p:txBody>
          <a:bodyPr/>
          <a:lstStyle/>
          <a:p>
            <a:r>
              <a:rPr lang="en-US" altLang="en-US" dirty="0"/>
              <a:t>© </a:t>
            </a:r>
            <a:r>
              <a:rPr lang="en-US" altLang="en-US" dirty="0" smtClean="0"/>
              <a:t>2014, </a:t>
            </a:r>
            <a:r>
              <a:rPr lang="en-US" altLang="en-US" dirty="0"/>
              <a:t>Mike </a:t>
            </a:r>
            <a:r>
              <a:rPr lang="en-US" altLang="en-US" dirty="0" err="1"/>
              <a:t>Murach</a:t>
            </a:r>
            <a:r>
              <a:rPr lang="en-US" altLang="en-US" dirty="0"/>
              <a:t> &amp; Associates, Inc.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endParaRPr lang="en-US" altLang="en-US"/>
          </a:p>
          <a:p>
            <a:pPr algn="r"/>
            <a:r>
              <a:rPr lang="en-US" altLang="en-US" sz="900">
                <a:latin typeface="Arial Narrow" pitchFamily="34" charset="0"/>
              </a:rPr>
              <a:t>Slide </a:t>
            </a:r>
            <a:fld id="{E2E3A54C-2714-4C81-86A3-A773E3DF8BC2}" type="slidenum">
              <a:rPr lang="en-US" altLang="en-US" sz="900">
                <a:latin typeface="Arial Narrow" pitchFamily="34" charset="0"/>
              </a:rPr>
              <a:pPr algn="r"/>
              <a:t>57</a:t>
            </a:fld>
            <a:endParaRPr lang="en-US" altLang="en-US" sz="900">
              <a:latin typeface="Arial Narrow" pitchFamily="34" charset="0"/>
            </a:endParaRPr>
          </a:p>
        </p:txBody>
      </p:sp>
      <p:graphicFrame>
        <p:nvGraphicFramePr>
          <p:cNvPr id="7680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163065"/>
              </p:ext>
            </p:extLst>
          </p:nvPr>
        </p:nvGraphicFramePr>
        <p:xfrm>
          <a:off x="913563" y="1981200"/>
          <a:ext cx="7219950" cy="3389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76" name="Document" r:id="rId4" imgW="7241153" imgH="3403703" progId="Word.Document.8">
                  <p:embed/>
                </p:oleObj>
              </mc:Choice>
              <mc:Fallback>
                <p:oleObj name="Document" r:id="rId4" imgW="7241153" imgH="3403703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3563" y="1981200"/>
                        <a:ext cx="7219950" cy="3389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7841468"/>
              </p:ext>
            </p:extLst>
          </p:nvPr>
        </p:nvGraphicFramePr>
        <p:xfrm>
          <a:off x="913563" y="1103312"/>
          <a:ext cx="5956042" cy="7770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77" name="Document" r:id="rId6" imgW="5956042" imgH="777049" progId="Word.Document.12">
                  <p:embed/>
                </p:oleObj>
              </mc:Choice>
              <mc:Fallback>
                <p:oleObj name="Document" r:id="rId6" imgW="5956042" imgH="77704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13563" y="1103312"/>
                        <a:ext cx="5956042" cy="7770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00771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762000" y="6248400"/>
            <a:ext cx="1981200" cy="4572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Murach's PHP and MySQL, C1</a:t>
            </a: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2895600" y="6248400"/>
            <a:ext cx="3352800" cy="457200"/>
          </a:xfrm>
          <a:prstGeom prst="rect">
            <a:avLst/>
          </a:prstGeom>
        </p:spPr>
        <p:txBody>
          <a:bodyPr/>
          <a:lstStyle/>
          <a:p>
            <a:r>
              <a:rPr lang="en-US" altLang="en-US" dirty="0"/>
              <a:t>© </a:t>
            </a:r>
            <a:r>
              <a:rPr lang="en-US" altLang="en-US" dirty="0" smtClean="0"/>
              <a:t>2014, </a:t>
            </a:r>
            <a:r>
              <a:rPr lang="en-US" altLang="en-US" dirty="0"/>
              <a:t>Mike </a:t>
            </a:r>
            <a:r>
              <a:rPr lang="en-US" altLang="en-US" dirty="0" err="1"/>
              <a:t>Murach</a:t>
            </a:r>
            <a:r>
              <a:rPr lang="en-US" altLang="en-US" dirty="0"/>
              <a:t> &amp; Associates, Inc.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endParaRPr lang="en-US" altLang="en-US"/>
          </a:p>
          <a:p>
            <a:pPr algn="r"/>
            <a:r>
              <a:rPr lang="en-US" altLang="en-US" sz="900">
                <a:latin typeface="Arial Narrow" pitchFamily="34" charset="0"/>
              </a:rPr>
              <a:t>Slide </a:t>
            </a:r>
            <a:fld id="{A718CC10-8296-4E37-96E3-3BC640FC9CE6}" type="slidenum">
              <a:rPr lang="en-US" altLang="en-US" sz="900">
                <a:latin typeface="Arial Narrow" pitchFamily="34" charset="0"/>
              </a:rPr>
              <a:pPr algn="r"/>
              <a:t>58</a:t>
            </a:fld>
            <a:endParaRPr lang="en-US" altLang="en-US" sz="900">
              <a:latin typeface="Arial Narrow" pitchFamily="34" charset="0"/>
            </a:endParaRPr>
          </a:p>
        </p:txBody>
      </p:sp>
      <p:graphicFrame>
        <p:nvGraphicFramePr>
          <p:cNvPr id="7782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6073935"/>
              </p:ext>
            </p:extLst>
          </p:nvPr>
        </p:nvGraphicFramePr>
        <p:xfrm>
          <a:off x="921338" y="1246719"/>
          <a:ext cx="7301323" cy="5883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397" name="Document" r:id="rId4" imgW="7301323" imgH="588348" progId="Word.Document.8">
                  <p:embed/>
                </p:oleObj>
              </mc:Choice>
              <mc:Fallback>
                <p:oleObj name="Document" r:id="rId4" imgW="7301323" imgH="588348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1338" y="1246719"/>
                        <a:ext cx="7301323" cy="58834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835067"/>
            <a:ext cx="6526667" cy="441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420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762000" y="6248400"/>
            <a:ext cx="1981200" cy="4572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Murach's PHP and MySQL, C1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2895600" y="6248400"/>
            <a:ext cx="3352800" cy="457200"/>
          </a:xfrm>
          <a:prstGeom prst="rect">
            <a:avLst/>
          </a:prstGeom>
        </p:spPr>
        <p:txBody>
          <a:bodyPr/>
          <a:lstStyle/>
          <a:p>
            <a:r>
              <a:rPr lang="en-US" altLang="en-US" dirty="0"/>
              <a:t>© </a:t>
            </a:r>
            <a:r>
              <a:rPr lang="en-US" altLang="en-US" dirty="0" smtClean="0"/>
              <a:t>2014, </a:t>
            </a:r>
            <a:r>
              <a:rPr lang="en-US" altLang="en-US" dirty="0"/>
              <a:t>Mike </a:t>
            </a:r>
            <a:r>
              <a:rPr lang="en-US" altLang="en-US" dirty="0" err="1"/>
              <a:t>Murach</a:t>
            </a:r>
            <a:r>
              <a:rPr lang="en-US" altLang="en-US" dirty="0"/>
              <a:t> &amp; Associates, Inc.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endParaRPr lang="en-US" altLang="en-US"/>
          </a:p>
          <a:p>
            <a:pPr algn="r"/>
            <a:r>
              <a:rPr lang="en-US" altLang="en-US" sz="900">
                <a:latin typeface="Arial Narrow" pitchFamily="34" charset="0"/>
              </a:rPr>
              <a:t>Slide </a:t>
            </a:r>
            <a:fld id="{2012B1C3-D7A2-4BB6-BC3A-192755E43B04}" type="slidenum">
              <a:rPr lang="en-US" altLang="en-US" sz="900">
                <a:latin typeface="Arial Narrow" pitchFamily="34" charset="0"/>
              </a:rPr>
              <a:pPr algn="r"/>
              <a:t>59</a:t>
            </a:fld>
            <a:endParaRPr lang="en-US" altLang="en-US" sz="900">
              <a:latin typeface="Arial Narrow" pitchFamily="34" charset="0"/>
            </a:endParaRPr>
          </a:p>
        </p:txBody>
      </p:sp>
      <p:graphicFrame>
        <p:nvGraphicFramePr>
          <p:cNvPr id="7885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5985936"/>
              </p:ext>
            </p:extLst>
          </p:nvPr>
        </p:nvGraphicFramePr>
        <p:xfrm>
          <a:off x="838200" y="1801813"/>
          <a:ext cx="7280275" cy="4675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24" name="Document" r:id="rId4" imgW="7301323" imgH="4697780" progId="Word.Document.8">
                  <p:embed/>
                </p:oleObj>
              </mc:Choice>
              <mc:Fallback>
                <p:oleObj name="Document" r:id="rId4" imgW="7301323" imgH="469778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1801813"/>
                        <a:ext cx="7280275" cy="4675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9620580"/>
              </p:ext>
            </p:extLst>
          </p:nvPr>
        </p:nvGraphicFramePr>
        <p:xfrm>
          <a:off x="914400" y="1146718"/>
          <a:ext cx="5956042" cy="4264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25" name="Document" r:id="rId6" imgW="5956042" imgH="426495" progId="Word.Document.12">
                  <p:embed/>
                </p:oleObj>
              </mc:Choice>
              <mc:Fallback>
                <p:oleObj name="Document" r:id="rId6" imgW="5956042" imgH="42649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14400" y="1146718"/>
                        <a:ext cx="5956042" cy="4264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67131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762000" y="6248400"/>
            <a:ext cx="1981200" cy="4572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Murach's PHP and MySQL, C1</a:t>
            </a: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2895600" y="6248400"/>
            <a:ext cx="3352800" cy="457200"/>
          </a:xfrm>
          <a:prstGeom prst="rect">
            <a:avLst/>
          </a:prstGeom>
        </p:spPr>
        <p:txBody>
          <a:bodyPr/>
          <a:lstStyle/>
          <a:p>
            <a:r>
              <a:rPr lang="en-US" altLang="en-US" dirty="0"/>
              <a:t>© </a:t>
            </a:r>
            <a:r>
              <a:rPr lang="en-US" altLang="en-US" dirty="0" smtClean="0"/>
              <a:t>2014, </a:t>
            </a:r>
            <a:r>
              <a:rPr lang="en-US" altLang="en-US" dirty="0"/>
              <a:t>Mike </a:t>
            </a:r>
            <a:r>
              <a:rPr lang="en-US" altLang="en-US" dirty="0" err="1"/>
              <a:t>Murach</a:t>
            </a:r>
            <a:r>
              <a:rPr lang="en-US" altLang="en-US" dirty="0"/>
              <a:t> &amp; Associates, Inc.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endParaRPr lang="en-US" altLang="en-US"/>
          </a:p>
          <a:p>
            <a:pPr algn="r"/>
            <a:r>
              <a:rPr lang="en-US" altLang="en-US" sz="900">
                <a:latin typeface="Arial Narrow" pitchFamily="34" charset="0"/>
              </a:rPr>
              <a:t>Slide </a:t>
            </a:r>
            <a:fld id="{23A7F9D5-6559-499B-831A-87FE7C4E08C5}" type="slidenum">
              <a:rPr lang="en-US" altLang="en-US" sz="900">
                <a:latin typeface="Arial Narrow" pitchFamily="34" charset="0"/>
              </a:rPr>
              <a:pPr algn="r"/>
              <a:t>6</a:t>
            </a:fld>
            <a:endParaRPr lang="en-US" altLang="en-US" sz="900">
              <a:latin typeface="Arial Narrow" pitchFamily="34" charset="0"/>
            </a:endParaRPr>
          </a:p>
        </p:txBody>
      </p:sp>
      <p:graphicFrame>
        <p:nvGraphicFramePr>
          <p:cNvPr id="3789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5078660"/>
              </p:ext>
            </p:extLst>
          </p:nvPr>
        </p:nvGraphicFramePr>
        <p:xfrm>
          <a:off x="973832" y="1739462"/>
          <a:ext cx="7301323" cy="5883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2" name="Document" r:id="rId4" imgW="7301323" imgH="588348" progId="Word.Document.8">
                  <p:embed/>
                </p:oleObj>
              </mc:Choice>
              <mc:Fallback>
                <p:oleObj name="Document" r:id="rId4" imgW="7301323" imgH="588348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3832" y="1739462"/>
                        <a:ext cx="7301323" cy="58834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0" y="24431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1051588"/>
              </p:ext>
            </p:extLst>
          </p:nvPr>
        </p:nvGraphicFramePr>
        <p:xfrm>
          <a:off x="835314" y="3317082"/>
          <a:ext cx="7473369" cy="205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3" name="Visio" r:id="rId6" imgW="3997157" imgH="1102680" progId="Visio.Drawing.11">
                  <p:embed/>
                </p:oleObj>
              </mc:Choice>
              <mc:Fallback>
                <p:oleObj name="Visio" r:id="rId6" imgW="3997157" imgH="1102680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35314" y="3317082"/>
                        <a:ext cx="7473369" cy="2057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0893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762000" y="6248400"/>
            <a:ext cx="1981200" cy="4572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Murach's PHP and MySQL, C1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2895600" y="6248400"/>
            <a:ext cx="3352800" cy="457200"/>
          </a:xfrm>
          <a:prstGeom prst="rect">
            <a:avLst/>
          </a:prstGeom>
        </p:spPr>
        <p:txBody>
          <a:bodyPr/>
          <a:lstStyle/>
          <a:p>
            <a:r>
              <a:rPr lang="en-US" altLang="en-US" dirty="0"/>
              <a:t>© </a:t>
            </a:r>
            <a:r>
              <a:rPr lang="en-US" altLang="en-US" dirty="0" smtClean="0"/>
              <a:t>2014, </a:t>
            </a:r>
            <a:r>
              <a:rPr lang="en-US" altLang="en-US" dirty="0"/>
              <a:t>Mike </a:t>
            </a:r>
            <a:r>
              <a:rPr lang="en-US" altLang="en-US" dirty="0" err="1"/>
              <a:t>Murach</a:t>
            </a:r>
            <a:r>
              <a:rPr lang="en-US" altLang="en-US" dirty="0"/>
              <a:t> &amp; Associates, Inc.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endParaRPr lang="en-US" altLang="en-US"/>
          </a:p>
          <a:p>
            <a:pPr algn="r"/>
            <a:r>
              <a:rPr lang="en-US" altLang="en-US" sz="900">
                <a:latin typeface="Arial Narrow" pitchFamily="34" charset="0"/>
              </a:rPr>
              <a:t>Slide </a:t>
            </a:r>
            <a:fld id="{59752A5D-B2F6-4449-9E25-79C517F767D6}" type="slidenum">
              <a:rPr lang="en-US" altLang="en-US" sz="900">
                <a:latin typeface="Arial Narrow" pitchFamily="34" charset="0"/>
              </a:rPr>
              <a:pPr algn="r"/>
              <a:t>60</a:t>
            </a:fld>
            <a:endParaRPr lang="en-US" altLang="en-US" sz="900">
              <a:latin typeface="Arial Narrow" pitchFamily="34" charset="0"/>
            </a:endParaRPr>
          </a:p>
        </p:txBody>
      </p:sp>
      <p:graphicFrame>
        <p:nvGraphicFramePr>
          <p:cNvPr id="7987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8960181"/>
              </p:ext>
            </p:extLst>
          </p:nvPr>
        </p:nvGraphicFramePr>
        <p:xfrm>
          <a:off x="893763" y="1446213"/>
          <a:ext cx="7229475" cy="5230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48" name="Document" r:id="rId4" imgW="7288306" imgH="5275106" progId="Word.Document.8">
                  <p:embed/>
                </p:oleObj>
              </mc:Choice>
              <mc:Fallback>
                <p:oleObj name="Document" r:id="rId4" imgW="7288306" imgH="5275106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3763" y="1446213"/>
                        <a:ext cx="7229475" cy="5230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6439698"/>
              </p:ext>
            </p:extLst>
          </p:nvPr>
        </p:nvGraphicFramePr>
        <p:xfrm>
          <a:off x="889279" y="993496"/>
          <a:ext cx="5956042" cy="4264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49" name="Document" r:id="rId6" imgW="5956042" imgH="426495" progId="Word.Document.12">
                  <p:embed/>
                </p:oleObj>
              </mc:Choice>
              <mc:Fallback>
                <p:oleObj name="Document" r:id="rId6" imgW="5956042" imgH="42649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89279" y="993496"/>
                        <a:ext cx="5956042" cy="4264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39750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762000" y="6248400"/>
            <a:ext cx="1981200" cy="4572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Murach's PHP and MySQL, C1</a:t>
            </a: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2895600" y="6248400"/>
            <a:ext cx="3352800" cy="457200"/>
          </a:xfrm>
          <a:prstGeom prst="rect">
            <a:avLst/>
          </a:prstGeom>
        </p:spPr>
        <p:txBody>
          <a:bodyPr/>
          <a:lstStyle/>
          <a:p>
            <a:r>
              <a:rPr lang="en-US" altLang="en-US" dirty="0"/>
              <a:t>© </a:t>
            </a:r>
            <a:r>
              <a:rPr lang="en-US" altLang="en-US" dirty="0" smtClean="0"/>
              <a:t>2014, </a:t>
            </a:r>
            <a:r>
              <a:rPr lang="en-US" altLang="en-US" dirty="0"/>
              <a:t>Mike </a:t>
            </a:r>
            <a:r>
              <a:rPr lang="en-US" altLang="en-US" dirty="0" err="1"/>
              <a:t>Murach</a:t>
            </a:r>
            <a:r>
              <a:rPr lang="en-US" altLang="en-US" dirty="0"/>
              <a:t> &amp; Associates, Inc.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endParaRPr lang="en-US" altLang="en-US"/>
          </a:p>
          <a:p>
            <a:pPr algn="r"/>
            <a:r>
              <a:rPr lang="en-US" altLang="en-US" sz="900">
                <a:latin typeface="Arial Narrow" pitchFamily="34" charset="0"/>
              </a:rPr>
              <a:t>Slide </a:t>
            </a:r>
            <a:fld id="{3FAE0EF1-6744-463A-A94E-2395BEE010E7}" type="slidenum">
              <a:rPr lang="en-US" altLang="en-US" sz="900">
                <a:latin typeface="Arial Narrow" pitchFamily="34" charset="0"/>
              </a:rPr>
              <a:pPr algn="r"/>
              <a:t>61</a:t>
            </a:fld>
            <a:endParaRPr lang="en-US" altLang="en-US" sz="900">
              <a:latin typeface="Arial Narrow" pitchFamily="34" charset="0"/>
            </a:endParaRPr>
          </a:p>
        </p:txBody>
      </p:sp>
      <p:graphicFrame>
        <p:nvGraphicFramePr>
          <p:cNvPr id="8090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1301152"/>
              </p:ext>
            </p:extLst>
          </p:nvPr>
        </p:nvGraphicFramePr>
        <p:xfrm>
          <a:off x="946676" y="1068434"/>
          <a:ext cx="7301323" cy="5883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69" name="Document" r:id="rId4" imgW="7301323" imgH="588348" progId="Word.Document.8">
                  <p:embed/>
                </p:oleObj>
              </mc:Choice>
              <mc:Fallback>
                <p:oleObj name="Document" r:id="rId4" imgW="7301323" imgH="588348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6676" y="1068434"/>
                        <a:ext cx="7301323" cy="58834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157" y="1421881"/>
            <a:ext cx="7315199" cy="4879113"/>
          </a:xfrm>
          <a:prstGeom prst="rect">
            <a:avLst/>
          </a:prstGeom>
        </p:spPr>
      </p:pic>
      <p:sp>
        <p:nvSpPr>
          <p:cNvPr id="8" name="Text Box 77"/>
          <p:cNvSpPr txBox="1">
            <a:spLocks noChangeArrowheads="1"/>
          </p:cNvSpPr>
          <p:nvPr/>
        </p:nvSpPr>
        <p:spPr bwMode="auto">
          <a:xfrm>
            <a:off x="6309863" y="4587575"/>
            <a:ext cx="1714500" cy="4572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>
              <a:spcBef>
                <a:spcPts val="0"/>
              </a:spcBef>
              <a:spcAft>
                <a:spcPts val="600"/>
              </a:spcAft>
            </a:pPr>
            <a:r>
              <a:rPr lang="en-US" sz="900" b="1" dirty="0">
                <a:effectLst/>
                <a:latin typeface="Courier New"/>
                <a:ea typeface="Times New Roman"/>
              </a:rPr>
              <a:t>Auto-completion list </a:t>
            </a:r>
            <a:br>
              <a:rPr lang="en-US" sz="900" b="1" dirty="0">
                <a:effectLst/>
                <a:latin typeface="Courier New"/>
                <a:ea typeface="Times New Roman"/>
              </a:rPr>
            </a:br>
            <a:r>
              <a:rPr lang="en-US" sz="900" b="1" dirty="0">
                <a:effectLst/>
                <a:latin typeface="Courier New"/>
                <a:ea typeface="Times New Roman"/>
              </a:rPr>
              <a:t>for names that start</a:t>
            </a:r>
            <a:br>
              <a:rPr lang="en-US" sz="900" b="1" dirty="0">
                <a:effectLst/>
                <a:latin typeface="Courier New"/>
                <a:ea typeface="Times New Roman"/>
              </a:rPr>
            </a:br>
            <a:r>
              <a:rPr lang="en-US" sz="900" b="1" dirty="0">
                <a:effectLst/>
                <a:latin typeface="Courier New"/>
                <a:ea typeface="Times New Roman"/>
              </a:rPr>
              <a:t>with $d</a:t>
            </a:r>
            <a:endParaRPr lang="en-US" sz="1100" dirty="0">
              <a:effectLst/>
              <a:latin typeface="Times New Roman"/>
              <a:ea typeface="Times New Roman"/>
            </a:endParaRPr>
          </a:p>
        </p:txBody>
      </p:sp>
      <p:cxnSp>
        <p:nvCxnSpPr>
          <p:cNvPr id="9" name="Line 82"/>
          <p:cNvCxnSpPr>
            <a:cxnSpLocks noChangeShapeType="1"/>
          </p:cNvCxnSpPr>
          <p:nvPr/>
        </p:nvCxnSpPr>
        <p:spPr bwMode="auto">
          <a:xfrm>
            <a:off x="5715503" y="3722705"/>
            <a:ext cx="1009650" cy="8667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Line 83"/>
          <p:cNvCxnSpPr>
            <a:cxnSpLocks noChangeShapeType="1"/>
          </p:cNvCxnSpPr>
          <p:nvPr/>
        </p:nvCxnSpPr>
        <p:spPr bwMode="auto">
          <a:xfrm>
            <a:off x="5715503" y="3941780"/>
            <a:ext cx="1009650" cy="6477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" name="Text Box 84"/>
          <p:cNvSpPr txBox="1">
            <a:spLocks noChangeArrowheads="1"/>
          </p:cNvSpPr>
          <p:nvPr/>
        </p:nvSpPr>
        <p:spPr bwMode="auto">
          <a:xfrm>
            <a:off x="1524000" y="3409650"/>
            <a:ext cx="940435" cy="25146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>
              <a:spcBef>
                <a:spcPts val="0"/>
              </a:spcBef>
              <a:spcAft>
                <a:spcPts val="600"/>
              </a:spcAft>
            </a:pPr>
            <a:r>
              <a:rPr lang="en-US" sz="900" b="1">
                <a:effectLst/>
                <a:latin typeface="Courier New"/>
                <a:ea typeface="Times New Roman"/>
              </a:rPr>
              <a:t>Error icon</a:t>
            </a:r>
            <a:endParaRPr lang="en-US" sz="1100">
              <a:effectLst/>
              <a:latin typeface="Times New Roman"/>
              <a:ea typeface="Times New Roman"/>
            </a:endParaRPr>
          </a:p>
        </p:txBody>
      </p:sp>
      <p:cxnSp>
        <p:nvCxnSpPr>
          <p:cNvPr id="12" name="Line 85"/>
          <p:cNvCxnSpPr>
            <a:cxnSpLocks noChangeShapeType="1"/>
          </p:cNvCxnSpPr>
          <p:nvPr/>
        </p:nvCxnSpPr>
        <p:spPr bwMode="auto">
          <a:xfrm flipV="1">
            <a:off x="2464435" y="3409650"/>
            <a:ext cx="507365" cy="12573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Line 85"/>
          <p:cNvCxnSpPr>
            <a:cxnSpLocks noChangeShapeType="1"/>
          </p:cNvCxnSpPr>
          <p:nvPr/>
        </p:nvCxnSpPr>
        <p:spPr bwMode="auto">
          <a:xfrm flipH="1">
            <a:off x="2683511" y="2848690"/>
            <a:ext cx="288289" cy="20275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" name="Text Box 84"/>
          <p:cNvSpPr txBox="1">
            <a:spLocks noChangeArrowheads="1"/>
          </p:cNvSpPr>
          <p:nvPr/>
        </p:nvSpPr>
        <p:spPr bwMode="auto">
          <a:xfrm>
            <a:off x="1524000" y="3051445"/>
            <a:ext cx="1159510" cy="22479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>
              <a:spcBef>
                <a:spcPts val="0"/>
              </a:spcBef>
              <a:spcAft>
                <a:spcPts val="600"/>
              </a:spcAft>
            </a:pPr>
            <a:r>
              <a:rPr lang="en-US" sz="900" b="1">
                <a:effectLst/>
                <a:latin typeface="Courier New"/>
                <a:ea typeface="Times New Roman"/>
              </a:rPr>
              <a:t>Warning icons</a:t>
            </a:r>
            <a:endParaRPr lang="en-US" sz="110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36725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762000" y="6248400"/>
            <a:ext cx="1981200" cy="4572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Murach's PHP and MySQL, C1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2895600" y="6248400"/>
            <a:ext cx="3352800" cy="457200"/>
          </a:xfrm>
          <a:prstGeom prst="rect">
            <a:avLst/>
          </a:prstGeom>
        </p:spPr>
        <p:txBody>
          <a:bodyPr/>
          <a:lstStyle/>
          <a:p>
            <a:r>
              <a:rPr lang="en-US" altLang="en-US" dirty="0"/>
              <a:t>© </a:t>
            </a:r>
            <a:r>
              <a:rPr lang="en-US" altLang="en-US" dirty="0" smtClean="0"/>
              <a:t>2014, </a:t>
            </a:r>
            <a:r>
              <a:rPr lang="en-US" altLang="en-US" dirty="0"/>
              <a:t>Mike </a:t>
            </a:r>
            <a:r>
              <a:rPr lang="en-US" altLang="en-US" dirty="0" err="1"/>
              <a:t>Murach</a:t>
            </a:r>
            <a:r>
              <a:rPr lang="en-US" altLang="en-US" dirty="0"/>
              <a:t> &amp; Associates, Inc.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endParaRPr lang="en-US" altLang="en-US"/>
          </a:p>
          <a:p>
            <a:pPr algn="r"/>
            <a:r>
              <a:rPr lang="en-US" altLang="en-US" sz="900">
                <a:latin typeface="Arial Narrow" pitchFamily="34" charset="0"/>
              </a:rPr>
              <a:t>Slide </a:t>
            </a:r>
            <a:fld id="{7E48EFD9-412D-4026-A619-7B38E3E7ADDE}" type="slidenum">
              <a:rPr lang="en-US" altLang="en-US" sz="900">
                <a:latin typeface="Arial Narrow" pitchFamily="34" charset="0"/>
              </a:rPr>
              <a:pPr algn="r"/>
              <a:t>62</a:t>
            </a:fld>
            <a:endParaRPr lang="en-US" altLang="en-US" sz="900">
              <a:latin typeface="Arial Narrow" pitchFamily="34" charset="0"/>
            </a:endParaRPr>
          </a:p>
        </p:txBody>
      </p:sp>
      <p:graphicFrame>
        <p:nvGraphicFramePr>
          <p:cNvPr id="8192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0212941"/>
              </p:ext>
            </p:extLst>
          </p:nvPr>
        </p:nvGraphicFramePr>
        <p:xfrm>
          <a:off x="921338" y="1558190"/>
          <a:ext cx="7301323" cy="52998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496" name="Document" r:id="rId4" imgW="7301323" imgH="5299810" progId="Word.Document.8">
                  <p:embed/>
                </p:oleObj>
              </mc:Choice>
              <mc:Fallback>
                <p:oleObj name="Document" r:id="rId4" imgW="7301323" imgH="529981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1338" y="1558190"/>
                        <a:ext cx="7301323" cy="529981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0476486"/>
              </p:ext>
            </p:extLst>
          </p:nvPr>
        </p:nvGraphicFramePr>
        <p:xfrm>
          <a:off x="921338" y="1131695"/>
          <a:ext cx="5956042" cy="4264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497" name="Document" r:id="rId6" imgW="5956042" imgH="426495" progId="Word.Document.12">
                  <p:embed/>
                </p:oleObj>
              </mc:Choice>
              <mc:Fallback>
                <p:oleObj name="Document" r:id="rId6" imgW="5956042" imgH="42649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21338" y="1131695"/>
                        <a:ext cx="5956042" cy="4264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49541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762000" y="6248400"/>
            <a:ext cx="1981200" cy="4572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Murach's PHP and MySQL, C1</a:t>
            </a: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2895600" y="6248400"/>
            <a:ext cx="3352800" cy="457200"/>
          </a:xfrm>
          <a:prstGeom prst="rect">
            <a:avLst/>
          </a:prstGeom>
        </p:spPr>
        <p:txBody>
          <a:bodyPr/>
          <a:lstStyle/>
          <a:p>
            <a:r>
              <a:rPr lang="en-US" altLang="en-US" dirty="0"/>
              <a:t>© </a:t>
            </a:r>
            <a:r>
              <a:rPr lang="en-US" altLang="en-US" dirty="0" smtClean="0"/>
              <a:t>2014, </a:t>
            </a:r>
            <a:r>
              <a:rPr lang="en-US" altLang="en-US" dirty="0"/>
              <a:t>Mike </a:t>
            </a:r>
            <a:r>
              <a:rPr lang="en-US" altLang="en-US" dirty="0" err="1"/>
              <a:t>Murach</a:t>
            </a:r>
            <a:r>
              <a:rPr lang="en-US" altLang="en-US" dirty="0"/>
              <a:t> &amp; Associates, Inc.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endParaRPr lang="en-US" altLang="en-US"/>
          </a:p>
          <a:p>
            <a:pPr algn="r"/>
            <a:r>
              <a:rPr lang="en-US" altLang="en-US" sz="900">
                <a:latin typeface="Arial Narrow" pitchFamily="34" charset="0"/>
              </a:rPr>
              <a:t>Slide </a:t>
            </a:r>
            <a:fld id="{809626FC-AF59-4765-BCAD-BD5DFD2914A7}" type="slidenum">
              <a:rPr lang="en-US" altLang="en-US" sz="900">
                <a:latin typeface="Arial Narrow" pitchFamily="34" charset="0"/>
              </a:rPr>
              <a:pPr algn="r"/>
              <a:t>63</a:t>
            </a:fld>
            <a:endParaRPr lang="en-US" altLang="en-US" sz="900">
              <a:latin typeface="Arial Narrow" pitchFamily="34" charset="0"/>
            </a:endParaRPr>
          </a:p>
        </p:txBody>
      </p:sp>
      <p:graphicFrame>
        <p:nvGraphicFramePr>
          <p:cNvPr id="8294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6870088"/>
              </p:ext>
            </p:extLst>
          </p:nvPr>
        </p:nvGraphicFramePr>
        <p:xfrm>
          <a:off x="1066800" y="1219200"/>
          <a:ext cx="7301323" cy="5883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17" name="Document" r:id="rId4" imgW="7301323" imgH="588348" progId="Word.Document.8">
                  <p:embed/>
                </p:oleObj>
              </mc:Choice>
              <mc:Fallback>
                <p:oleObj name="Document" r:id="rId4" imgW="7301323" imgH="588348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1219200"/>
                        <a:ext cx="7301323" cy="58834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544" y="1967340"/>
            <a:ext cx="6773333" cy="35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755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762000" y="6248400"/>
            <a:ext cx="1981200" cy="4572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Murach's PHP and MySQL, C1</a:t>
            </a: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2895600" y="6248400"/>
            <a:ext cx="3352800" cy="457200"/>
          </a:xfrm>
          <a:prstGeom prst="rect">
            <a:avLst/>
          </a:prstGeom>
        </p:spPr>
        <p:txBody>
          <a:bodyPr/>
          <a:lstStyle/>
          <a:p>
            <a:r>
              <a:rPr lang="en-US" altLang="en-US" dirty="0"/>
              <a:t>© </a:t>
            </a:r>
            <a:r>
              <a:rPr lang="en-US" altLang="en-US" dirty="0" smtClean="0"/>
              <a:t>2014, </a:t>
            </a:r>
            <a:r>
              <a:rPr lang="en-US" altLang="en-US" dirty="0"/>
              <a:t>Mike </a:t>
            </a:r>
            <a:r>
              <a:rPr lang="en-US" altLang="en-US" dirty="0" err="1"/>
              <a:t>Murach</a:t>
            </a:r>
            <a:r>
              <a:rPr lang="en-US" altLang="en-US" dirty="0"/>
              <a:t> &amp; Associates, Inc.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endParaRPr lang="en-US" altLang="en-US"/>
          </a:p>
          <a:p>
            <a:pPr algn="r"/>
            <a:r>
              <a:rPr lang="en-US" altLang="en-US" sz="900">
                <a:latin typeface="Arial Narrow" pitchFamily="34" charset="0"/>
              </a:rPr>
              <a:t>Slide </a:t>
            </a:r>
            <a:fld id="{EAC8E91F-0D20-4D96-9F2F-653EEEB34F25}" type="slidenum">
              <a:rPr lang="en-US" altLang="en-US" sz="900">
                <a:latin typeface="Arial Narrow" pitchFamily="34" charset="0"/>
              </a:rPr>
              <a:pPr algn="r"/>
              <a:t>64</a:t>
            </a:fld>
            <a:endParaRPr lang="en-US" altLang="en-US" sz="900">
              <a:latin typeface="Arial Narrow" pitchFamily="34" charset="0"/>
            </a:endParaRPr>
          </a:p>
        </p:txBody>
      </p:sp>
      <p:graphicFrame>
        <p:nvGraphicFramePr>
          <p:cNvPr id="8397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1473016"/>
              </p:ext>
            </p:extLst>
          </p:nvPr>
        </p:nvGraphicFramePr>
        <p:xfrm>
          <a:off x="912962" y="1215331"/>
          <a:ext cx="7301323" cy="5883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41" name="Document" r:id="rId4" imgW="7301323" imgH="588348" progId="Word.Document.8">
                  <p:embed/>
                </p:oleObj>
              </mc:Choice>
              <mc:Fallback>
                <p:oleObj name="Document" r:id="rId4" imgW="7301323" imgH="588348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2962" y="1215331"/>
                        <a:ext cx="7301323" cy="58834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962" y="1981200"/>
            <a:ext cx="7019048" cy="3323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722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762000" y="6248400"/>
            <a:ext cx="1981200" cy="4572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Murach's PHP and MySQL, C1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2895600" y="6248400"/>
            <a:ext cx="3352800" cy="457200"/>
          </a:xfrm>
          <a:prstGeom prst="rect">
            <a:avLst/>
          </a:prstGeom>
        </p:spPr>
        <p:txBody>
          <a:bodyPr/>
          <a:lstStyle/>
          <a:p>
            <a:r>
              <a:rPr lang="en-US" altLang="en-US" dirty="0"/>
              <a:t>© </a:t>
            </a:r>
            <a:r>
              <a:rPr lang="en-US" altLang="en-US" dirty="0" smtClean="0"/>
              <a:t>2014, </a:t>
            </a:r>
            <a:r>
              <a:rPr lang="en-US" altLang="en-US" dirty="0"/>
              <a:t>Mike </a:t>
            </a:r>
            <a:r>
              <a:rPr lang="en-US" altLang="en-US" dirty="0" err="1"/>
              <a:t>Murach</a:t>
            </a:r>
            <a:r>
              <a:rPr lang="en-US" altLang="en-US" dirty="0"/>
              <a:t> &amp; Associates, Inc.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endParaRPr lang="en-US" altLang="en-US"/>
          </a:p>
          <a:p>
            <a:pPr algn="r"/>
            <a:r>
              <a:rPr lang="en-US" altLang="en-US" sz="900">
                <a:latin typeface="Arial Narrow" pitchFamily="34" charset="0"/>
              </a:rPr>
              <a:t>Slide </a:t>
            </a:r>
            <a:fld id="{083D067E-244B-4E2C-A938-69507F864BE1}" type="slidenum">
              <a:rPr lang="en-US" altLang="en-US" sz="900">
                <a:latin typeface="Arial Narrow" pitchFamily="34" charset="0"/>
              </a:rPr>
              <a:pPr algn="r"/>
              <a:t>65</a:t>
            </a:fld>
            <a:endParaRPr lang="en-US" altLang="en-US" sz="900">
              <a:latin typeface="Arial Narrow" pitchFamily="34" charset="0"/>
            </a:endParaRPr>
          </a:p>
        </p:txBody>
      </p:sp>
      <p:graphicFrame>
        <p:nvGraphicFramePr>
          <p:cNvPr id="8499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9279932"/>
              </p:ext>
            </p:extLst>
          </p:nvPr>
        </p:nvGraphicFramePr>
        <p:xfrm>
          <a:off x="762000" y="1658938"/>
          <a:ext cx="7280275" cy="4589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68" name="Document" r:id="rId4" imgW="7301323" imgH="4612445" progId="Word.Document.8">
                  <p:embed/>
                </p:oleObj>
              </mc:Choice>
              <mc:Fallback>
                <p:oleObj name="Document" r:id="rId4" imgW="7301323" imgH="4612445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658938"/>
                        <a:ext cx="7280275" cy="4589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7007728"/>
              </p:ext>
            </p:extLst>
          </p:nvPr>
        </p:nvGraphicFramePr>
        <p:xfrm>
          <a:off x="713711" y="1200345"/>
          <a:ext cx="7376852" cy="4225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69" name="Document" r:id="rId6" imgW="7451366" imgH="426855" progId="Word.Document.12">
                  <p:embed/>
                </p:oleObj>
              </mc:Choice>
              <mc:Fallback>
                <p:oleObj name="Document" r:id="rId6" imgW="7451366" imgH="42685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13711" y="1200345"/>
                        <a:ext cx="7376852" cy="4225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91295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2800" dirty="0" smtClean="0"/>
              <a:t>Previously you learned to create dynamic web pages using JavaScript</a:t>
            </a:r>
          </a:p>
          <a:p>
            <a:pPr lvl="1"/>
            <a:r>
              <a:rPr lang="en-US" sz="2400" dirty="0" smtClean="0"/>
              <a:t>JavaScript was embedded in the page, or stored in an included file</a:t>
            </a:r>
          </a:p>
          <a:p>
            <a:pPr lvl="1"/>
            <a:r>
              <a:rPr lang="en-US" sz="2400" dirty="0" smtClean="0"/>
              <a:t>Once the page loaded, it’s behavior was controlled by JavaScript</a:t>
            </a:r>
          </a:p>
          <a:p>
            <a:r>
              <a:rPr lang="en-US" sz="2800" dirty="0" smtClean="0"/>
              <a:t>Though the pages were dynamic, they lacked on critical component: the ability to store data between sessions.. </a:t>
            </a:r>
            <a:r>
              <a:rPr lang="en-US" sz="2800" b="1" dirty="0" smtClean="0">
                <a:solidFill>
                  <a:srgbClr val="FF0000"/>
                </a:solidFill>
              </a:rPr>
              <a:t>Why is this important?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78018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Server-side applications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2800" dirty="0"/>
              <a:t>Web server (server-side) applications allow you to dynamically </a:t>
            </a:r>
            <a:r>
              <a:rPr lang="en-US" sz="2800" b="1" dirty="0"/>
              <a:t>create</a:t>
            </a:r>
            <a:r>
              <a:rPr lang="en-US" sz="2800" dirty="0"/>
              <a:t> web pages </a:t>
            </a:r>
            <a:r>
              <a:rPr lang="en-US" sz="2800" b="1" dirty="0"/>
              <a:t>before</a:t>
            </a:r>
            <a:r>
              <a:rPr lang="en-US" sz="2800" dirty="0"/>
              <a:t> they are sent to the client.</a:t>
            </a:r>
          </a:p>
          <a:p>
            <a:pPr lvl="1"/>
            <a:r>
              <a:rPr lang="en-US" sz="2400" dirty="0"/>
              <a:t>Code is used to access data</a:t>
            </a:r>
          </a:p>
          <a:p>
            <a:pPr lvl="1"/>
            <a:r>
              <a:rPr lang="en-US" sz="2400" dirty="0"/>
              <a:t>Code is combined with HTML and data to create web pages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400" y="4419600"/>
            <a:ext cx="5067300" cy="2466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8135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http request for </a:t>
            </a:r>
            <a:r>
              <a:rPr lang="en-US" dirty="0" err="1" smtClean="0"/>
              <a:t>php</a:t>
            </a:r>
            <a:r>
              <a:rPr lang="en-US" dirty="0" smtClean="0"/>
              <a:t> page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28600" y="2209800"/>
            <a:ext cx="3817620" cy="4419600"/>
          </a:xfrm>
        </p:spPr>
        <p:txBody>
          <a:bodyPr/>
          <a:lstStyle/>
          <a:p>
            <a:r>
              <a:rPr lang="en-US" sz="2000" dirty="0"/>
              <a:t>Client (</a:t>
            </a:r>
            <a:r>
              <a:rPr lang="en-US" sz="2000" dirty="0" smtClean="0"/>
              <a:t>laptop) </a:t>
            </a:r>
            <a:r>
              <a:rPr lang="en-US" sz="2000" dirty="0"/>
              <a:t>still sends an HTTP request, but for a PHP page </a:t>
            </a:r>
          </a:p>
          <a:p>
            <a:r>
              <a:rPr lang="en-US" sz="2000" dirty="0"/>
              <a:t>The web server interprets the PHP commands</a:t>
            </a:r>
          </a:p>
          <a:p>
            <a:pPr lvl="1"/>
            <a:r>
              <a:rPr lang="en-US" sz="1800" dirty="0"/>
              <a:t>Requests data if needed (probably)</a:t>
            </a:r>
          </a:p>
          <a:p>
            <a:pPr lvl="1"/>
            <a:r>
              <a:rPr lang="en-US" sz="1800" dirty="0"/>
              <a:t>Uses query results to create the contents of a web page</a:t>
            </a:r>
          </a:p>
          <a:p>
            <a:pPr lvl="1"/>
            <a:r>
              <a:rPr lang="en-US" sz="1800" dirty="0"/>
              <a:t>Just HTML is returned to the client. If you view the source of the returned page, it contains no PHP</a:t>
            </a:r>
            <a:r>
              <a:rPr lang="en-US" sz="1800" dirty="0" smtClean="0"/>
              <a:t>.</a:t>
            </a:r>
            <a:endParaRPr lang="en-US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6220" y="2209800"/>
            <a:ext cx="5067300" cy="246697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233672" y="48768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i="1" dirty="0">
                <a:solidFill>
                  <a:srgbClr val="990033"/>
                </a:solidFill>
              </a:rPr>
              <a:t>Page created using PHP </a:t>
            </a:r>
            <a:r>
              <a:rPr lang="en-US" b="1" i="1" dirty="0">
                <a:solidFill>
                  <a:srgbClr val="990033"/>
                </a:solidFill>
              </a:rPr>
              <a:t>may</a:t>
            </a:r>
            <a:r>
              <a:rPr lang="en-US" i="1" dirty="0">
                <a:solidFill>
                  <a:srgbClr val="990033"/>
                </a:solidFill>
              </a:rPr>
              <a:t> also contain JavaScript that can control the appearance of the form on the client</a:t>
            </a:r>
          </a:p>
        </p:txBody>
      </p:sp>
    </p:spTree>
    <p:extLst>
      <p:ext uri="{BB962C8B-B14F-4D97-AF65-F5344CB8AC3E}">
        <p14:creationId xmlns:p14="http://schemas.microsoft.com/office/powerpoint/2010/main" val="391135945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8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Unit 1 – Web Concepts&amp;quot;&quot;/&gt;&lt;property id=&quot;20307&quot; value=&quot;313&quot;/&gt;&lt;/object&gt;&lt;object type=&quot;3&quot; unique_id=&quot;11374&quot;&gt;&lt;property id=&quot;20148&quot; value=&quot;5&quot;/&gt;&lt;property id=&quot;20300&quot; value=&quot;Slide 2&quot;/&gt;&lt;property id=&quot;20307&quot; value=&quot;353&quot;/&gt;&lt;/object&gt;&lt;object type=&quot;3&quot; unique_id=&quot;11376&quot;&gt;&lt;property id=&quot;20148&quot; value=&quot;5&quot;/&gt;&lt;property id=&quot;20300&quot; value=&quot;Slide 4&quot;/&gt;&lt;property id=&quot;20307&quot; value=&quot;355&quot;/&gt;&lt;/object&gt;&lt;object type=&quot;3&quot; unique_id=&quot;11377&quot;&gt;&lt;property id=&quot;20148&quot; value=&quot;5&quot;/&gt;&lt;property id=&quot;20300&quot; value=&quot;Slide 5&quot;/&gt;&lt;property id=&quot;20307&quot; value=&quot;356&quot;/&gt;&lt;/object&gt;&lt;object type=&quot;3&quot; unique_id=&quot;11378&quot;&gt;&lt;property id=&quot;20148&quot; value=&quot;5&quot;/&gt;&lt;property id=&quot;20300&quot; value=&quot;Slide 3&quot;/&gt;&lt;property id=&quot;20307&quot; value=&quot;357&quot;/&gt;&lt;/object&gt;&lt;object type=&quot;3&quot; unique_id=&quot;11379&quot;&gt;&lt;property id=&quot;20148&quot; value=&quot;5&quot;/&gt;&lt;property id=&quot;20300&quot; value=&quot;Slide 6&quot;/&gt;&lt;property id=&quot;20307&quot; value=&quot;358&quot;/&gt;&lt;/object&gt;&lt;object type=&quot;3&quot; unique_id=&quot;11380&quot;&gt;&lt;property id=&quot;20148&quot; value=&quot;5&quot;/&gt;&lt;property id=&quot;20300&quot; value=&quot;Slide 11&quot;/&gt;&lt;property id=&quot;20307&quot; value=&quot;359&quot;/&gt;&lt;/object&gt;&lt;object type=&quot;3&quot; unique_id=&quot;11381&quot;&gt;&lt;property id=&quot;20148&quot; value=&quot;5&quot;/&gt;&lt;property id=&quot;20300&quot; value=&quot;Slide 12&quot;/&gt;&lt;property id=&quot;20307&quot; value=&quot;360&quot;/&gt;&lt;/object&gt;&lt;object type=&quot;3&quot; unique_id=&quot;11382&quot;&gt;&lt;property id=&quot;20148&quot; value=&quot;5&quot;/&gt;&lt;property id=&quot;20300&quot; value=&quot;Slide 13&quot;/&gt;&lt;property id=&quot;20307&quot; value=&quot;361&quot;/&gt;&lt;/object&gt;&lt;object type=&quot;3&quot; unique_id=&quot;11383&quot;&gt;&lt;property id=&quot;20148&quot; value=&quot;5&quot;/&gt;&lt;property id=&quot;20300&quot; value=&quot;Slide 14&quot;/&gt;&lt;property id=&quot;20307&quot; value=&quot;362&quot;/&gt;&lt;/object&gt;&lt;object type=&quot;3&quot; unique_id=&quot;11384&quot;&gt;&lt;property id=&quot;20148&quot; value=&quot;5&quot;/&gt;&lt;property id=&quot;20300&quot; value=&quot;Slide 15&quot;/&gt;&lt;property id=&quot;20307&quot; value=&quot;363&quot;/&gt;&lt;/object&gt;&lt;object type=&quot;3&quot; unique_id=&quot;11385&quot;&gt;&lt;property id=&quot;20148&quot; value=&quot;5&quot;/&gt;&lt;property id=&quot;20300&quot; value=&quot;Slide 16&quot;/&gt;&lt;property id=&quot;20307&quot; value=&quot;364&quot;/&gt;&lt;/object&gt;&lt;object type=&quot;3&quot; unique_id=&quot;11386&quot;&gt;&lt;property id=&quot;20148&quot; value=&quot;5&quot;/&gt;&lt;property id=&quot;20300&quot; value=&quot;Slide 17&quot;/&gt;&lt;property id=&quot;20307&quot; value=&quot;365&quot;/&gt;&lt;/object&gt;&lt;object type=&quot;3&quot; unique_id=&quot;11387&quot;&gt;&lt;property id=&quot;20148&quot; value=&quot;5&quot;/&gt;&lt;property id=&quot;20300&quot; value=&quot;Slide 18&quot;/&gt;&lt;property id=&quot;20307&quot; value=&quot;366&quot;/&gt;&lt;/object&gt;&lt;object type=&quot;3&quot; unique_id=&quot;11388&quot;&gt;&lt;property id=&quot;20148&quot; value=&quot;5&quot;/&gt;&lt;property id=&quot;20300&quot; value=&quot;Slide 19&quot;/&gt;&lt;property id=&quot;20307&quot; value=&quot;367&quot;/&gt;&lt;/object&gt;&lt;object type=&quot;3&quot; unique_id=&quot;11389&quot;&gt;&lt;property id=&quot;20148&quot; value=&quot;5&quot;/&gt;&lt;property id=&quot;20300&quot; value=&quot;Slide 39&quot;/&gt;&lt;property id=&quot;20307&quot; value=&quot;368&quot;/&gt;&lt;/object&gt;&lt;object type=&quot;3&quot; unique_id=&quot;11390&quot;&gt;&lt;property id=&quot;20148&quot; value=&quot;5&quot;/&gt;&lt;property id=&quot;20300&quot; value=&quot;Slide 40&quot;/&gt;&lt;property id=&quot;20307&quot; value=&quot;369&quot;/&gt;&lt;/object&gt;&lt;object type=&quot;3&quot; unique_id=&quot;11391&quot;&gt;&lt;property id=&quot;20148&quot; value=&quot;5&quot;/&gt;&lt;property id=&quot;20300&quot; value=&quot;Slide 41&quot;/&gt;&lt;property id=&quot;20307&quot; value=&quot;370&quot;/&gt;&lt;/object&gt;&lt;object type=&quot;3&quot; unique_id=&quot;11392&quot;&gt;&lt;property id=&quot;20148&quot; value=&quot;5&quot;/&gt;&lt;property id=&quot;20300&quot; value=&quot;Slide 42&quot;/&gt;&lt;property id=&quot;20307&quot; value=&quot;371&quot;/&gt;&lt;/object&gt;&lt;object type=&quot;3&quot; unique_id=&quot;11393&quot;&gt;&lt;property id=&quot;20148&quot; value=&quot;5&quot;/&gt;&lt;property id=&quot;20300&quot; value=&quot;Slide 43&quot;/&gt;&lt;property id=&quot;20307&quot; value=&quot;372&quot;/&gt;&lt;/object&gt;&lt;object type=&quot;3&quot; unique_id=&quot;11394&quot;&gt;&lt;property id=&quot;20148&quot; value=&quot;5&quot;/&gt;&lt;property id=&quot;20300&quot; value=&quot;Slide 44&quot;/&gt;&lt;property id=&quot;20307&quot; value=&quot;373&quot;/&gt;&lt;/object&gt;&lt;object type=&quot;3&quot; unique_id=&quot;11395&quot;&gt;&lt;property id=&quot;20148&quot; value=&quot;5&quot;/&gt;&lt;property id=&quot;20300&quot; value=&quot;Slide 45&quot;/&gt;&lt;property id=&quot;20307&quot; value=&quot;374&quot;/&gt;&lt;/object&gt;&lt;object type=&quot;3&quot; unique_id=&quot;11396&quot;&gt;&lt;property id=&quot;20148&quot; value=&quot;5&quot;/&gt;&lt;property id=&quot;20300&quot; value=&quot;Slide 46&quot;/&gt;&lt;property id=&quot;20307&quot; value=&quot;375&quot;/&gt;&lt;/object&gt;&lt;object type=&quot;3&quot; unique_id=&quot;11397&quot;&gt;&lt;property id=&quot;20148&quot; value=&quot;5&quot;/&gt;&lt;property id=&quot;20300&quot; value=&quot;Slide 47&quot;/&gt;&lt;property id=&quot;20307&quot; value=&quot;376&quot;/&gt;&lt;/object&gt;&lt;object type=&quot;3&quot; unique_id=&quot;11398&quot;&gt;&lt;property id=&quot;20148&quot; value=&quot;5&quot;/&gt;&lt;property id=&quot;20300&quot; value=&quot;Slide 48&quot;/&gt;&lt;property id=&quot;20307&quot; value=&quot;377&quot;/&gt;&lt;/object&gt;&lt;object type=&quot;3&quot; unique_id=&quot;11399&quot;&gt;&lt;property id=&quot;20148&quot; value=&quot;5&quot;/&gt;&lt;property id=&quot;20300&quot; value=&quot;Slide 49&quot;/&gt;&lt;property id=&quot;20307&quot; value=&quot;378&quot;/&gt;&lt;/object&gt;&lt;object type=&quot;3&quot; unique_id=&quot;11400&quot;&gt;&lt;property id=&quot;20148&quot; value=&quot;5&quot;/&gt;&lt;property id=&quot;20300&quot; value=&quot;Slide 50&quot;/&gt;&lt;property id=&quot;20307&quot; value=&quot;379&quot;/&gt;&lt;/object&gt;&lt;object type=&quot;3&quot; unique_id=&quot;11401&quot;&gt;&lt;property id=&quot;20148&quot; value=&quot;5&quot;/&gt;&lt;property id=&quot;20300&quot; value=&quot;Slide 51&quot;/&gt;&lt;property id=&quot;20307&quot; value=&quot;380&quot;/&gt;&lt;/object&gt;&lt;object type=&quot;3&quot; unique_id=&quot;11402&quot;&gt;&lt;property id=&quot;20148&quot; value=&quot;5&quot;/&gt;&lt;property id=&quot;20300&quot; value=&quot;Slide 23&quot;/&gt;&lt;property id=&quot;20307&quot; value=&quot;381&quot;/&gt;&lt;/object&gt;&lt;object type=&quot;3&quot; unique_id=&quot;11403&quot;&gt;&lt;property id=&quot;20148&quot; value=&quot;5&quot;/&gt;&lt;property id=&quot;20300&quot; value=&quot;Slide 26&quot;/&gt;&lt;property id=&quot;20307&quot; value=&quot;382&quot;/&gt;&lt;/object&gt;&lt;object type=&quot;3&quot; unique_id=&quot;11404&quot;&gt;&lt;property id=&quot;20148&quot; value=&quot;5&quot;/&gt;&lt;property id=&quot;20300&quot; value=&quot;Slide 27&quot;/&gt;&lt;property id=&quot;20307&quot; value=&quot;383&quot;/&gt;&lt;/object&gt;&lt;object type=&quot;3&quot; unique_id=&quot;11405&quot;&gt;&lt;property id=&quot;20148&quot; value=&quot;5&quot;/&gt;&lt;property id=&quot;20300&quot; value=&quot;Slide 28&quot;/&gt;&lt;property id=&quot;20307&quot; value=&quot;384&quot;/&gt;&lt;/object&gt;&lt;object type=&quot;3&quot; unique_id=&quot;11406&quot;&gt;&lt;property id=&quot;20148&quot; value=&quot;5&quot;/&gt;&lt;property id=&quot;20300&quot; value=&quot;Slide 29&quot;/&gt;&lt;property id=&quot;20307&quot; value=&quot;385&quot;/&gt;&lt;/object&gt;&lt;object type=&quot;3&quot; unique_id=&quot;11407&quot;&gt;&lt;property id=&quot;20148&quot; value=&quot;5&quot;/&gt;&lt;property id=&quot;20300&quot; value=&quot;Slide 30&quot;/&gt;&lt;property id=&quot;20307&quot; value=&quot;386&quot;/&gt;&lt;/object&gt;&lt;object type=&quot;3&quot; unique_id=&quot;11408&quot;&gt;&lt;property id=&quot;20148&quot; value=&quot;5&quot;/&gt;&lt;property id=&quot;20300&quot; value=&quot;Slide 31&quot;/&gt;&lt;property id=&quot;20307&quot; value=&quot;387&quot;/&gt;&lt;/object&gt;&lt;object type=&quot;3&quot; unique_id=&quot;11409&quot;&gt;&lt;property id=&quot;20148&quot; value=&quot;5&quot;/&gt;&lt;property id=&quot;20300&quot; value=&quot;Slide 32&quot;/&gt;&lt;property id=&quot;20307&quot; value=&quot;388&quot;/&gt;&lt;/object&gt;&lt;object type=&quot;3&quot; unique_id=&quot;11410&quot;&gt;&lt;property id=&quot;20148&quot; value=&quot;5&quot;/&gt;&lt;property id=&quot;20300&quot; value=&quot;Slide 52&quot;/&gt;&lt;property id=&quot;20307&quot; value=&quot;389&quot;/&gt;&lt;/object&gt;&lt;object type=&quot;3&quot; unique_id=&quot;11411&quot;&gt;&lt;property id=&quot;20148&quot; value=&quot;5&quot;/&gt;&lt;property id=&quot;20300&quot; value=&quot;Slide 53&quot;/&gt;&lt;property id=&quot;20307&quot; value=&quot;390&quot;/&gt;&lt;/object&gt;&lt;object type=&quot;3&quot; unique_id=&quot;11412&quot;&gt;&lt;property id=&quot;20148&quot; value=&quot;5&quot;/&gt;&lt;property id=&quot;20300&quot; value=&quot;Slide 54&quot;/&gt;&lt;property id=&quot;20307&quot; value=&quot;391&quot;/&gt;&lt;/object&gt;&lt;object type=&quot;3&quot; unique_id=&quot;11413&quot;&gt;&lt;property id=&quot;20148&quot; value=&quot;5&quot;/&gt;&lt;property id=&quot;20300&quot; value=&quot;Slide 55&quot;/&gt;&lt;property id=&quot;20307&quot; value=&quot;392&quot;/&gt;&lt;/object&gt;&lt;object type=&quot;3&quot; unique_id=&quot;11414&quot;&gt;&lt;property id=&quot;20148&quot; value=&quot;5&quot;/&gt;&lt;property id=&quot;20300&quot; value=&quot;Slide 56&quot;/&gt;&lt;property id=&quot;20307&quot; value=&quot;393&quot;/&gt;&lt;/object&gt;&lt;object type=&quot;3&quot; unique_id=&quot;11415&quot;&gt;&lt;property id=&quot;20148&quot; value=&quot;5&quot;/&gt;&lt;property id=&quot;20300&quot; value=&quot;Slide 57&quot;/&gt;&lt;property id=&quot;20307&quot; value=&quot;394&quot;/&gt;&lt;/object&gt;&lt;object type=&quot;3&quot; unique_id=&quot;11416&quot;&gt;&lt;property id=&quot;20148&quot; value=&quot;5&quot;/&gt;&lt;property id=&quot;20300&quot; value=&quot;Slide 58&quot;/&gt;&lt;property id=&quot;20307&quot; value=&quot;395&quot;/&gt;&lt;/object&gt;&lt;object type=&quot;3&quot; unique_id=&quot;11417&quot;&gt;&lt;property id=&quot;20148&quot; value=&quot;5&quot;/&gt;&lt;property id=&quot;20300&quot; value=&quot;Slide 59&quot;/&gt;&lt;property id=&quot;20307&quot; value=&quot;396&quot;/&gt;&lt;/object&gt;&lt;object type=&quot;3&quot; unique_id=&quot;11418&quot;&gt;&lt;property id=&quot;20148&quot; value=&quot;5&quot;/&gt;&lt;property id=&quot;20300&quot; value=&quot;Slide 60&quot;/&gt;&lt;property id=&quot;20307&quot; value=&quot;397&quot;/&gt;&lt;/object&gt;&lt;object type=&quot;3&quot; unique_id=&quot;11419&quot;&gt;&lt;property id=&quot;20148&quot; value=&quot;5&quot;/&gt;&lt;property id=&quot;20300&quot; value=&quot;Slide 61&quot;/&gt;&lt;property id=&quot;20307&quot; value=&quot;398&quot;/&gt;&lt;/object&gt;&lt;object type=&quot;3&quot; unique_id=&quot;11420&quot;&gt;&lt;property id=&quot;20148&quot; value=&quot;5&quot;/&gt;&lt;property id=&quot;20300&quot; value=&quot;Slide 62&quot;/&gt;&lt;property id=&quot;20307&quot; value=&quot;399&quot;/&gt;&lt;/object&gt;&lt;object type=&quot;3&quot; unique_id=&quot;11421&quot;&gt;&lt;property id=&quot;20148&quot; value=&quot;5&quot;/&gt;&lt;property id=&quot;20300&quot; value=&quot;Slide 63&quot;/&gt;&lt;property id=&quot;20307&quot; value=&quot;400&quot;/&gt;&lt;/object&gt;&lt;object type=&quot;3&quot; unique_id=&quot;11422&quot;&gt;&lt;property id=&quot;20148&quot; value=&quot;5&quot;/&gt;&lt;property id=&quot;20300&quot; value=&quot;Slide 64&quot;/&gt;&lt;property id=&quot;20307&quot; value=&quot;401&quot;/&gt;&lt;/object&gt;&lt;object type=&quot;3&quot; unique_id=&quot;11423&quot;&gt;&lt;property id=&quot;20148&quot; value=&quot;5&quot;/&gt;&lt;property id=&quot;20300&quot; value=&quot;Slide 65&quot;/&gt;&lt;property id=&quot;20307&quot; value=&quot;402&quot;/&gt;&lt;/object&gt;&lt;object type=&quot;3&quot; unique_id=&quot;12412&quot;&gt;&lt;property id=&quot;20148&quot; value=&quot;5&quot;/&gt;&lt;property id=&quot;20300&quot; value=&quot;Slide 7 - &amp;quot;review&amp;quot;&quot;/&gt;&lt;property id=&quot;20307&quot; value=&quot;403&quot;/&gt;&lt;/object&gt;&lt;object type=&quot;3&quot; unique_id=&quot;12413&quot;&gt;&lt;property id=&quot;20148&quot; value=&quot;5&quot;/&gt;&lt;property id=&quot;20300&quot; value=&quot;Slide 8 - &amp;quot;Server-side applications&amp;quot;&quot;/&gt;&lt;property id=&quot;20307&quot; value=&quot;404&quot;/&gt;&lt;/object&gt;&lt;object type=&quot;3&quot; unique_id=&quot;12414&quot;&gt;&lt;property id=&quot;20148&quot; value=&quot;5&quot;/&gt;&lt;property id=&quot;20300&quot; value=&quot;Slide 9 - &amp;quot;http request for php page&amp;quot;&quot;/&gt;&lt;property id=&quot;20307&quot; value=&quot;405&quot;/&gt;&lt;/object&gt;&lt;object type=&quot;3&quot; unique_id=&quot;12415&quot;&gt;&lt;property id=&quot;20148&quot; value=&quot;5&quot;/&gt;&lt;property id=&quot;20300&quot; value=&quot;Slide 10 - &amp;quot;Example&amp;quot;&quot;/&gt;&lt;property id=&quot;20307&quot; value=&quot;406&quot;/&gt;&lt;/object&gt;&lt;object type=&quot;3&quot; unique_id=&quot;12416&quot;&gt;&lt;property id=&quot;20148&quot; value=&quot;5&quot;/&gt;&lt;property id=&quot;20300&quot; value=&quot;Slide 20 - &amp;quot;Php site components&amp;quot;&quot;/&gt;&lt;property id=&quot;20307&quot; value=&quot;407&quot;/&gt;&lt;/object&gt;&lt;object type=&quot;3&quot; unique_id=&quot;12417&quot;&gt;&lt;property id=&quot;20148&quot; value=&quot;5&quot;/&gt;&lt;property id=&quot;20300&quot; value=&quot;Slide 21 - &amp;quot;Php applications&amp;quot;&quot;/&gt;&lt;property id=&quot;20307&quot; value=&quot;408&quot;/&gt;&lt;/object&gt;&lt;object type=&quot;3&quot; unique_id=&quot;12418&quot;&gt;&lt;property id=&quot;20148&quot; value=&quot;5&quot;/&gt;&lt;property id=&quot;20300&quot; value=&quot;Slide 22 - &amp;quot;Php pages&amp;quot;&quot;/&gt;&lt;property id=&quot;20307&quot; value=&quot;409&quot;/&gt;&lt;/object&gt;&lt;object type=&quot;3&quot; unique_id=&quot;12419&quot;&gt;&lt;property id=&quot;20148&quot; value=&quot;5&quot;/&gt;&lt;property id=&quot;20300&quot; value=&quot;Slide 24 - &amp;quot;xampp&amp;quot;&quot;/&gt;&lt;property id=&quot;20307&quot; value=&quot;410&quot;/&gt;&lt;/object&gt;&lt;object type=&quot;3&quot; unique_id=&quot;12420&quot;&gt;&lt;property id=&quot;20148&quot; value=&quot;5&quot;/&gt;&lt;property id=&quot;20300&quot; value=&quot;Slide 25 - &amp;quot;Assignment install xampp&amp;quot;&quot;/&gt;&lt;property id=&quot;20307&quot; value=&quot;411&quot;/&gt;&lt;/object&gt;&lt;object type=&quot;3&quot; unique_id=&quot;12421&quot;&gt;&lt;property id=&quot;20148&quot; value=&quot;5&quot;/&gt;&lt;property id=&quot;20300&quot; value=&quot;Slide 33 - &amp;quot;Locating your php application&amp;quot;&quot;/&gt;&lt;property id=&quot;20307&quot; value=&quot;412&quot;/&gt;&lt;/object&gt;&lt;object type=&quot;3&quot; unique_id=&quot;12422&quot;&gt;&lt;property id=&quot;20148&quot; value=&quot;5&quot;/&gt;&lt;property id=&quot;20300&quot; value=&quot;Slide 34 - &amp;quot;Locating your mysql database&amp;quot;&quot;/&gt;&lt;property id=&quot;20307&quot; value=&quot;413&quot;/&gt;&lt;/object&gt;&lt;object type=&quot;3&quot; unique_id=&quot;12675&quot;&gt;&lt;property id=&quot;20148&quot; value=&quot;5&quot;/&gt;&lt;property id=&quot;20300&quot; value=&quot;Slide 35 - &amp;quot;Launching/viewing/testing a php page&amp;quot;&quot;/&gt;&lt;property id=&quot;20307&quot; value=&quot;414&quot;/&gt;&lt;/object&gt;&lt;object type=&quot;3&quot; unique_id=&quot;12676&quot;&gt;&lt;property id=&quot;20148&quot; value=&quot;5&quot;/&gt;&lt;property id=&quot;20300&quot; value=&quot;Slide 36 - &amp;quot;Launching/viewing/testing a php page&amp;quot;&quot;/&gt;&lt;property id=&quot;20307&quot; value=&quot;415&quot;/&gt;&lt;/object&gt;&lt;object type=&quot;3&quot; unique_id=&quot;12677&quot;&gt;&lt;property id=&quot;20148&quot; value=&quot;5&quot;/&gt;&lt;property id=&quot;20300&quot; value=&quot;Slide 37 - &amp;quot;Launching/viewing/testing a php page&amp;quot;&quot;/&gt;&lt;property id=&quot;20307&quot; value=&quot;416&quot;/&gt;&lt;/object&gt;&lt;object type=&quot;3&quot; unique_id=&quot;12678&quot;&gt;&lt;property id=&quot;20148&quot; value=&quot;5&quot;/&gt;&lt;property id=&quot;20300&quot; value=&quot;Slide 38 - &amp;quot;Launch non index.php pages&amp;quot;&quot;/&gt;&lt;property id=&quot;20307&quot; value=&quot;417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MSTC PowerPoint Template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B3F3E4A144E674BAC6F2237AADC6794" ma:contentTypeVersion="0" ma:contentTypeDescription="Create a new document." ma:contentTypeScope="" ma:versionID="4144a10a846bd135ba26dc4bb1837225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AF93524-A8A9-4625-BB9D-0886DB66269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257FCF5A-64A1-4222-9B63-E4E98EF2BD0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17D8B3A-6C63-4BAC-85AE-A48571BBC96E}">
  <ds:schemaRefs>
    <ds:schemaRef ds:uri="http://purl.org/dc/dcmitype/"/>
    <ds:schemaRef ds:uri="http://schemas.microsoft.com/office/2006/documentManagement/types"/>
    <ds:schemaRef ds:uri="http://purl.org/dc/terms/"/>
    <ds:schemaRef ds:uri="http://www.w3.org/XML/1998/namespace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MSTC PowerPoint Template</Template>
  <TotalTime>3832</TotalTime>
  <Words>2002</Words>
  <Application>Microsoft Office PowerPoint</Application>
  <PresentationFormat>On-screen Show (4:3)</PresentationFormat>
  <Paragraphs>294</Paragraphs>
  <Slides>65</Slides>
  <Notes>50</Notes>
  <HiddenSlides>7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65</vt:i4>
      </vt:variant>
    </vt:vector>
  </HeadingPairs>
  <TitlesOfParts>
    <vt:vector size="75" baseType="lpstr">
      <vt:lpstr>Arial</vt:lpstr>
      <vt:lpstr>Arial Narrow</vt:lpstr>
      <vt:lpstr>Courier New</vt:lpstr>
      <vt:lpstr>Symbol</vt:lpstr>
      <vt:lpstr>Times New Roman</vt:lpstr>
      <vt:lpstr>Wingdings</vt:lpstr>
      <vt:lpstr>MSTC PowerPoint Template</vt:lpstr>
      <vt:lpstr>Document</vt:lpstr>
      <vt:lpstr>Visio</vt:lpstr>
      <vt:lpstr>Microsoft Word 97 - 2003 Document</vt:lpstr>
      <vt:lpstr>Unit 1 – Web Concepts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review</vt:lpstr>
      <vt:lpstr>Server-side applications</vt:lpstr>
      <vt:lpstr>http request for php page</vt:lpstr>
      <vt:lpstr>Example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Php site components</vt:lpstr>
      <vt:lpstr>Php applications</vt:lpstr>
      <vt:lpstr>Php pages</vt:lpstr>
      <vt:lpstr>PowerPoint Presentation</vt:lpstr>
      <vt:lpstr>xampp</vt:lpstr>
      <vt:lpstr>Assignment install xampp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Locating your php application</vt:lpstr>
      <vt:lpstr>Locating your mysql database</vt:lpstr>
      <vt:lpstr>Launching/viewing/testing a php page</vt:lpstr>
      <vt:lpstr>Launching/viewing/testing a php page</vt:lpstr>
      <vt:lpstr>Launching/viewing/testing a php page</vt:lpstr>
      <vt:lpstr>Launch non index.php pages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MSTC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MSTC</dc:title>
  <dc:creator>Gaul, Volker</dc:creator>
  <cp:lastModifiedBy>Presley, Brent A</cp:lastModifiedBy>
  <cp:revision>252</cp:revision>
  <cp:lastPrinted>2013-01-16T16:22:27Z</cp:lastPrinted>
  <dcterms:created xsi:type="dcterms:W3CDTF">2013-08-16T14:20:36Z</dcterms:created>
  <dcterms:modified xsi:type="dcterms:W3CDTF">2016-01-04T22:01:51Z</dcterms:modified>
</cp:coreProperties>
</file>