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Lst>
  <p:notesMasterIdLst>
    <p:notesMasterId r:id="rId50"/>
  </p:notesMasterIdLst>
  <p:handoutMasterIdLst>
    <p:handoutMasterId r:id="rId51"/>
  </p:handoutMasterIdLst>
  <p:sldIdLst>
    <p:sldId id="313" r:id="rId5"/>
    <p:sldId id="315" r:id="rId6"/>
    <p:sldId id="360" r:id="rId7"/>
    <p:sldId id="361" r:id="rId8"/>
    <p:sldId id="362" r:id="rId9"/>
    <p:sldId id="363" r:id="rId10"/>
    <p:sldId id="364" r:id="rId11"/>
    <p:sldId id="365" r:id="rId12"/>
    <p:sldId id="370" r:id="rId13"/>
    <p:sldId id="369" r:id="rId14"/>
    <p:sldId id="368" r:id="rId15"/>
    <p:sldId id="367" r:id="rId16"/>
    <p:sldId id="371" r:id="rId17"/>
    <p:sldId id="366" r:id="rId18"/>
    <p:sldId id="372" r:id="rId19"/>
    <p:sldId id="373" r:id="rId20"/>
    <p:sldId id="374" r:id="rId21"/>
    <p:sldId id="403" r:id="rId22"/>
    <p:sldId id="375" r:id="rId23"/>
    <p:sldId id="377" r:id="rId24"/>
    <p:sldId id="376" r:id="rId25"/>
    <p:sldId id="378" r:id="rId26"/>
    <p:sldId id="380" r:id="rId27"/>
    <p:sldId id="384" r:id="rId28"/>
    <p:sldId id="385" r:id="rId29"/>
    <p:sldId id="383" r:id="rId30"/>
    <p:sldId id="382" r:id="rId31"/>
    <p:sldId id="381" r:id="rId32"/>
    <p:sldId id="379" r:id="rId33"/>
    <p:sldId id="386" r:id="rId34"/>
    <p:sldId id="387" r:id="rId35"/>
    <p:sldId id="388" r:id="rId36"/>
    <p:sldId id="393" r:id="rId37"/>
    <p:sldId id="404" r:id="rId38"/>
    <p:sldId id="392" r:id="rId39"/>
    <p:sldId id="391" r:id="rId40"/>
    <p:sldId id="390" r:id="rId41"/>
    <p:sldId id="389" r:id="rId42"/>
    <p:sldId id="394" r:id="rId43"/>
    <p:sldId id="401" r:id="rId44"/>
    <p:sldId id="395" r:id="rId45"/>
    <p:sldId id="396" r:id="rId46"/>
    <p:sldId id="397" r:id="rId47"/>
    <p:sldId id="398" r:id="rId48"/>
    <p:sldId id="402" r:id="rId49"/>
  </p:sldIdLst>
  <p:sldSz cx="9144000" cy="6858000" type="screen4x3"/>
  <p:notesSz cx="7010400" cy="9296400"/>
  <p:custDataLst>
    <p:tags r:id="rId52"/>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990033"/>
    <a:srgbClr val="FFFFFF"/>
    <a:srgbClr val="DDDDDD"/>
    <a:srgbClr val="A50021"/>
    <a:srgbClr val="FF6600"/>
    <a:srgbClr val="003366"/>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601" autoAdjust="0"/>
  </p:normalViewPr>
  <p:slideViewPr>
    <p:cSldViewPr>
      <p:cViewPr varScale="1">
        <p:scale>
          <a:sx n="80" d="100"/>
          <a:sy n="80" d="100"/>
        </p:scale>
        <p:origin x="84" y="7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handoutMaster" Target="handoutMasters/handout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pPr>
              <a:defRPr/>
            </a:pPr>
            <a:fld id="{10878D24-9582-4E4B-A99A-25615F16C338}" type="datetimeFigureOut">
              <a:rPr lang="en-US"/>
              <a:pPr>
                <a:defRPr/>
              </a:pPr>
              <a:t>12/10/2015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pPr>
              <a:defRPr/>
            </a:pPr>
            <a:fld id="{123A3760-E640-4460-8C1B-97FCF8CE6C7F}" type="slidenum">
              <a:rPr lang="en-US"/>
              <a:pPr>
                <a:defRPr/>
              </a:pPr>
              <a:t>0</a:t>
            </a:fld>
            <a:endParaRPr lang="en-US"/>
          </a:p>
        </p:txBody>
      </p:sp>
    </p:spTree>
    <p:extLst>
      <p:ext uri="{BB962C8B-B14F-4D97-AF65-F5344CB8AC3E}">
        <p14:creationId xmlns:p14="http://schemas.microsoft.com/office/powerpoint/2010/main" val="14977847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7782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783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783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4F46E74-5592-4BF1-BDC0-0FF62C5E11B8}" type="slidenum">
              <a:rPr lang="en-US"/>
              <a:pPr>
                <a:defRPr/>
              </a:pPr>
              <a:t>‹#›</a:t>
            </a:fld>
            <a:endParaRPr lang="en-US"/>
          </a:p>
        </p:txBody>
      </p:sp>
    </p:spTree>
    <p:extLst>
      <p:ext uri="{BB962C8B-B14F-4D97-AF65-F5344CB8AC3E}">
        <p14:creationId xmlns:p14="http://schemas.microsoft.com/office/powerpoint/2010/main" val="40725995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421E7C3-4F2E-4A98-8A96-FCBDB1C2E159}" type="slidenum">
              <a:rPr lang="en-US" smtClean="0"/>
              <a:pPr eaLnBrk="1" hangingPunct="1"/>
              <a:t>1</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9749906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10</a:t>
            </a:fld>
            <a:endParaRPr lang="en-US"/>
          </a:p>
        </p:txBody>
      </p:sp>
    </p:spTree>
    <p:extLst>
      <p:ext uri="{BB962C8B-B14F-4D97-AF65-F5344CB8AC3E}">
        <p14:creationId xmlns:p14="http://schemas.microsoft.com/office/powerpoint/2010/main" val="12916892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11</a:t>
            </a:fld>
            <a:endParaRPr lang="en-US"/>
          </a:p>
        </p:txBody>
      </p:sp>
    </p:spTree>
    <p:extLst>
      <p:ext uri="{BB962C8B-B14F-4D97-AF65-F5344CB8AC3E}">
        <p14:creationId xmlns:p14="http://schemas.microsoft.com/office/powerpoint/2010/main" val="35015018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12</a:t>
            </a:fld>
            <a:endParaRPr lang="en-US"/>
          </a:p>
        </p:txBody>
      </p:sp>
    </p:spTree>
    <p:extLst>
      <p:ext uri="{BB962C8B-B14F-4D97-AF65-F5344CB8AC3E}">
        <p14:creationId xmlns:p14="http://schemas.microsoft.com/office/powerpoint/2010/main" val="41391365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13</a:t>
            </a:fld>
            <a:endParaRPr lang="en-US"/>
          </a:p>
        </p:txBody>
      </p:sp>
    </p:spTree>
    <p:extLst>
      <p:ext uri="{BB962C8B-B14F-4D97-AF65-F5344CB8AC3E}">
        <p14:creationId xmlns:p14="http://schemas.microsoft.com/office/powerpoint/2010/main" val="16289195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14</a:t>
            </a:fld>
            <a:endParaRPr lang="en-US"/>
          </a:p>
        </p:txBody>
      </p:sp>
    </p:spTree>
    <p:extLst>
      <p:ext uri="{BB962C8B-B14F-4D97-AF65-F5344CB8AC3E}">
        <p14:creationId xmlns:p14="http://schemas.microsoft.com/office/powerpoint/2010/main" val="1620461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15</a:t>
            </a:fld>
            <a:endParaRPr lang="en-US"/>
          </a:p>
        </p:txBody>
      </p:sp>
    </p:spTree>
    <p:extLst>
      <p:ext uri="{BB962C8B-B14F-4D97-AF65-F5344CB8AC3E}">
        <p14:creationId xmlns:p14="http://schemas.microsoft.com/office/powerpoint/2010/main" val="4268970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16</a:t>
            </a:fld>
            <a:endParaRPr lang="en-US"/>
          </a:p>
        </p:txBody>
      </p:sp>
    </p:spTree>
    <p:extLst>
      <p:ext uri="{BB962C8B-B14F-4D97-AF65-F5344CB8AC3E}">
        <p14:creationId xmlns:p14="http://schemas.microsoft.com/office/powerpoint/2010/main" val="28140792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17</a:t>
            </a:fld>
            <a:endParaRPr lang="en-US"/>
          </a:p>
        </p:txBody>
      </p:sp>
    </p:spTree>
    <p:extLst>
      <p:ext uri="{BB962C8B-B14F-4D97-AF65-F5344CB8AC3E}">
        <p14:creationId xmlns:p14="http://schemas.microsoft.com/office/powerpoint/2010/main" val="14414854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18</a:t>
            </a:fld>
            <a:endParaRPr lang="en-US"/>
          </a:p>
        </p:txBody>
      </p:sp>
    </p:spTree>
    <p:extLst>
      <p:ext uri="{BB962C8B-B14F-4D97-AF65-F5344CB8AC3E}">
        <p14:creationId xmlns:p14="http://schemas.microsoft.com/office/powerpoint/2010/main" val="7165710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19</a:t>
            </a:fld>
            <a:endParaRPr lang="en-US"/>
          </a:p>
        </p:txBody>
      </p:sp>
    </p:spTree>
    <p:extLst>
      <p:ext uri="{BB962C8B-B14F-4D97-AF65-F5344CB8AC3E}">
        <p14:creationId xmlns:p14="http://schemas.microsoft.com/office/powerpoint/2010/main" val="12746775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a:t>
            </a:fld>
            <a:endParaRPr lang="en-US"/>
          </a:p>
        </p:txBody>
      </p:sp>
    </p:spTree>
    <p:extLst>
      <p:ext uri="{BB962C8B-B14F-4D97-AF65-F5344CB8AC3E}">
        <p14:creationId xmlns:p14="http://schemas.microsoft.com/office/powerpoint/2010/main" val="738908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20</a:t>
            </a:fld>
            <a:endParaRPr lang="en-US"/>
          </a:p>
        </p:txBody>
      </p:sp>
    </p:spTree>
    <p:extLst>
      <p:ext uri="{BB962C8B-B14F-4D97-AF65-F5344CB8AC3E}">
        <p14:creationId xmlns:p14="http://schemas.microsoft.com/office/powerpoint/2010/main" val="14829293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21</a:t>
            </a:fld>
            <a:endParaRPr lang="en-US"/>
          </a:p>
        </p:txBody>
      </p:sp>
    </p:spTree>
    <p:extLst>
      <p:ext uri="{BB962C8B-B14F-4D97-AF65-F5344CB8AC3E}">
        <p14:creationId xmlns:p14="http://schemas.microsoft.com/office/powerpoint/2010/main" val="6636382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22</a:t>
            </a:fld>
            <a:endParaRPr lang="en-US"/>
          </a:p>
        </p:txBody>
      </p:sp>
    </p:spTree>
    <p:extLst>
      <p:ext uri="{BB962C8B-B14F-4D97-AF65-F5344CB8AC3E}">
        <p14:creationId xmlns:p14="http://schemas.microsoft.com/office/powerpoint/2010/main" val="24533560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23</a:t>
            </a:fld>
            <a:endParaRPr lang="en-US"/>
          </a:p>
        </p:txBody>
      </p:sp>
    </p:spTree>
    <p:extLst>
      <p:ext uri="{BB962C8B-B14F-4D97-AF65-F5344CB8AC3E}">
        <p14:creationId xmlns:p14="http://schemas.microsoft.com/office/powerpoint/2010/main" val="5942277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24</a:t>
            </a:fld>
            <a:endParaRPr lang="en-US"/>
          </a:p>
        </p:txBody>
      </p:sp>
    </p:spTree>
    <p:extLst>
      <p:ext uri="{BB962C8B-B14F-4D97-AF65-F5344CB8AC3E}">
        <p14:creationId xmlns:p14="http://schemas.microsoft.com/office/powerpoint/2010/main" val="7175460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25</a:t>
            </a:fld>
            <a:endParaRPr lang="en-US"/>
          </a:p>
        </p:txBody>
      </p:sp>
    </p:spTree>
    <p:extLst>
      <p:ext uri="{BB962C8B-B14F-4D97-AF65-F5344CB8AC3E}">
        <p14:creationId xmlns:p14="http://schemas.microsoft.com/office/powerpoint/2010/main" val="41610637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26</a:t>
            </a:fld>
            <a:endParaRPr lang="en-US"/>
          </a:p>
        </p:txBody>
      </p:sp>
    </p:spTree>
    <p:extLst>
      <p:ext uri="{BB962C8B-B14F-4D97-AF65-F5344CB8AC3E}">
        <p14:creationId xmlns:p14="http://schemas.microsoft.com/office/powerpoint/2010/main" val="14316591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27</a:t>
            </a:fld>
            <a:endParaRPr lang="en-US"/>
          </a:p>
        </p:txBody>
      </p:sp>
    </p:spTree>
    <p:extLst>
      <p:ext uri="{BB962C8B-B14F-4D97-AF65-F5344CB8AC3E}">
        <p14:creationId xmlns:p14="http://schemas.microsoft.com/office/powerpoint/2010/main" val="36063317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28</a:t>
            </a:fld>
            <a:endParaRPr lang="en-US"/>
          </a:p>
        </p:txBody>
      </p:sp>
    </p:spTree>
    <p:extLst>
      <p:ext uri="{BB962C8B-B14F-4D97-AF65-F5344CB8AC3E}">
        <p14:creationId xmlns:p14="http://schemas.microsoft.com/office/powerpoint/2010/main" val="40011069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29</a:t>
            </a:fld>
            <a:endParaRPr lang="en-US"/>
          </a:p>
        </p:txBody>
      </p:sp>
    </p:spTree>
    <p:extLst>
      <p:ext uri="{BB962C8B-B14F-4D97-AF65-F5344CB8AC3E}">
        <p14:creationId xmlns:p14="http://schemas.microsoft.com/office/powerpoint/2010/main" val="3568255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3</a:t>
            </a:fld>
            <a:endParaRPr lang="en-US"/>
          </a:p>
        </p:txBody>
      </p:sp>
    </p:spTree>
    <p:extLst>
      <p:ext uri="{BB962C8B-B14F-4D97-AF65-F5344CB8AC3E}">
        <p14:creationId xmlns:p14="http://schemas.microsoft.com/office/powerpoint/2010/main" val="26954899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30</a:t>
            </a:fld>
            <a:endParaRPr lang="en-US"/>
          </a:p>
        </p:txBody>
      </p:sp>
    </p:spTree>
    <p:extLst>
      <p:ext uri="{BB962C8B-B14F-4D97-AF65-F5344CB8AC3E}">
        <p14:creationId xmlns:p14="http://schemas.microsoft.com/office/powerpoint/2010/main" val="23113616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31</a:t>
            </a:fld>
            <a:endParaRPr lang="en-US"/>
          </a:p>
        </p:txBody>
      </p:sp>
    </p:spTree>
    <p:extLst>
      <p:ext uri="{BB962C8B-B14F-4D97-AF65-F5344CB8AC3E}">
        <p14:creationId xmlns:p14="http://schemas.microsoft.com/office/powerpoint/2010/main" val="160923251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32</a:t>
            </a:fld>
            <a:endParaRPr lang="en-US"/>
          </a:p>
        </p:txBody>
      </p:sp>
    </p:spTree>
    <p:extLst>
      <p:ext uri="{BB962C8B-B14F-4D97-AF65-F5344CB8AC3E}">
        <p14:creationId xmlns:p14="http://schemas.microsoft.com/office/powerpoint/2010/main" val="17000375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33</a:t>
            </a:fld>
            <a:endParaRPr lang="en-US"/>
          </a:p>
        </p:txBody>
      </p:sp>
    </p:spTree>
    <p:extLst>
      <p:ext uri="{BB962C8B-B14F-4D97-AF65-F5344CB8AC3E}">
        <p14:creationId xmlns:p14="http://schemas.microsoft.com/office/powerpoint/2010/main" val="328185059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34</a:t>
            </a:fld>
            <a:endParaRPr lang="en-US"/>
          </a:p>
        </p:txBody>
      </p:sp>
    </p:spTree>
    <p:extLst>
      <p:ext uri="{BB962C8B-B14F-4D97-AF65-F5344CB8AC3E}">
        <p14:creationId xmlns:p14="http://schemas.microsoft.com/office/powerpoint/2010/main" val="411310451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35</a:t>
            </a:fld>
            <a:endParaRPr lang="en-US"/>
          </a:p>
        </p:txBody>
      </p:sp>
    </p:spTree>
    <p:extLst>
      <p:ext uri="{BB962C8B-B14F-4D97-AF65-F5344CB8AC3E}">
        <p14:creationId xmlns:p14="http://schemas.microsoft.com/office/powerpoint/2010/main" val="18365023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36</a:t>
            </a:fld>
            <a:endParaRPr lang="en-US"/>
          </a:p>
        </p:txBody>
      </p:sp>
    </p:spTree>
    <p:extLst>
      <p:ext uri="{BB962C8B-B14F-4D97-AF65-F5344CB8AC3E}">
        <p14:creationId xmlns:p14="http://schemas.microsoft.com/office/powerpoint/2010/main" val="257080175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37</a:t>
            </a:fld>
            <a:endParaRPr lang="en-US"/>
          </a:p>
        </p:txBody>
      </p:sp>
    </p:spTree>
    <p:extLst>
      <p:ext uri="{BB962C8B-B14F-4D97-AF65-F5344CB8AC3E}">
        <p14:creationId xmlns:p14="http://schemas.microsoft.com/office/powerpoint/2010/main" val="420282800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38</a:t>
            </a:fld>
            <a:endParaRPr lang="en-US"/>
          </a:p>
        </p:txBody>
      </p:sp>
    </p:spTree>
    <p:extLst>
      <p:ext uri="{BB962C8B-B14F-4D97-AF65-F5344CB8AC3E}">
        <p14:creationId xmlns:p14="http://schemas.microsoft.com/office/powerpoint/2010/main" val="244473976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39</a:t>
            </a:fld>
            <a:endParaRPr lang="en-US"/>
          </a:p>
        </p:txBody>
      </p:sp>
    </p:spTree>
    <p:extLst>
      <p:ext uri="{BB962C8B-B14F-4D97-AF65-F5344CB8AC3E}">
        <p14:creationId xmlns:p14="http://schemas.microsoft.com/office/powerpoint/2010/main" val="2858535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4</a:t>
            </a:fld>
            <a:endParaRPr lang="en-US"/>
          </a:p>
        </p:txBody>
      </p:sp>
    </p:spTree>
    <p:extLst>
      <p:ext uri="{BB962C8B-B14F-4D97-AF65-F5344CB8AC3E}">
        <p14:creationId xmlns:p14="http://schemas.microsoft.com/office/powerpoint/2010/main" val="350039381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40</a:t>
            </a:fld>
            <a:endParaRPr lang="en-US"/>
          </a:p>
        </p:txBody>
      </p:sp>
    </p:spTree>
    <p:extLst>
      <p:ext uri="{BB962C8B-B14F-4D97-AF65-F5344CB8AC3E}">
        <p14:creationId xmlns:p14="http://schemas.microsoft.com/office/powerpoint/2010/main" val="284684627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41</a:t>
            </a:fld>
            <a:endParaRPr lang="en-US"/>
          </a:p>
        </p:txBody>
      </p:sp>
    </p:spTree>
    <p:extLst>
      <p:ext uri="{BB962C8B-B14F-4D97-AF65-F5344CB8AC3E}">
        <p14:creationId xmlns:p14="http://schemas.microsoft.com/office/powerpoint/2010/main" val="56198826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42</a:t>
            </a:fld>
            <a:endParaRPr lang="en-US"/>
          </a:p>
        </p:txBody>
      </p:sp>
    </p:spTree>
    <p:extLst>
      <p:ext uri="{BB962C8B-B14F-4D97-AF65-F5344CB8AC3E}">
        <p14:creationId xmlns:p14="http://schemas.microsoft.com/office/powerpoint/2010/main" val="417791344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43</a:t>
            </a:fld>
            <a:endParaRPr lang="en-US"/>
          </a:p>
        </p:txBody>
      </p:sp>
    </p:spTree>
    <p:extLst>
      <p:ext uri="{BB962C8B-B14F-4D97-AF65-F5344CB8AC3E}">
        <p14:creationId xmlns:p14="http://schemas.microsoft.com/office/powerpoint/2010/main" val="228285041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44</a:t>
            </a:fld>
            <a:endParaRPr lang="en-US"/>
          </a:p>
        </p:txBody>
      </p:sp>
    </p:spTree>
    <p:extLst>
      <p:ext uri="{BB962C8B-B14F-4D97-AF65-F5344CB8AC3E}">
        <p14:creationId xmlns:p14="http://schemas.microsoft.com/office/powerpoint/2010/main" val="426822059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45</a:t>
            </a:fld>
            <a:endParaRPr lang="en-US"/>
          </a:p>
        </p:txBody>
      </p:sp>
    </p:spTree>
    <p:extLst>
      <p:ext uri="{BB962C8B-B14F-4D97-AF65-F5344CB8AC3E}">
        <p14:creationId xmlns:p14="http://schemas.microsoft.com/office/powerpoint/2010/main" val="27011778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5</a:t>
            </a:fld>
            <a:endParaRPr lang="en-US"/>
          </a:p>
        </p:txBody>
      </p:sp>
    </p:spTree>
    <p:extLst>
      <p:ext uri="{BB962C8B-B14F-4D97-AF65-F5344CB8AC3E}">
        <p14:creationId xmlns:p14="http://schemas.microsoft.com/office/powerpoint/2010/main" val="3623233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6</a:t>
            </a:fld>
            <a:endParaRPr lang="en-US"/>
          </a:p>
        </p:txBody>
      </p:sp>
    </p:spTree>
    <p:extLst>
      <p:ext uri="{BB962C8B-B14F-4D97-AF65-F5344CB8AC3E}">
        <p14:creationId xmlns:p14="http://schemas.microsoft.com/office/powerpoint/2010/main" val="24418437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7</a:t>
            </a:fld>
            <a:endParaRPr lang="en-US"/>
          </a:p>
        </p:txBody>
      </p:sp>
    </p:spTree>
    <p:extLst>
      <p:ext uri="{BB962C8B-B14F-4D97-AF65-F5344CB8AC3E}">
        <p14:creationId xmlns:p14="http://schemas.microsoft.com/office/powerpoint/2010/main" val="6622329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8</a:t>
            </a:fld>
            <a:endParaRPr lang="en-US"/>
          </a:p>
        </p:txBody>
      </p:sp>
    </p:spTree>
    <p:extLst>
      <p:ext uri="{BB962C8B-B14F-4D97-AF65-F5344CB8AC3E}">
        <p14:creationId xmlns:p14="http://schemas.microsoft.com/office/powerpoint/2010/main" val="3681866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9</a:t>
            </a:fld>
            <a:endParaRPr lang="en-US"/>
          </a:p>
        </p:txBody>
      </p:sp>
    </p:spTree>
    <p:extLst>
      <p:ext uri="{BB962C8B-B14F-4D97-AF65-F5344CB8AC3E}">
        <p14:creationId xmlns:p14="http://schemas.microsoft.com/office/powerpoint/2010/main" val="1423270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ext Placeholder 2"/>
          <p:cNvSpPr>
            <a:spLocks noGrp="1"/>
          </p:cNvSpPr>
          <p:nvPr>
            <p:ph type="body" idx="1" hasCustomPrompt="1"/>
          </p:nvPr>
        </p:nvSpPr>
        <p:spPr>
          <a:xfrm>
            <a:off x="990600" y="3962400"/>
            <a:ext cx="7772400" cy="1500187"/>
          </a:xfrm>
          <a:prstGeom prst="rect">
            <a:avLst/>
          </a:prstGeom>
        </p:spPr>
        <p:txBody>
          <a:bodyPr anchor="b"/>
          <a:lstStyle>
            <a:lvl1pPr marL="0" indent="0" algn="r">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enter presenter name</a:t>
            </a:r>
          </a:p>
        </p:txBody>
      </p:sp>
      <p:sp>
        <p:nvSpPr>
          <p:cNvPr id="6" name="Title 5"/>
          <p:cNvSpPr>
            <a:spLocks noGrp="1"/>
          </p:cNvSpPr>
          <p:nvPr>
            <p:ph type="title" hasCustomPrompt="1"/>
          </p:nvPr>
        </p:nvSpPr>
        <p:spPr>
          <a:xfrm>
            <a:off x="533400" y="1295400"/>
            <a:ext cx="8229600" cy="1143000"/>
          </a:xfrm>
        </p:spPr>
        <p:txBody>
          <a:bodyPr/>
          <a:lstStyle>
            <a:lvl1pPr>
              <a:defRPr b="1"/>
            </a:lvl1pPr>
          </a:lstStyle>
          <a:p>
            <a:r>
              <a:rPr lang="en-US" dirty="0" smtClean="0"/>
              <a:t>Click to enter title</a:t>
            </a:r>
            <a:endParaRPr lang="en-US" dirty="0"/>
          </a:p>
        </p:txBody>
      </p:sp>
    </p:spTree>
    <p:extLst>
      <p:ext uri="{BB962C8B-B14F-4D97-AF65-F5344CB8AC3E}">
        <p14:creationId xmlns:p14="http://schemas.microsoft.com/office/powerpoint/2010/main" val="3600575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1226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19383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228600" y="1143001"/>
            <a:ext cx="8610600" cy="990600"/>
          </a:xfrm>
          <a:prstGeom prst="rect">
            <a:avLst/>
          </a:prstGeom>
        </p:spPr>
        <p:txBody>
          <a:bodyPr anchor="t"/>
          <a:lstStyle>
            <a:lvl1pPr algn="l">
              <a:defRPr sz="4000" b="1" cap="all"/>
            </a:lvl1pPr>
          </a:lstStyle>
          <a:p>
            <a:r>
              <a:rPr lang="en-US" dirty="0" smtClean="0"/>
              <a:t>Click to Enter title</a:t>
            </a:r>
            <a:endParaRPr lang="en-US" dirty="0"/>
          </a:p>
        </p:txBody>
      </p:sp>
      <p:sp>
        <p:nvSpPr>
          <p:cNvPr id="5" name="Text Placeholder 4"/>
          <p:cNvSpPr>
            <a:spLocks noGrp="1"/>
          </p:cNvSpPr>
          <p:nvPr>
            <p:ph type="body" sz="quarter" idx="10"/>
          </p:nvPr>
        </p:nvSpPr>
        <p:spPr>
          <a:xfrm>
            <a:off x="228600" y="2209800"/>
            <a:ext cx="8610600" cy="44196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56807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813554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39710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62956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593059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1783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73428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24883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3"/>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1027" name="Picture 1"/>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Microsoft_Word_Document1.docx"/></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362200"/>
            <a:ext cx="8229600" cy="1143000"/>
          </a:xfrm>
        </p:spPr>
        <p:txBody>
          <a:bodyPr/>
          <a:lstStyle/>
          <a:p>
            <a:r>
              <a:rPr lang="en-US" sz="7200" dirty="0" smtClean="0"/>
              <a:t>Unit 6 Repetition Processing</a:t>
            </a:r>
            <a:endParaRPr lang="en-US" sz="7200" dirty="0"/>
          </a:p>
        </p:txBody>
      </p:sp>
      <p:sp>
        <p:nvSpPr>
          <p:cNvPr id="3" name="Text Placeholder 2"/>
          <p:cNvSpPr>
            <a:spLocks noGrp="1"/>
          </p:cNvSpPr>
          <p:nvPr>
            <p:ph type="body" idx="1"/>
          </p:nvPr>
        </p:nvSpPr>
        <p:spPr/>
        <p:txBody>
          <a:bodyPr/>
          <a:lstStyle/>
          <a:p>
            <a:r>
              <a:rPr lang="en-US" dirty="0" smtClean="0"/>
              <a:t>Instructor: Brent Presley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for loop hexagon</a:t>
            </a:r>
            <a:endParaRPr lang="en-US" dirty="0"/>
          </a:p>
        </p:txBody>
      </p:sp>
      <p:sp>
        <p:nvSpPr>
          <p:cNvPr id="3" name="Text Placeholder 2"/>
          <p:cNvSpPr>
            <a:spLocks noGrp="1"/>
          </p:cNvSpPr>
          <p:nvPr>
            <p:ph type="body" sz="quarter" idx="10"/>
          </p:nvPr>
        </p:nvSpPr>
        <p:spPr/>
        <p:txBody>
          <a:bodyPr anchor="t"/>
          <a:lstStyle/>
          <a:p>
            <a:r>
              <a:rPr lang="en-US" sz="2800" b="1" dirty="0">
                <a:latin typeface="Arial" charset="0"/>
              </a:rPr>
              <a:t>At the bottom of the symbol (below the initial condition) is text that describes under which conditions the loop should continue</a:t>
            </a:r>
            <a:r>
              <a:rPr lang="en-US" sz="2800" dirty="0">
                <a:latin typeface="Arial" charset="0"/>
              </a:rPr>
              <a:t>. </a:t>
            </a:r>
          </a:p>
          <a:p>
            <a:r>
              <a:rPr lang="en-US" sz="2800" dirty="0">
                <a:latin typeface="Arial" charset="0"/>
              </a:rPr>
              <a:t>This is normally described using conditions just like the ones you used in decision processing. </a:t>
            </a:r>
          </a:p>
          <a:p>
            <a:r>
              <a:rPr lang="en-US" sz="2800" dirty="0">
                <a:latin typeface="Times New Roman" charset="0"/>
              </a:rPr>
              <a:t>This condition always includes the counter in some way.</a:t>
            </a:r>
          </a:p>
        </p:txBody>
      </p:sp>
    </p:spTree>
    <p:extLst>
      <p:ext uri="{BB962C8B-B14F-4D97-AF65-F5344CB8AC3E}">
        <p14:creationId xmlns:p14="http://schemas.microsoft.com/office/powerpoint/2010/main" val="253273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for loop</a:t>
            </a:r>
            <a:endParaRPr lang="en-US" dirty="0"/>
          </a:p>
        </p:txBody>
      </p:sp>
      <p:sp>
        <p:nvSpPr>
          <p:cNvPr id="3" name="Text Placeholder 2"/>
          <p:cNvSpPr>
            <a:spLocks noGrp="1"/>
          </p:cNvSpPr>
          <p:nvPr>
            <p:ph type="body" sz="quarter" idx="10"/>
          </p:nvPr>
        </p:nvSpPr>
        <p:spPr/>
        <p:txBody>
          <a:bodyPr anchor="t"/>
          <a:lstStyle/>
          <a:p>
            <a:r>
              <a:rPr lang="en-US" dirty="0">
                <a:latin typeface="Arial" charset="0"/>
              </a:rPr>
              <a:t>on the right point of the hexagon, you list the condition when the loop should end. </a:t>
            </a:r>
          </a:p>
          <a:p>
            <a:r>
              <a:rPr lang="en-US" dirty="0">
                <a:latin typeface="Times New Roman" charset="0"/>
              </a:rPr>
              <a:t>This is always the opposite condition of when the loop should continue (at the bottom of the hexagon)</a:t>
            </a:r>
          </a:p>
        </p:txBody>
      </p:sp>
    </p:spTree>
    <p:extLst>
      <p:ext uri="{BB962C8B-B14F-4D97-AF65-F5344CB8AC3E}">
        <p14:creationId xmlns:p14="http://schemas.microsoft.com/office/powerpoint/2010/main" val="1207407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for loop basics</a:t>
            </a:r>
            <a:endParaRPr lang="en-US" dirty="0"/>
          </a:p>
        </p:txBody>
      </p:sp>
      <p:sp>
        <p:nvSpPr>
          <p:cNvPr id="3" name="Text Placeholder 2"/>
          <p:cNvSpPr>
            <a:spLocks noGrp="1"/>
          </p:cNvSpPr>
          <p:nvPr>
            <p:ph type="body" sz="quarter" idx="10"/>
          </p:nvPr>
        </p:nvSpPr>
        <p:spPr/>
        <p:txBody>
          <a:bodyPr anchor="t"/>
          <a:lstStyle/>
          <a:p>
            <a:r>
              <a:rPr lang="en-US" dirty="0">
                <a:latin typeface="Arial" charset="0"/>
              </a:rPr>
              <a:t>The For loop is the C# implementation of the counter control loop</a:t>
            </a:r>
          </a:p>
          <a:p>
            <a:r>
              <a:rPr lang="en-US" dirty="0">
                <a:latin typeface="Arial" charset="0"/>
              </a:rPr>
              <a:t>Use the For loop to code a loop whose instructions you want processed a precise number of times.</a:t>
            </a:r>
          </a:p>
          <a:p>
            <a:r>
              <a:rPr lang="en-US" dirty="0">
                <a:latin typeface="Arial" charset="0"/>
              </a:rPr>
              <a:t>You’ll first need to declare the counter as a variable</a:t>
            </a:r>
          </a:p>
        </p:txBody>
      </p:sp>
    </p:spTree>
    <p:extLst>
      <p:ext uri="{BB962C8B-B14F-4D97-AF65-F5344CB8AC3E}">
        <p14:creationId xmlns:p14="http://schemas.microsoft.com/office/powerpoint/2010/main" val="27462172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for loop example</a:t>
            </a:r>
            <a:endParaRPr lang="en-US" dirty="0"/>
          </a:p>
        </p:txBody>
      </p:sp>
      <p:sp>
        <p:nvSpPr>
          <p:cNvPr id="3" name="Text Placeholder 2"/>
          <p:cNvSpPr>
            <a:spLocks noGrp="1"/>
          </p:cNvSpPr>
          <p:nvPr>
            <p:ph type="body" sz="quarter" idx="10"/>
          </p:nvPr>
        </p:nvSpPr>
        <p:spPr>
          <a:xfrm>
            <a:off x="228600" y="2209800"/>
            <a:ext cx="8863013" cy="560786"/>
          </a:xfrm>
        </p:spPr>
        <p:txBody>
          <a:bodyPr anchor="t"/>
          <a:lstStyle/>
          <a:p>
            <a:pPr marL="0" indent="0">
              <a:buNone/>
            </a:pPr>
            <a:r>
              <a:rPr lang="en-US" sz="2400" b="1" i="1"/>
              <a:t>this is adding dates to a StackPanel</a:t>
            </a:r>
            <a:endParaRPr lang="en-US" sz="2400" b="1" i="1" dirty="0"/>
          </a:p>
        </p:txBody>
      </p:sp>
      <p:pic>
        <p:nvPicPr>
          <p:cNvPr id="5" name="Picture 4"/>
          <p:cNvPicPr>
            <a:picLocks noChangeAspect="1"/>
          </p:cNvPicPr>
          <p:nvPr/>
        </p:nvPicPr>
        <p:blipFill>
          <a:blip r:embed="rId3"/>
          <a:stretch>
            <a:fillRect/>
          </a:stretch>
        </p:blipFill>
        <p:spPr>
          <a:xfrm>
            <a:off x="1274441" y="2754131"/>
            <a:ext cx="6753926" cy="4116050"/>
          </a:xfrm>
          <a:prstGeom prst="rect">
            <a:avLst/>
          </a:prstGeom>
        </p:spPr>
      </p:pic>
    </p:spTree>
    <p:extLst>
      <p:ext uri="{BB962C8B-B14F-4D97-AF65-F5344CB8AC3E}">
        <p14:creationId xmlns:p14="http://schemas.microsoft.com/office/powerpoint/2010/main" val="258145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foreach loop</a:t>
            </a:r>
            <a:endParaRPr lang="en-US" dirty="0"/>
          </a:p>
        </p:txBody>
      </p:sp>
      <p:sp>
        <p:nvSpPr>
          <p:cNvPr id="3" name="Text Placeholder 2"/>
          <p:cNvSpPr>
            <a:spLocks noGrp="1"/>
          </p:cNvSpPr>
          <p:nvPr>
            <p:ph type="body" sz="quarter" idx="10"/>
          </p:nvPr>
        </p:nvSpPr>
        <p:spPr>
          <a:xfrm>
            <a:off x="228600" y="2209800"/>
            <a:ext cx="5879896" cy="4419600"/>
          </a:xfrm>
        </p:spPr>
        <p:txBody>
          <a:bodyPr anchor="t"/>
          <a:lstStyle/>
          <a:p>
            <a:r>
              <a:rPr lang="en-US" sz="2400" i="1" dirty="0">
                <a:latin typeface="Arial" charset="0"/>
              </a:rPr>
              <a:t>Because the concept of repeat this for each item in the list is so prevalent in modern programming, most programming languages include a foreach or for-in</a:t>
            </a:r>
            <a:r>
              <a:rPr lang="en-US" sz="2400" dirty="0">
                <a:latin typeface="Arial" charset="0"/>
              </a:rPr>
              <a:t> loop.</a:t>
            </a:r>
          </a:p>
          <a:p>
            <a:r>
              <a:rPr lang="en-US" sz="2400" dirty="0">
                <a:latin typeface="Arial" charset="0"/>
              </a:rPr>
              <a:t>Used to code a loop whose instructions you want processed for each object in a collection (group) of objects.</a:t>
            </a:r>
          </a:p>
          <a:p>
            <a:r>
              <a:rPr lang="en-US" sz="2400" dirty="0">
                <a:latin typeface="Arial" charset="0"/>
              </a:rPr>
              <a:t>Similar to a for loop, but no counter</a:t>
            </a:r>
          </a:p>
          <a:p>
            <a:endParaRPr lang="en-US" sz="2400" dirty="0">
              <a:latin typeface="Arial" charset="0"/>
            </a:endParaRPr>
          </a:p>
        </p:txBody>
      </p:sp>
      <p:pic>
        <p:nvPicPr>
          <p:cNvPr id="4" name="Picture 3"/>
          <p:cNvPicPr>
            <a:picLocks noChangeAspect="1"/>
          </p:cNvPicPr>
          <p:nvPr/>
        </p:nvPicPr>
        <p:blipFill>
          <a:blip r:embed="rId3"/>
          <a:stretch>
            <a:fillRect/>
          </a:stretch>
        </p:blipFill>
        <p:spPr>
          <a:xfrm>
            <a:off x="5875338" y="2314575"/>
            <a:ext cx="3104078" cy="1856362"/>
          </a:xfrm>
          <a:prstGeom prst="rect">
            <a:avLst/>
          </a:prstGeom>
        </p:spPr>
      </p:pic>
    </p:spTree>
    <p:extLst>
      <p:ext uri="{BB962C8B-B14F-4D97-AF65-F5344CB8AC3E}">
        <p14:creationId xmlns:p14="http://schemas.microsoft.com/office/powerpoint/2010/main" val="530160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foreach</a:t>
            </a:r>
            <a:endParaRPr lang="en-US" dirty="0"/>
          </a:p>
        </p:txBody>
      </p:sp>
      <p:sp>
        <p:nvSpPr>
          <p:cNvPr id="3" name="Text Placeholder 2"/>
          <p:cNvSpPr>
            <a:spLocks noGrp="1"/>
          </p:cNvSpPr>
          <p:nvPr>
            <p:ph type="body" sz="quarter" idx="10"/>
          </p:nvPr>
        </p:nvSpPr>
        <p:spPr/>
        <p:txBody>
          <a:bodyPr anchor="t"/>
          <a:lstStyle/>
          <a:p>
            <a:r>
              <a:rPr lang="en-US" sz="2400" dirty="0">
                <a:latin typeface="Arial" charset="0"/>
              </a:rPr>
              <a:t>The object type of the objectvariable must match the type of objects contained in the collection.   </a:t>
            </a:r>
          </a:p>
          <a:p>
            <a:r>
              <a:rPr lang="en-US" sz="2400" dirty="0">
                <a:latin typeface="Arial" charset="0"/>
              </a:rPr>
              <a:t>The </a:t>
            </a:r>
            <a:r>
              <a:rPr lang="en-US" sz="2400" dirty="0">
                <a:latin typeface="Courier New" charset="0"/>
              </a:rPr>
              <a:t>foreach</a:t>
            </a:r>
            <a:r>
              <a:rPr lang="en-US" sz="2400" dirty="0">
                <a:latin typeface="Arial" charset="0"/>
              </a:rPr>
              <a:t> statement first verifies that the collection contains at least one object.  If the collection is empty, the instructions within the loop are skipped.  </a:t>
            </a:r>
          </a:p>
          <a:p>
            <a:r>
              <a:rPr lang="en-US" sz="2400" dirty="0">
                <a:latin typeface="Times New Roman" charset="0"/>
              </a:rPr>
              <a:t>If the collection contains at least one object, the </a:t>
            </a:r>
            <a:r>
              <a:rPr lang="en-US" sz="2400" dirty="0">
                <a:latin typeface="Courier New" charset="0"/>
              </a:rPr>
              <a:t>foreach</a:t>
            </a:r>
            <a:r>
              <a:rPr lang="en-US" sz="2400" dirty="0">
                <a:latin typeface="Times New Roman" charset="0"/>
              </a:rPr>
              <a:t> clause assigns the address of the first object in the collection to the objectvariable and the instructions within the loop are executed.</a:t>
            </a:r>
          </a:p>
        </p:txBody>
      </p:sp>
    </p:spTree>
    <p:extLst>
      <p:ext uri="{BB962C8B-B14F-4D97-AF65-F5344CB8AC3E}">
        <p14:creationId xmlns:p14="http://schemas.microsoft.com/office/powerpoint/2010/main" val="1024556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foreach example</a:t>
            </a:r>
            <a:endParaRPr lang="en-US" dirty="0"/>
          </a:p>
        </p:txBody>
      </p:sp>
      <p:sp>
        <p:nvSpPr>
          <p:cNvPr id="3" name="Text Placeholder 2"/>
          <p:cNvSpPr>
            <a:spLocks noGrp="1"/>
          </p:cNvSpPr>
          <p:nvPr>
            <p:ph type="body" sz="quarter" idx="10"/>
          </p:nvPr>
        </p:nvSpPr>
        <p:spPr>
          <a:xfrm>
            <a:off x="228600" y="4542669"/>
            <a:ext cx="8787689" cy="2086731"/>
          </a:xfrm>
        </p:spPr>
        <p:txBody>
          <a:bodyPr anchor="t"/>
          <a:lstStyle/>
          <a:p>
            <a:r>
              <a:rPr lang="en-US"/>
              <a:t>Add some states to a list, then iterate through them to print them out in a messagebox</a:t>
            </a:r>
            <a:endParaRPr lang="en-US" dirty="0"/>
          </a:p>
        </p:txBody>
      </p:sp>
      <p:pic>
        <p:nvPicPr>
          <p:cNvPr id="4" name="Picture 3"/>
          <p:cNvPicPr>
            <a:picLocks noChangeAspect="1"/>
          </p:cNvPicPr>
          <p:nvPr/>
        </p:nvPicPr>
        <p:blipFill>
          <a:blip r:embed="rId3"/>
          <a:stretch>
            <a:fillRect/>
          </a:stretch>
        </p:blipFill>
        <p:spPr>
          <a:xfrm>
            <a:off x="293688" y="2286000"/>
            <a:ext cx="8696527" cy="2040666"/>
          </a:xfrm>
          <a:prstGeom prst="rect">
            <a:avLst/>
          </a:prstGeom>
        </p:spPr>
      </p:pic>
    </p:spTree>
    <p:extLst>
      <p:ext uri="{BB962C8B-B14F-4D97-AF65-F5344CB8AC3E}">
        <p14:creationId xmlns:p14="http://schemas.microsoft.com/office/powerpoint/2010/main" val="20186346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items collections</a:t>
            </a:r>
            <a:endParaRPr lang="en-US" dirty="0"/>
          </a:p>
        </p:txBody>
      </p:sp>
      <p:sp>
        <p:nvSpPr>
          <p:cNvPr id="3" name="Text Placeholder 2"/>
          <p:cNvSpPr>
            <a:spLocks noGrp="1"/>
          </p:cNvSpPr>
          <p:nvPr>
            <p:ph type="body" sz="quarter" idx="10"/>
          </p:nvPr>
        </p:nvSpPr>
        <p:spPr>
          <a:xfrm>
            <a:off x="228600" y="2209800"/>
            <a:ext cx="8610600" cy="2896639"/>
          </a:xfrm>
        </p:spPr>
        <p:txBody>
          <a:bodyPr anchor="t"/>
          <a:lstStyle/>
          <a:p>
            <a:r>
              <a:rPr lang="en-US" sz="2400" dirty="0">
                <a:latin typeface="Arial" charset="0"/>
              </a:rPr>
              <a:t>A collection is a group of one or more objects treated as one unit.  </a:t>
            </a:r>
          </a:p>
          <a:p>
            <a:r>
              <a:rPr lang="en-US" sz="2400" dirty="0">
                <a:latin typeface="Arial" charset="0"/>
              </a:rPr>
              <a:t>Each item in the collection is assigned an index to indicate the position in the collection.  The index value begins at 0 (zero).</a:t>
            </a:r>
          </a:p>
          <a:p>
            <a:r>
              <a:rPr lang="en-US" sz="2400" dirty="0">
                <a:latin typeface="Arial" charset="0"/>
              </a:rPr>
              <a:t>Collections can be sorted and you can locate (search for) individual items in the collection.</a:t>
            </a:r>
          </a:p>
        </p:txBody>
      </p:sp>
      <p:pic>
        <p:nvPicPr>
          <p:cNvPr id="4" name="Picture 3"/>
          <p:cNvPicPr>
            <a:picLocks noChangeAspect="1"/>
          </p:cNvPicPr>
          <p:nvPr/>
        </p:nvPicPr>
        <p:blipFill>
          <a:blip r:embed="rId3"/>
          <a:srcRect l="-32" t="25554" r="32" b="-195"/>
          <a:stretch>
            <a:fillRect/>
          </a:stretch>
        </p:blipFill>
        <p:spPr>
          <a:xfrm>
            <a:off x="535222" y="4997268"/>
            <a:ext cx="8269851" cy="1867797"/>
          </a:xfrm>
          <a:prstGeom prst="rect">
            <a:avLst/>
          </a:prstGeom>
        </p:spPr>
      </p:pic>
    </p:spTree>
    <p:extLst>
      <p:ext uri="{BB962C8B-B14F-4D97-AF65-F5344CB8AC3E}">
        <p14:creationId xmlns:p14="http://schemas.microsoft.com/office/powerpoint/2010/main" val="26489601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collection types in c#</a:t>
            </a:r>
            <a:endParaRPr lang="en-US" dirty="0"/>
          </a:p>
        </p:txBody>
      </p:sp>
      <p:sp>
        <p:nvSpPr>
          <p:cNvPr id="3" name="Text Placeholder 2"/>
          <p:cNvSpPr>
            <a:spLocks noGrp="1"/>
          </p:cNvSpPr>
          <p:nvPr>
            <p:ph type="body" sz="quarter" idx="10"/>
          </p:nvPr>
        </p:nvSpPr>
        <p:spPr>
          <a:xfrm>
            <a:off x="228600" y="2209800"/>
            <a:ext cx="8610600" cy="1037317"/>
          </a:xfrm>
        </p:spPr>
        <p:txBody>
          <a:bodyPr anchor="t"/>
          <a:lstStyle/>
          <a:p>
            <a:r>
              <a:rPr lang="en-US"/>
              <a:t>We will use a list for our examples</a:t>
            </a:r>
            <a:endParaRPr lang="en-US" dirty="0"/>
          </a:p>
        </p:txBody>
      </p:sp>
      <p:pic>
        <p:nvPicPr>
          <p:cNvPr id="4" name="Picture 3"/>
          <p:cNvPicPr>
            <a:picLocks noChangeAspect="1"/>
          </p:cNvPicPr>
          <p:nvPr/>
        </p:nvPicPr>
        <p:blipFill>
          <a:blip r:embed="rId3"/>
          <a:stretch>
            <a:fillRect/>
          </a:stretch>
        </p:blipFill>
        <p:spPr>
          <a:xfrm>
            <a:off x="123806" y="3722995"/>
            <a:ext cx="8733887" cy="2710221"/>
          </a:xfrm>
          <a:prstGeom prst="rect">
            <a:avLst/>
          </a:prstGeom>
        </p:spPr>
      </p:pic>
    </p:spTree>
    <p:extLst>
      <p:ext uri="{BB962C8B-B14F-4D97-AF65-F5344CB8AC3E}">
        <p14:creationId xmlns:p14="http://schemas.microsoft.com/office/powerpoint/2010/main" val="40817484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collections specific to wpf</a:t>
            </a:r>
            <a:endParaRPr lang="en-US" dirty="0"/>
          </a:p>
        </p:txBody>
      </p:sp>
      <p:sp>
        <p:nvSpPr>
          <p:cNvPr id="3" name="Text Placeholder 2"/>
          <p:cNvSpPr>
            <a:spLocks noGrp="1"/>
          </p:cNvSpPr>
          <p:nvPr>
            <p:ph type="body" sz="quarter" idx="10"/>
          </p:nvPr>
        </p:nvSpPr>
        <p:spPr>
          <a:xfrm>
            <a:off x="228600" y="2209800"/>
            <a:ext cx="4880073" cy="4419600"/>
          </a:xfrm>
        </p:spPr>
        <p:txBody>
          <a:bodyPr anchor="t"/>
          <a:lstStyle/>
          <a:p>
            <a:r>
              <a:rPr lang="en-US" sz="2400" b="1" dirty="0">
                <a:latin typeface="Arial" charset="0"/>
              </a:rPr>
              <a:t>The Items</a:t>
            </a:r>
            <a:r>
              <a:rPr lang="en-US" sz="2400" dirty="0">
                <a:latin typeface="Arial" charset="0"/>
              </a:rPr>
              <a:t> property provides access to the collection of items in the ListBox or ComboBox.</a:t>
            </a:r>
          </a:p>
          <a:p>
            <a:r>
              <a:rPr lang="en-US" sz="2400" dirty="0">
                <a:latin typeface="Arial" charset="0"/>
              </a:rPr>
              <a:t>Each entry/element in the Items collection corresponds to an entry/element in the ListBox or ComboBox.</a:t>
            </a:r>
          </a:p>
          <a:p>
            <a:r>
              <a:rPr lang="en-US" sz="2400" dirty="0">
                <a:latin typeface="Times New Roman" charset="0"/>
              </a:rPr>
              <a:t>Common properties and methods of the Items collection:  Count property, Add, Insert, Remove, Clear methods</a:t>
            </a:r>
          </a:p>
        </p:txBody>
      </p:sp>
      <p:pic>
        <p:nvPicPr>
          <p:cNvPr id="4" name="Picture 3"/>
          <p:cNvPicPr>
            <a:picLocks noChangeAspect="1"/>
          </p:cNvPicPr>
          <p:nvPr/>
        </p:nvPicPr>
        <p:blipFill>
          <a:blip r:embed="rId3"/>
          <a:stretch>
            <a:fillRect/>
          </a:stretch>
        </p:blipFill>
        <p:spPr>
          <a:xfrm>
            <a:off x="4872398" y="4435259"/>
            <a:ext cx="4258187" cy="642249"/>
          </a:xfrm>
          <a:prstGeom prst="rect">
            <a:avLst/>
          </a:prstGeom>
        </p:spPr>
      </p:pic>
    </p:spTree>
    <p:extLst>
      <p:ext uri="{BB962C8B-B14F-4D97-AF65-F5344CB8AC3E}">
        <p14:creationId xmlns:p14="http://schemas.microsoft.com/office/powerpoint/2010/main" val="3844648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1801800803"/>
              </p:ext>
            </p:extLst>
          </p:nvPr>
        </p:nvGraphicFramePr>
        <p:xfrm>
          <a:off x="1600200" y="1447800"/>
          <a:ext cx="3962400" cy="5372746"/>
        </p:xfrm>
        <a:graphic>
          <a:graphicData uri="http://schemas.openxmlformats.org/presentationml/2006/ole">
            <mc:AlternateContent xmlns:mc="http://schemas.openxmlformats.org/markup-compatibility/2006">
              <mc:Choice xmlns:v="urn:schemas-microsoft-com:vml" Requires="v">
                <p:oleObj spid="_x0000_s17409" name="Document" r:id="rId4" imgW="5946064" imgH="8062823" progId="Word.Document.12">
                  <p:embed/>
                </p:oleObj>
              </mc:Choice>
              <mc:Fallback>
                <p:oleObj name="Document" r:id="rId4" imgW="5946064" imgH="8062823" progId="Word.Document.12">
                  <p:embed/>
                  <p:pic>
                    <p:nvPicPr>
                      <p:cNvPr id="4" name="Object 3"/>
                      <p:cNvPicPr/>
                      <p:nvPr/>
                    </p:nvPicPr>
                    <p:blipFill>
                      <a:blip r:embed="rId5"/>
                      <a:stretch>
                        <a:fillRect/>
                      </a:stretch>
                    </p:blipFill>
                    <p:spPr>
                      <a:xfrm>
                        <a:off x="1600200" y="1447800"/>
                        <a:ext cx="3962400" cy="5372746"/>
                      </a:xfrm>
                      <a:prstGeom prst="rect">
                        <a:avLst/>
                      </a:prstGeom>
                    </p:spPr>
                  </p:pic>
                </p:oleObj>
              </mc:Fallback>
            </mc:AlternateContent>
          </a:graphicData>
        </a:graphic>
      </p:graphicFrame>
    </p:spTree>
    <p:extLst>
      <p:ext uri="{BB962C8B-B14F-4D97-AF65-F5344CB8AC3E}">
        <p14:creationId xmlns:p14="http://schemas.microsoft.com/office/powerpoint/2010/main" val="12859421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listbox</a:t>
            </a:r>
            <a:endParaRPr lang="en-US" dirty="0"/>
          </a:p>
        </p:txBody>
      </p:sp>
      <p:sp>
        <p:nvSpPr>
          <p:cNvPr id="3" name="Text Placeholder 2"/>
          <p:cNvSpPr>
            <a:spLocks noGrp="1"/>
          </p:cNvSpPr>
          <p:nvPr>
            <p:ph type="body" sz="quarter" idx="10"/>
          </p:nvPr>
        </p:nvSpPr>
        <p:spPr/>
        <p:txBody>
          <a:bodyPr anchor="t"/>
          <a:lstStyle/>
          <a:p>
            <a:r>
              <a:rPr lang="en-US" sz="2400" dirty="0">
                <a:latin typeface="Arial" charset="0"/>
              </a:rPr>
              <a:t>The ListBox displays a fixed list of items from which the user can select one or several items.  </a:t>
            </a:r>
          </a:p>
          <a:p>
            <a:r>
              <a:rPr lang="en-US" sz="2400" dirty="0">
                <a:latin typeface="Arial" charset="0"/>
              </a:rPr>
              <a:t>ListBox names are prefixed with lst </a:t>
            </a:r>
          </a:p>
          <a:p>
            <a:r>
              <a:rPr lang="en-US" sz="2400" dirty="0">
                <a:latin typeface="Arial" charset="0"/>
              </a:rPr>
              <a:t>The Items property provides access to the collection of items (entries) in the list.</a:t>
            </a:r>
          </a:p>
        </p:txBody>
      </p:sp>
    </p:spTree>
    <p:extLst>
      <p:ext uri="{BB962C8B-B14F-4D97-AF65-F5344CB8AC3E}">
        <p14:creationId xmlns:p14="http://schemas.microsoft.com/office/powerpoint/2010/main" val="31666232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listbox selectedindex</a:t>
            </a:r>
            <a:endParaRPr lang="en-US" dirty="0"/>
          </a:p>
        </p:txBody>
      </p:sp>
      <p:sp>
        <p:nvSpPr>
          <p:cNvPr id="3" name="Text Placeholder 2"/>
          <p:cNvSpPr>
            <a:spLocks noGrp="1"/>
          </p:cNvSpPr>
          <p:nvPr>
            <p:ph type="body" sz="quarter" idx="10"/>
          </p:nvPr>
        </p:nvSpPr>
        <p:spPr/>
        <p:txBody>
          <a:bodyPr anchor="t"/>
          <a:lstStyle/>
          <a:p>
            <a:r>
              <a:rPr lang="en-US" b="1" i="1" dirty="0">
                <a:latin typeface="Arial" charset="0"/>
              </a:rPr>
              <a:t>The SelectedIndex property will contain the index (an integer value) of the item selected.  Remember, indexes begin numbering at 0.  If no item is selected, the SelectedIndex value is set to -1</a:t>
            </a:r>
            <a:r>
              <a:rPr lang="en-US" i="1" dirty="0">
                <a:latin typeface="Arial" charset="0"/>
              </a:rPr>
              <a:t>.</a:t>
            </a:r>
          </a:p>
          <a:p>
            <a:r>
              <a:rPr lang="en-US" i="1" dirty="0">
                <a:latin typeface="Arial" charset="0"/>
              </a:rPr>
              <a:t>Can deselect all list items by setting </a:t>
            </a:r>
          </a:p>
          <a:p>
            <a:r>
              <a:rPr lang="en-US" i="1" dirty="0">
                <a:latin typeface="Courier New" charset="0"/>
              </a:rPr>
              <a:t>lstBox.SelectedIndex = -1</a:t>
            </a:r>
          </a:p>
        </p:txBody>
      </p:sp>
    </p:spTree>
    <p:extLst>
      <p:ext uri="{BB962C8B-B14F-4D97-AF65-F5344CB8AC3E}">
        <p14:creationId xmlns:p14="http://schemas.microsoft.com/office/powerpoint/2010/main" val="267863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selecteditem</a:t>
            </a:r>
            <a:endParaRPr lang="en-US" dirty="0"/>
          </a:p>
        </p:txBody>
      </p:sp>
      <p:sp>
        <p:nvSpPr>
          <p:cNvPr id="3" name="Text Placeholder 2"/>
          <p:cNvSpPr>
            <a:spLocks noGrp="1"/>
          </p:cNvSpPr>
          <p:nvPr>
            <p:ph type="body" sz="quarter" idx="10"/>
          </p:nvPr>
        </p:nvSpPr>
        <p:spPr/>
        <p:txBody>
          <a:bodyPr anchor="t"/>
          <a:lstStyle/>
          <a:p>
            <a:r>
              <a:rPr lang="en-US" b="1" dirty="0">
                <a:latin typeface="Arial" charset="0"/>
              </a:rPr>
              <a:t>The SelectedItem</a:t>
            </a:r>
            <a:r>
              <a:rPr lang="en-US" dirty="0">
                <a:latin typeface="Arial" charset="0"/>
              </a:rPr>
              <a:t> property contains the contents of the item selected.</a:t>
            </a:r>
          </a:p>
          <a:p>
            <a:r>
              <a:rPr lang="en-US" dirty="0">
                <a:latin typeface="Arial" charset="0"/>
              </a:rPr>
              <a:t>Note:  The SelectedItem property has a data type of an object.  You must convert this object to a string at run time to access it.</a:t>
            </a:r>
          </a:p>
          <a:p>
            <a:pPr marL="0" indent="0">
              <a:buNone/>
            </a:pPr>
            <a:r>
              <a:rPr lang="en-US" dirty="0">
                <a:latin typeface="Times New Roman" charset="0"/>
              </a:rPr>
              <a:t/>
            </a:r>
            <a:br>
              <a:rPr lang="en-US" dirty="0">
                <a:latin typeface="Times New Roman" charset="0"/>
              </a:rPr>
            </a:br>
            <a:r>
              <a:rPr lang="en-US" dirty="0">
                <a:latin typeface="Times New Roman" charset="0"/>
              </a:rPr>
              <a:t> </a:t>
            </a:r>
            <a:r>
              <a:rPr lang="en-US" dirty="0"/>
              <a:t/>
            </a:r>
            <a:br>
              <a:rPr lang="en-US" dirty="0"/>
            </a:br>
            <a:endParaRPr lang="en-US" dirty="0"/>
          </a:p>
        </p:txBody>
      </p:sp>
    </p:spTree>
    <p:extLst>
      <p:ext uri="{BB962C8B-B14F-4D97-AF65-F5344CB8AC3E}">
        <p14:creationId xmlns:p14="http://schemas.microsoft.com/office/powerpoint/2010/main" val="32875400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t>populating/update listbox or combobox</a:t>
            </a:r>
            <a:endParaRPr lang="en-US" sz="3200" dirty="0"/>
          </a:p>
        </p:txBody>
      </p:sp>
      <p:sp>
        <p:nvSpPr>
          <p:cNvPr id="3" name="Text Placeholder 2"/>
          <p:cNvSpPr>
            <a:spLocks noGrp="1"/>
          </p:cNvSpPr>
          <p:nvPr>
            <p:ph type="body" sz="quarter" idx="10"/>
          </p:nvPr>
        </p:nvSpPr>
        <p:spPr/>
        <p:txBody>
          <a:bodyPr anchor="t"/>
          <a:lstStyle/>
          <a:p>
            <a:r>
              <a:rPr lang="en-US" b="1" dirty="0">
                <a:latin typeface="Arial" charset="0"/>
              </a:rPr>
              <a:t>Use the Items property to load entries into the ListBox.</a:t>
            </a:r>
          </a:p>
          <a:p>
            <a:r>
              <a:rPr lang="en-US" b="1" dirty="0">
                <a:latin typeface="Arial" charset="0"/>
              </a:rPr>
              <a:t>Entries can be loaded into a ListBox at runtime or at design time.</a:t>
            </a:r>
          </a:p>
          <a:p>
            <a:r>
              <a:rPr lang="en-US" b="1" dirty="0">
                <a:latin typeface="Arial" charset="0"/>
              </a:rPr>
              <a:t>The Add</a:t>
            </a:r>
            <a:r>
              <a:rPr lang="en-US" dirty="0">
                <a:latin typeface="Arial" charset="0"/>
              </a:rPr>
              <a:t> method is used to add an item to the ListBox at runtime. </a:t>
            </a:r>
          </a:p>
          <a:p>
            <a:endParaRPr lang="en-US" dirty="0"/>
          </a:p>
        </p:txBody>
      </p:sp>
      <p:pic>
        <p:nvPicPr>
          <p:cNvPr id="4" name="Picture 3"/>
          <p:cNvPicPr>
            <a:picLocks noChangeAspect="1"/>
          </p:cNvPicPr>
          <p:nvPr/>
        </p:nvPicPr>
        <p:blipFill>
          <a:blip r:embed="rId3"/>
          <a:stretch>
            <a:fillRect/>
          </a:stretch>
        </p:blipFill>
        <p:spPr>
          <a:xfrm>
            <a:off x="258763" y="5481638"/>
            <a:ext cx="8739888" cy="1104207"/>
          </a:xfrm>
          <a:prstGeom prst="rect">
            <a:avLst/>
          </a:prstGeom>
        </p:spPr>
      </p:pic>
    </p:spTree>
    <p:extLst>
      <p:ext uri="{BB962C8B-B14F-4D97-AF65-F5344CB8AC3E}">
        <p14:creationId xmlns:p14="http://schemas.microsoft.com/office/powerpoint/2010/main" val="21976115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nchor="t"/>
          <a:lstStyle/>
          <a:p>
            <a:r>
              <a:rPr lang="en-US" dirty="0">
                <a:latin typeface="Arial" charset="0"/>
              </a:rPr>
              <a:t>Code the Add method in the windowLoad event.  </a:t>
            </a:r>
          </a:p>
          <a:p>
            <a:r>
              <a:rPr lang="en-US" dirty="0">
                <a:latin typeface="Arial" charset="0"/>
              </a:rPr>
              <a:t>Each entry is part of the collection and has an index value associated with it.</a:t>
            </a:r>
          </a:p>
          <a:p>
            <a:r>
              <a:rPr lang="en-US" dirty="0">
                <a:latin typeface="Arial" charset="0"/>
              </a:rPr>
              <a:t>Items appear in the list in the order they are added unless the list is sorted.</a:t>
            </a:r>
          </a:p>
          <a:p>
            <a:endParaRPr lang="en-US" dirty="0"/>
          </a:p>
        </p:txBody>
      </p:sp>
    </p:spTree>
    <p:extLst>
      <p:ext uri="{BB962C8B-B14F-4D97-AF65-F5344CB8AC3E}">
        <p14:creationId xmlns:p14="http://schemas.microsoft.com/office/powerpoint/2010/main" val="24252479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adding and inserting items</a:t>
            </a:r>
            <a:endParaRPr lang="en-US" dirty="0"/>
          </a:p>
        </p:txBody>
      </p:sp>
      <p:sp>
        <p:nvSpPr>
          <p:cNvPr id="3" name="Text Placeholder 2"/>
          <p:cNvSpPr>
            <a:spLocks noGrp="1"/>
          </p:cNvSpPr>
          <p:nvPr>
            <p:ph type="body" sz="quarter" idx="10"/>
          </p:nvPr>
        </p:nvSpPr>
        <p:spPr/>
        <p:txBody>
          <a:bodyPr anchor="t"/>
          <a:lstStyle/>
          <a:p>
            <a:r>
              <a:rPr lang="en-US" sz="2400" b="1" i="1" dirty="0">
                <a:latin typeface="Arial" charset="0"/>
              </a:rPr>
              <a:t>To add entries at design time, you use the Items property.  </a:t>
            </a:r>
          </a:p>
          <a:p>
            <a:r>
              <a:rPr lang="en-US" sz="2400" b="1" i="1" dirty="0">
                <a:latin typeface="Arial" charset="0"/>
              </a:rPr>
              <a:t>You add the entries into the Items Collection in the properties.  </a:t>
            </a:r>
          </a:p>
          <a:p>
            <a:r>
              <a:rPr lang="en-US" sz="2400" b="1" i="1" dirty="0">
                <a:latin typeface="Arial" charset="0"/>
              </a:rPr>
              <a:t>Each entry is part of the collection and has an index value associated with it.</a:t>
            </a:r>
          </a:p>
          <a:p>
            <a:r>
              <a:rPr lang="en-US" sz="2400" b="1" i="1" dirty="0">
                <a:latin typeface="Arial" charset="0"/>
              </a:rPr>
              <a:t>If the list is relatively fixed</a:t>
            </a:r>
            <a:r>
              <a:rPr lang="en-US" sz="2400" b="1" dirty="0">
                <a:latin typeface="Arial" charset="0"/>
              </a:rPr>
              <a:t> (you are not adding/modifying the entries), fill list at design time, otherwise fill list in form Load.</a:t>
            </a:r>
          </a:p>
          <a:p>
            <a:r>
              <a:rPr lang="en-US" sz="2400" b="1" dirty="0">
                <a:latin typeface="Times New Roman" charset="0"/>
              </a:rPr>
              <a:t>The Insert</a:t>
            </a:r>
            <a:r>
              <a:rPr lang="en-US" sz="2400" dirty="0">
                <a:latin typeface="Times New Roman" charset="0"/>
              </a:rPr>
              <a:t> method will insert an item into the ListBox at the specific location of the index</a:t>
            </a:r>
          </a:p>
        </p:txBody>
      </p:sp>
    </p:spTree>
    <p:extLst>
      <p:ext uri="{BB962C8B-B14F-4D97-AF65-F5344CB8AC3E}">
        <p14:creationId xmlns:p14="http://schemas.microsoft.com/office/powerpoint/2010/main" val="18516454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inserting into lisbox</a:t>
            </a:r>
            <a:endParaRPr lang="en-US" dirty="0"/>
          </a:p>
        </p:txBody>
      </p:sp>
      <p:pic>
        <p:nvPicPr>
          <p:cNvPr id="5" name="Picture 4"/>
          <p:cNvPicPr>
            <a:picLocks noChangeAspect="1"/>
          </p:cNvPicPr>
          <p:nvPr/>
        </p:nvPicPr>
        <p:blipFill>
          <a:blip r:embed="rId3"/>
          <a:stretch>
            <a:fillRect/>
          </a:stretch>
        </p:blipFill>
        <p:spPr>
          <a:xfrm>
            <a:off x="226468" y="2634113"/>
            <a:ext cx="8753475" cy="2777152"/>
          </a:xfrm>
          <a:prstGeom prst="rect">
            <a:avLst/>
          </a:prstGeom>
        </p:spPr>
      </p:pic>
    </p:spTree>
    <p:extLst>
      <p:ext uri="{BB962C8B-B14F-4D97-AF65-F5344CB8AC3E}">
        <p14:creationId xmlns:p14="http://schemas.microsoft.com/office/powerpoint/2010/main" val="26597013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t>remove items from listbox or combobox</a:t>
            </a:r>
            <a:endParaRPr lang="en-US" sz="3200" dirty="0"/>
          </a:p>
        </p:txBody>
      </p:sp>
      <p:sp>
        <p:nvSpPr>
          <p:cNvPr id="3" name="Text Placeholder 2"/>
          <p:cNvSpPr>
            <a:spLocks noGrp="1"/>
          </p:cNvSpPr>
          <p:nvPr>
            <p:ph type="body" sz="quarter" idx="10"/>
          </p:nvPr>
        </p:nvSpPr>
        <p:spPr>
          <a:xfrm>
            <a:off x="228600" y="2209800"/>
            <a:ext cx="5291459" cy="4419600"/>
          </a:xfrm>
        </p:spPr>
        <p:txBody>
          <a:bodyPr anchor="t"/>
          <a:lstStyle/>
          <a:p>
            <a:r>
              <a:rPr lang="en-US" sz="2000" b="1" dirty="0">
                <a:solidFill>
                  <a:srgbClr val="000000"/>
                </a:solidFill>
                <a:latin typeface="Arial" charset="0"/>
              </a:rPr>
              <a:t>The Remove</a:t>
            </a:r>
            <a:r>
              <a:rPr lang="en-US" sz="2000" dirty="0">
                <a:solidFill>
                  <a:srgbClr val="000000"/>
                </a:solidFill>
                <a:latin typeface="Arial" charset="0"/>
              </a:rPr>
              <a:t> method will remove the value of the item specified from a ListBox.</a:t>
            </a:r>
          </a:p>
          <a:p>
            <a:endParaRPr lang="en-US" sz="2000" dirty="0">
              <a:solidFill>
                <a:srgbClr val="000000"/>
              </a:solidFill>
              <a:latin typeface="Arial" charset="0"/>
            </a:endParaRPr>
          </a:p>
          <a:p>
            <a:r>
              <a:rPr lang="en-US" sz="2000" dirty="0">
                <a:solidFill>
                  <a:srgbClr val="000000"/>
                </a:solidFill>
                <a:latin typeface="Arial" charset="0"/>
              </a:rPr>
              <a:t>Remove a specific item</a:t>
            </a:r>
          </a:p>
          <a:p>
            <a:endParaRPr lang="en-US" sz="2000" dirty="0">
              <a:solidFill>
                <a:srgbClr val="000000"/>
              </a:solidFill>
              <a:latin typeface="Arial" charset="0"/>
            </a:endParaRPr>
          </a:p>
          <a:p>
            <a:r>
              <a:rPr lang="en-US" sz="2000" dirty="0">
                <a:solidFill>
                  <a:srgbClr val="000000"/>
                </a:solidFill>
                <a:latin typeface="Arial" charset="0"/>
              </a:rPr>
              <a:t>Remove an item at an index</a:t>
            </a:r>
          </a:p>
          <a:p>
            <a:endParaRPr lang="en-US" sz="2000" dirty="0">
              <a:solidFill>
                <a:srgbClr val="000000"/>
              </a:solidFill>
              <a:latin typeface="Arial" charset="0"/>
            </a:endParaRPr>
          </a:p>
          <a:p>
            <a:r>
              <a:rPr lang="en-US" sz="2000" dirty="0">
                <a:solidFill>
                  <a:srgbClr val="000000"/>
                </a:solidFill>
                <a:latin typeface="Arial" charset="0"/>
              </a:rPr>
              <a:t>Remove an item that is currently selected</a:t>
            </a:r>
            <a:endParaRPr lang="en-US" dirty="0"/>
          </a:p>
        </p:txBody>
      </p:sp>
      <p:pic>
        <p:nvPicPr>
          <p:cNvPr id="4" name="Picture 3"/>
          <p:cNvPicPr>
            <a:picLocks noChangeAspect="1"/>
          </p:cNvPicPr>
          <p:nvPr/>
        </p:nvPicPr>
        <p:blipFill>
          <a:blip r:embed="rId3"/>
          <a:stretch>
            <a:fillRect/>
          </a:stretch>
        </p:blipFill>
        <p:spPr>
          <a:xfrm>
            <a:off x="4032250" y="3435350"/>
            <a:ext cx="5158536" cy="1031827"/>
          </a:xfrm>
          <a:prstGeom prst="rect">
            <a:avLst/>
          </a:prstGeom>
        </p:spPr>
      </p:pic>
    </p:spTree>
    <p:extLst>
      <p:ext uri="{BB962C8B-B14F-4D97-AF65-F5344CB8AC3E}">
        <p14:creationId xmlns:p14="http://schemas.microsoft.com/office/powerpoint/2010/main" val="41198644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var statement</a:t>
            </a:r>
            <a:endParaRPr lang="en-US" dirty="0"/>
          </a:p>
        </p:txBody>
      </p:sp>
      <p:sp>
        <p:nvSpPr>
          <p:cNvPr id="3" name="Text Placeholder 2"/>
          <p:cNvSpPr>
            <a:spLocks noGrp="1"/>
          </p:cNvSpPr>
          <p:nvPr>
            <p:ph type="body" sz="quarter" idx="10"/>
          </p:nvPr>
        </p:nvSpPr>
        <p:spPr/>
        <p:txBody>
          <a:bodyPr anchor="t"/>
          <a:lstStyle/>
          <a:p>
            <a:r>
              <a:rPr lang="en-US" i="1" dirty="0">
                <a:latin typeface="Arial" charset="0"/>
              </a:rPr>
              <a:t>Allows you to create a shortcut or alias</a:t>
            </a:r>
            <a:r>
              <a:rPr lang="en-US" dirty="0">
                <a:latin typeface="Arial" charset="0"/>
              </a:rPr>
              <a:t> for long object references.  Helps save on typing and makes code (somewhat) easier to read.</a:t>
            </a:r>
          </a:p>
          <a:p>
            <a:r>
              <a:rPr lang="en-US" dirty="0">
                <a:latin typeface="Arial" charset="0"/>
              </a:rPr>
              <a:t>Use the </a:t>
            </a:r>
            <a:r>
              <a:rPr lang="en-US" dirty="0">
                <a:latin typeface="Courier New" charset="0"/>
              </a:rPr>
              <a:t>var</a:t>
            </a:r>
            <a:r>
              <a:rPr lang="en-US" dirty="0">
                <a:latin typeface="Arial" charset="0"/>
              </a:rPr>
              <a:t> command to link a variable name to an object or an object’s property</a:t>
            </a:r>
          </a:p>
          <a:p>
            <a:r>
              <a:rPr lang="en-US" dirty="0">
                <a:latin typeface="Times New Roman" charset="0"/>
              </a:rPr>
              <a:t>From then on (within scope), you can use the var name instead of the object property name</a:t>
            </a:r>
          </a:p>
        </p:txBody>
      </p:sp>
    </p:spTree>
    <p:extLst>
      <p:ext uri="{BB962C8B-B14F-4D97-AF65-F5344CB8AC3E}">
        <p14:creationId xmlns:p14="http://schemas.microsoft.com/office/powerpoint/2010/main" val="10659342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examples</a:t>
            </a:r>
            <a:endParaRPr lang="en-US" dirty="0"/>
          </a:p>
        </p:txBody>
      </p:sp>
      <p:pic>
        <p:nvPicPr>
          <p:cNvPr id="4" name="Picture 3"/>
          <p:cNvPicPr>
            <a:picLocks noChangeAspect="1"/>
          </p:cNvPicPr>
          <p:nvPr/>
        </p:nvPicPr>
        <p:blipFill>
          <a:blip r:embed="rId3"/>
          <a:stretch>
            <a:fillRect/>
          </a:stretch>
        </p:blipFill>
        <p:spPr>
          <a:xfrm>
            <a:off x="1139186" y="1977142"/>
            <a:ext cx="7219665" cy="4771901"/>
          </a:xfrm>
          <a:prstGeom prst="rect">
            <a:avLst/>
          </a:prstGeom>
        </p:spPr>
      </p:pic>
    </p:spTree>
    <p:extLst>
      <p:ext uri="{BB962C8B-B14F-4D97-AF65-F5344CB8AC3E}">
        <p14:creationId xmlns:p14="http://schemas.microsoft.com/office/powerpoint/2010/main" val="137592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loop types</a:t>
            </a:r>
            <a:endParaRPr lang="en-US" dirty="0"/>
          </a:p>
        </p:txBody>
      </p:sp>
      <p:sp>
        <p:nvSpPr>
          <p:cNvPr id="3" name="Text Placeholder 2"/>
          <p:cNvSpPr>
            <a:spLocks noGrp="1"/>
          </p:cNvSpPr>
          <p:nvPr>
            <p:ph type="body" sz="quarter" idx="10"/>
          </p:nvPr>
        </p:nvSpPr>
        <p:spPr/>
        <p:txBody>
          <a:bodyPr anchor="t"/>
          <a:lstStyle/>
          <a:p>
            <a:r>
              <a:rPr lang="en-US"/>
              <a:t>counter-controlled loops</a:t>
            </a:r>
            <a:endParaRPr lang="en-US" dirty="0"/>
          </a:p>
          <a:p>
            <a:r>
              <a:rPr lang="en-US"/>
              <a:t>pre-test loops</a:t>
            </a:r>
            <a:endParaRPr lang="en-US" dirty="0"/>
          </a:p>
          <a:p>
            <a:r>
              <a:rPr lang="en-US"/>
              <a:t>post-test loops</a:t>
            </a:r>
            <a:endParaRPr lang="en-US" dirty="0"/>
          </a:p>
          <a:p>
            <a:endParaRPr lang="en-US" dirty="0"/>
          </a:p>
        </p:txBody>
      </p:sp>
    </p:spTree>
    <p:extLst>
      <p:ext uri="{BB962C8B-B14F-4D97-AF65-F5344CB8AC3E}">
        <p14:creationId xmlns:p14="http://schemas.microsoft.com/office/powerpoint/2010/main" val="23515289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working with listboxes</a:t>
            </a:r>
            <a:endParaRPr lang="en-US" dirty="0"/>
          </a:p>
        </p:txBody>
      </p:sp>
      <p:sp>
        <p:nvSpPr>
          <p:cNvPr id="3" name="Text Placeholder 2"/>
          <p:cNvSpPr>
            <a:spLocks noGrp="1"/>
          </p:cNvSpPr>
          <p:nvPr>
            <p:ph type="body" sz="quarter" idx="10"/>
          </p:nvPr>
        </p:nvSpPr>
        <p:spPr/>
        <p:txBody>
          <a:bodyPr anchor="t"/>
          <a:lstStyle/>
          <a:p>
            <a:r>
              <a:rPr lang="en-US" sz="2400" b="1" dirty="0">
                <a:latin typeface="Arial" charset="0"/>
              </a:rPr>
              <a:t>The SelectionChanged </a:t>
            </a:r>
            <a:r>
              <a:rPr lang="en-US" sz="2400" dirty="0">
                <a:latin typeface="Arial" charset="0"/>
              </a:rPr>
              <a:t>event occurs when the user clicks on (selects) an item in the list.</a:t>
            </a:r>
          </a:p>
          <a:p>
            <a:r>
              <a:rPr lang="en-US" sz="2400" dirty="0">
                <a:latin typeface="Arial" charset="0"/>
              </a:rPr>
              <a:t>The SelectedIndex property will contain the integer value of the entry selected.</a:t>
            </a:r>
          </a:p>
          <a:p>
            <a:r>
              <a:rPr lang="en-US" sz="2400" dirty="0">
                <a:latin typeface="Arial" charset="0"/>
              </a:rPr>
              <a:t>Use the SelectedItem property to access the value of the entry selected</a:t>
            </a:r>
          </a:p>
          <a:p>
            <a:r>
              <a:rPr lang="en-US" sz="2400" dirty="0">
                <a:latin typeface="Times New Roman" charset="0"/>
              </a:rPr>
              <a:t>For the programs in this class, convert the object to a string. </a:t>
            </a:r>
          </a:p>
          <a:p>
            <a:r>
              <a:rPr lang="en-US" sz="2400" i="1" dirty="0">
                <a:latin typeface="Courier New" charset="0"/>
              </a:rPr>
              <a:t>lblResult.Text = listboxName.</a:t>
            </a:r>
            <a:r>
              <a:rPr lang="en-US" sz="2400" dirty="0">
                <a:latin typeface="Courier New" charset="0"/>
              </a:rPr>
              <a:t>SelectedItem.ToString();</a:t>
            </a:r>
          </a:p>
          <a:p>
            <a:endParaRPr lang="en-US" dirty="0">
              <a:latin typeface="Times New Roman" charset="0"/>
            </a:endParaRPr>
          </a:p>
        </p:txBody>
      </p:sp>
    </p:spTree>
    <p:extLst>
      <p:ext uri="{BB962C8B-B14F-4D97-AF65-F5344CB8AC3E}">
        <p14:creationId xmlns:p14="http://schemas.microsoft.com/office/powerpoint/2010/main" val="4545750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t>changing the selected index programatically</a:t>
            </a:r>
            <a:endParaRPr lang="en-US" sz="3200" dirty="0"/>
          </a:p>
        </p:txBody>
      </p:sp>
      <p:sp>
        <p:nvSpPr>
          <p:cNvPr id="3" name="Text Placeholder 2"/>
          <p:cNvSpPr>
            <a:spLocks noGrp="1"/>
          </p:cNvSpPr>
          <p:nvPr>
            <p:ph type="body" sz="quarter" idx="10"/>
          </p:nvPr>
        </p:nvSpPr>
        <p:spPr/>
        <p:txBody>
          <a:bodyPr anchor="t"/>
          <a:lstStyle/>
          <a:p>
            <a:r>
              <a:rPr lang="en-US" sz="2400" dirty="0">
                <a:latin typeface="Arial" charset="0"/>
              </a:rPr>
              <a:t>You can select any item in the list by setting the SelectedIndex property to the index of the item </a:t>
            </a:r>
          </a:p>
          <a:p>
            <a:pPr marL="0" indent="0">
              <a:buNone/>
            </a:pPr>
            <a:r>
              <a:rPr lang="en-US" sz="2400" i="1" dirty="0">
                <a:latin typeface="Arial" charset="0"/>
              </a:rPr>
              <a:t> </a:t>
            </a:r>
          </a:p>
          <a:p>
            <a:pPr marL="0" indent="0">
              <a:buNone/>
            </a:pPr>
            <a:r>
              <a:rPr lang="en-US" sz="2400" i="1" dirty="0">
                <a:latin typeface="Courier New" charset="0"/>
              </a:rPr>
              <a:t>listboxName.SelectedIndex = 0;</a:t>
            </a:r>
          </a:p>
          <a:p>
            <a:pPr marL="0" indent="0">
              <a:buNone/>
            </a:pPr>
            <a:r>
              <a:rPr lang="en-US" sz="2400" i="1" dirty="0">
                <a:latin typeface="Courier New" charset="0"/>
              </a:rPr>
              <a:t>listboxName.Selected</a:t>
            </a:r>
            <a:r>
              <a:rPr lang="en-US" sz="2400" dirty="0">
                <a:latin typeface="Courier New" charset="0"/>
              </a:rPr>
              <a:t>Item</a:t>
            </a:r>
            <a:r>
              <a:rPr lang="en-US" sz="2400" i="1" dirty="0">
                <a:latin typeface="Courier New" charset="0"/>
              </a:rPr>
              <a:t> = "Plover";</a:t>
            </a:r>
            <a:r>
              <a:rPr lang="en-US" i="1" dirty="0">
                <a:latin typeface="Courier New" charset="0"/>
              </a:rPr>
              <a:t/>
            </a:r>
            <a:br>
              <a:rPr lang="en-US" i="1" dirty="0">
                <a:latin typeface="Courier New" charset="0"/>
              </a:rPr>
            </a:br>
            <a:r>
              <a:rPr lang="en-US" sz="2400" i="1" dirty="0">
                <a:latin typeface="Courier New" charset="0"/>
              </a:rPr>
              <a:t> </a:t>
            </a:r>
            <a:r>
              <a:rPr lang="en-US" i="1" dirty="0">
                <a:latin typeface="Arial" charset="0"/>
              </a:rPr>
              <a:t/>
            </a:r>
            <a:br>
              <a:rPr lang="en-US" i="1" dirty="0">
                <a:latin typeface="Arial" charset="0"/>
              </a:rPr>
            </a:br>
            <a:endParaRPr lang="en-US" i="1" dirty="0">
              <a:latin typeface="Arial" charset="0"/>
            </a:endParaRPr>
          </a:p>
          <a:p>
            <a:r>
              <a:rPr lang="en-US" sz="2400" i="1" dirty="0">
                <a:latin typeface="Arial" charset="0"/>
              </a:rPr>
              <a:t>Selecting a list item in this way also causes the SelectedIndexChanged event to occur as long as the item was not already selected</a:t>
            </a:r>
          </a:p>
          <a:p>
            <a:endParaRPr lang="en-US" dirty="0"/>
          </a:p>
        </p:txBody>
      </p:sp>
    </p:spTree>
    <p:extLst>
      <p:ext uri="{BB962C8B-B14F-4D97-AF65-F5344CB8AC3E}">
        <p14:creationId xmlns:p14="http://schemas.microsoft.com/office/powerpoint/2010/main" val="24349586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unselect all items in list</a:t>
            </a:r>
            <a:endParaRPr lang="en-US" dirty="0"/>
          </a:p>
        </p:txBody>
      </p:sp>
      <p:sp>
        <p:nvSpPr>
          <p:cNvPr id="3" name="Text Placeholder 2"/>
          <p:cNvSpPr>
            <a:spLocks noGrp="1"/>
          </p:cNvSpPr>
          <p:nvPr>
            <p:ph type="body" sz="quarter" idx="10"/>
          </p:nvPr>
        </p:nvSpPr>
        <p:spPr/>
        <p:txBody>
          <a:bodyPr anchor="t"/>
          <a:lstStyle/>
          <a:p>
            <a:r>
              <a:rPr lang="en-US" i="1" dirty="0">
                <a:latin typeface="Arial" charset="0"/>
              </a:rPr>
              <a:t>To unselect all items in the list:</a:t>
            </a:r>
            <a:br>
              <a:rPr lang="en-US" i="1" dirty="0">
                <a:latin typeface="Arial" charset="0"/>
              </a:rPr>
            </a:br>
            <a:r>
              <a:rPr lang="en-US" i="1" dirty="0">
                <a:latin typeface="Arial" charset="0"/>
              </a:rPr>
              <a:t> listboxName</a:t>
            </a:r>
            <a:r>
              <a:rPr lang="en-US" dirty="0">
                <a:latin typeface="Arial" charset="0"/>
              </a:rPr>
              <a:t>.</a:t>
            </a:r>
            <a:r>
              <a:rPr lang="en-US" dirty="0">
                <a:latin typeface="Courier New" charset="0"/>
              </a:rPr>
              <a:t>SelectedIndex = -1;</a:t>
            </a:r>
          </a:p>
          <a:p>
            <a:endParaRPr lang="en-US" dirty="0"/>
          </a:p>
        </p:txBody>
      </p:sp>
    </p:spTree>
    <p:extLst>
      <p:ext uri="{BB962C8B-B14F-4D97-AF65-F5344CB8AC3E}">
        <p14:creationId xmlns:p14="http://schemas.microsoft.com/office/powerpoint/2010/main" val="8205982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selection mode</a:t>
            </a:r>
            <a:endParaRPr lang="en-US" dirty="0"/>
          </a:p>
        </p:txBody>
      </p:sp>
      <p:sp>
        <p:nvSpPr>
          <p:cNvPr id="3" name="Text Placeholder 2"/>
          <p:cNvSpPr>
            <a:spLocks noGrp="1"/>
          </p:cNvSpPr>
          <p:nvPr>
            <p:ph type="body" sz="quarter" idx="10"/>
          </p:nvPr>
        </p:nvSpPr>
        <p:spPr/>
        <p:txBody>
          <a:bodyPr anchor="t"/>
          <a:lstStyle/>
          <a:p>
            <a:r>
              <a:rPr lang="en-US" sz="2400" b="1" dirty="0">
                <a:latin typeface="Arial" charset="0"/>
              </a:rPr>
              <a:t>The SelectionMode</a:t>
            </a:r>
            <a:r>
              <a:rPr lang="en-US" sz="2400" dirty="0">
                <a:latin typeface="Arial" charset="0"/>
              </a:rPr>
              <a:t> property allows you to control the number of entries that can be selected at one time.</a:t>
            </a:r>
            <a:r>
              <a:rPr lang="en-US" sz="2400" u="sng" dirty="0">
                <a:latin typeface="Arial" charset="0"/>
              </a:rPr>
              <a:t> </a:t>
            </a:r>
          </a:p>
          <a:p>
            <a:r>
              <a:rPr lang="en-US" sz="2400" dirty="0">
                <a:latin typeface="Arial" charset="0"/>
              </a:rPr>
              <a:t>Setting the property to One indicates only a single item can be selected from the ListBox.</a:t>
            </a:r>
            <a:r>
              <a:rPr lang="en-US" sz="2400" u="sng" dirty="0">
                <a:latin typeface="Arial" charset="0"/>
              </a:rPr>
              <a:t>  </a:t>
            </a:r>
          </a:p>
          <a:p>
            <a:r>
              <a:rPr lang="en-US" sz="2400" dirty="0">
                <a:latin typeface="Arial" charset="0"/>
              </a:rPr>
              <a:t>Setting the property to MultiSimple or MultiExtended specifies multiple items can be selected.</a:t>
            </a:r>
            <a:r>
              <a:rPr lang="en-US" sz="2400" u="sng" dirty="0">
                <a:latin typeface="Arial" charset="0"/>
              </a:rPr>
              <a:t> </a:t>
            </a:r>
          </a:p>
          <a:p>
            <a:r>
              <a:rPr lang="en-US" sz="2400" dirty="0">
                <a:latin typeface="Arial" charset="0"/>
              </a:rPr>
              <a:t>MultiSimple: click to select, click to deselect</a:t>
            </a:r>
          </a:p>
          <a:p>
            <a:r>
              <a:rPr lang="en-US" sz="2400" dirty="0">
                <a:latin typeface="Arial" charset="0"/>
              </a:rPr>
              <a:t>MultiExtended: Ctrl-Click, Shift-Click</a:t>
            </a:r>
          </a:p>
          <a:p>
            <a:r>
              <a:rPr lang="en-US" sz="2400" dirty="0">
                <a:latin typeface="Arial" charset="0"/>
              </a:rPr>
              <a:t>If multiple items are selected, the Text, SelectedItem and SelectedIndex properties all refer to the first item selected.</a:t>
            </a:r>
          </a:p>
          <a:p>
            <a:endParaRPr lang="en-US" dirty="0"/>
          </a:p>
        </p:txBody>
      </p:sp>
    </p:spTree>
    <p:extLst>
      <p:ext uri="{BB962C8B-B14F-4D97-AF65-F5344CB8AC3E}">
        <p14:creationId xmlns:p14="http://schemas.microsoft.com/office/powerpoint/2010/main" val="12746249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sorting in a wpf collection</a:t>
            </a:r>
            <a:endParaRPr lang="en-US" dirty="0"/>
          </a:p>
        </p:txBody>
      </p:sp>
      <p:sp>
        <p:nvSpPr>
          <p:cNvPr id="3" name="Text Placeholder 2"/>
          <p:cNvSpPr>
            <a:spLocks noGrp="1"/>
          </p:cNvSpPr>
          <p:nvPr>
            <p:ph type="body" sz="quarter" idx="10"/>
          </p:nvPr>
        </p:nvSpPr>
        <p:spPr>
          <a:xfrm>
            <a:off x="228600" y="2274888"/>
            <a:ext cx="4384539" cy="2794501"/>
          </a:xfrm>
        </p:spPr>
        <p:txBody>
          <a:bodyPr anchor="t"/>
          <a:lstStyle/>
          <a:p>
            <a:r>
              <a:rPr lang="en-US"/>
              <a:t>you must add a dll to the top of your .cs file.</a:t>
            </a:r>
            <a:endParaRPr lang="en-US" dirty="0"/>
          </a:p>
          <a:p>
            <a:r>
              <a:rPr lang="en-US" dirty="0"/>
              <a:t>then sort using this type of code</a:t>
            </a:r>
          </a:p>
        </p:txBody>
      </p:sp>
      <p:pic>
        <p:nvPicPr>
          <p:cNvPr id="4" name="Picture 3"/>
          <p:cNvPicPr>
            <a:picLocks noChangeAspect="1"/>
          </p:cNvPicPr>
          <p:nvPr/>
        </p:nvPicPr>
        <p:blipFill>
          <a:blip r:embed="rId3"/>
          <a:stretch>
            <a:fillRect/>
          </a:stretch>
        </p:blipFill>
        <p:spPr>
          <a:xfrm>
            <a:off x="0" y="5105400"/>
            <a:ext cx="9124969" cy="1252538"/>
          </a:xfrm>
          <a:prstGeom prst="rect">
            <a:avLst/>
          </a:prstGeom>
        </p:spPr>
      </p:pic>
      <p:pic>
        <p:nvPicPr>
          <p:cNvPr id="5" name="Picture 4"/>
          <p:cNvPicPr>
            <a:picLocks noChangeAspect="1"/>
          </p:cNvPicPr>
          <p:nvPr/>
        </p:nvPicPr>
        <p:blipFill>
          <a:blip r:embed="rId4"/>
          <a:stretch>
            <a:fillRect/>
          </a:stretch>
        </p:blipFill>
        <p:spPr>
          <a:xfrm>
            <a:off x="4683125" y="2339975"/>
            <a:ext cx="4240378" cy="1163581"/>
          </a:xfrm>
          <a:prstGeom prst="rect">
            <a:avLst/>
          </a:prstGeom>
        </p:spPr>
      </p:pic>
      <p:sp>
        <p:nvSpPr>
          <p:cNvPr id="6" name="Right Arrow 5"/>
          <p:cNvSpPr/>
          <p:nvPr/>
        </p:nvSpPr>
        <p:spPr>
          <a:xfrm>
            <a:off x="3677644" y="3158654"/>
            <a:ext cx="978408" cy="484632"/>
          </a:xfrm>
          <a:prstGeom prst="rightArrow">
            <a:avLst/>
          </a:prstGeom>
          <a:solidFill>
            <a:srgbClr val="0070C0"/>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a:off x="3134777" y="4404651"/>
            <a:ext cx="485775" cy="697601"/>
          </a:xfrm>
          <a:prstGeom prst="down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p:cNvCxnSpPr/>
          <p:nvPr/>
        </p:nvCxnSpPr>
        <p:spPr>
          <a:xfrm flipV="1">
            <a:off x="4971857" y="3241512"/>
            <a:ext cx="3148976" cy="10589"/>
          </a:xfrm>
          <a:prstGeom prst="straightConnector1">
            <a:avLst/>
          </a:prstGeom>
          <a:ln>
            <a:solidFill>
              <a:srgbClr val="FF0000"/>
            </a:solidFill>
            <a:headEnd type="none"/>
            <a:tailEnd type="none"/>
          </a:ln>
        </p:spPr>
        <p:style>
          <a:lnRef idx="2">
            <a:schemeClr val="accent1">
              <a:shade val="50000"/>
            </a:schemeClr>
          </a:lnRef>
          <a:fillRef idx="1">
            <a:schemeClr val="accent1"/>
          </a:fillRef>
          <a:effectRef idx="0">
            <a:schemeClr val="accent1"/>
          </a:effectRef>
          <a:fontRef idx="minor">
            <a:schemeClr val="lt1"/>
          </a:fontRef>
        </p:style>
      </p:cxnSp>
    </p:spTree>
    <p:extLst>
      <p:ext uri="{BB962C8B-B14F-4D97-AF65-F5344CB8AC3E}">
        <p14:creationId xmlns:p14="http://schemas.microsoft.com/office/powerpoint/2010/main" val="22934893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combo boxes</a:t>
            </a:r>
            <a:endParaRPr lang="en-US" dirty="0"/>
          </a:p>
        </p:txBody>
      </p:sp>
      <p:sp>
        <p:nvSpPr>
          <p:cNvPr id="3" name="Text Placeholder 2"/>
          <p:cNvSpPr>
            <a:spLocks noGrp="1"/>
          </p:cNvSpPr>
          <p:nvPr>
            <p:ph type="body" sz="quarter" idx="10"/>
          </p:nvPr>
        </p:nvSpPr>
        <p:spPr/>
        <p:txBody>
          <a:bodyPr anchor="t"/>
          <a:lstStyle/>
          <a:p>
            <a:r>
              <a:rPr lang="en-US" b="1" dirty="0">
                <a:latin typeface="Arial" charset="0"/>
              </a:rPr>
              <a:t>ComboBoxes display a list of items from which the user can select one item.  </a:t>
            </a:r>
          </a:p>
          <a:p>
            <a:r>
              <a:rPr lang="en-US" b="1" dirty="0">
                <a:latin typeface="Arial" charset="0"/>
              </a:rPr>
              <a:t>The ComboBox displays a dropdown list of items when you click on the arrow. </a:t>
            </a:r>
          </a:p>
          <a:p>
            <a:r>
              <a:rPr lang="en-US" b="1" dirty="0">
                <a:latin typeface="Arial" charset="0"/>
              </a:rPr>
              <a:t>ComboBox names are prefixed with cmb</a:t>
            </a:r>
            <a:r>
              <a:rPr lang="en-US" dirty="0">
                <a:latin typeface="Arial" charset="0"/>
              </a:rPr>
              <a:t>.</a:t>
            </a:r>
          </a:p>
          <a:p>
            <a:endParaRPr lang="en-US" dirty="0"/>
          </a:p>
        </p:txBody>
      </p:sp>
    </p:spTree>
    <p:extLst>
      <p:ext uri="{BB962C8B-B14F-4D97-AF65-F5344CB8AC3E}">
        <p14:creationId xmlns:p14="http://schemas.microsoft.com/office/powerpoint/2010/main" val="34628256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comboboxes</a:t>
            </a:r>
            <a:endParaRPr lang="en-US" dirty="0"/>
          </a:p>
        </p:txBody>
      </p:sp>
      <p:sp>
        <p:nvSpPr>
          <p:cNvPr id="3" name="Text Placeholder 2"/>
          <p:cNvSpPr>
            <a:spLocks noGrp="1"/>
          </p:cNvSpPr>
          <p:nvPr>
            <p:ph type="body" sz="quarter" idx="10"/>
          </p:nvPr>
        </p:nvSpPr>
        <p:spPr/>
        <p:txBody>
          <a:bodyPr anchor="t"/>
          <a:lstStyle/>
          <a:p>
            <a:r>
              <a:rPr lang="en-US" sz="2000" dirty="0">
                <a:latin typeface="Arial" charset="0"/>
              </a:rPr>
              <a:t>The DropDownStyle property determines whether the textbox portion of the ComboBox control is editable and whether the list portion is always displayed or is displayed when the dropdown arrow is clicked.</a:t>
            </a:r>
          </a:p>
          <a:p>
            <a:r>
              <a:rPr lang="en-US" sz="2000" dirty="0">
                <a:latin typeface="Arial" charset="0"/>
              </a:rPr>
              <a:t>Simple mode displays a TextBox and the full list below it (looks like a ListBox).  </a:t>
            </a:r>
          </a:p>
          <a:p>
            <a:r>
              <a:rPr lang="en-US" sz="2000" dirty="0">
                <a:latin typeface="Arial" charset="0"/>
              </a:rPr>
              <a:t>In this option, the list does not collapse</a:t>
            </a:r>
          </a:p>
          <a:p>
            <a:r>
              <a:rPr lang="en-US" sz="2000" dirty="0">
                <a:latin typeface="Arial" charset="0"/>
              </a:rPr>
              <a:t>The user can select an item or enter a value in the textbox portion.</a:t>
            </a:r>
          </a:p>
          <a:p>
            <a:r>
              <a:rPr lang="en-US" sz="2000" dirty="0">
                <a:latin typeface="Arial" charset="0"/>
              </a:rPr>
              <a:t>DropDown (default) mode displays the TextBox and a dropdown arrow to access the list.  </a:t>
            </a:r>
          </a:p>
          <a:p>
            <a:r>
              <a:rPr lang="en-US" sz="2000" dirty="0">
                <a:latin typeface="Arial" charset="0"/>
              </a:rPr>
              <a:t>The user can select an item or enter a value in the TextBox portion</a:t>
            </a:r>
          </a:p>
          <a:p>
            <a:r>
              <a:rPr lang="en-US" sz="2000" dirty="0">
                <a:latin typeface="Arial" charset="0"/>
              </a:rPr>
              <a:t>DropDownList mode displays the TextBox with a dropdown arrow.  </a:t>
            </a:r>
          </a:p>
          <a:p>
            <a:r>
              <a:rPr lang="en-US" sz="2000" dirty="0">
                <a:latin typeface="Times New Roman" charset="0"/>
              </a:rPr>
              <a:t>The user cannot edit the TextBox value; the user must select an item from the list.</a:t>
            </a:r>
          </a:p>
        </p:txBody>
      </p:sp>
    </p:spTree>
    <p:extLst>
      <p:ext uri="{BB962C8B-B14F-4D97-AF65-F5344CB8AC3E}">
        <p14:creationId xmlns:p14="http://schemas.microsoft.com/office/powerpoint/2010/main" val="28781450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selected item</a:t>
            </a:r>
            <a:endParaRPr lang="en-US" dirty="0"/>
          </a:p>
        </p:txBody>
      </p:sp>
      <p:sp>
        <p:nvSpPr>
          <p:cNvPr id="3" name="Text Placeholder 2"/>
          <p:cNvSpPr>
            <a:spLocks noGrp="1"/>
          </p:cNvSpPr>
          <p:nvPr>
            <p:ph type="body" sz="quarter" idx="10"/>
          </p:nvPr>
        </p:nvSpPr>
        <p:spPr/>
        <p:txBody>
          <a:bodyPr anchor="t"/>
          <a:lstStyle/>
          <a:p>
            <a:r>
              <a:rPr lang="en-US" sz="2400" b="1" i="1" dirty="0">
                <a:latin typeface="Arial" charset="0"/>
              </a:rPr>
              <a:t>SelectedItem</a:t>
            </a:r>
            <a:r>
              <a:rPr lang="en-US" sz="2400" i="1" dirty="0">
                <a:latin typeface="Arial" charset="0"/>
              </a:rPr>
              <a:t> property contains the contents of the item selected</a:t>
            </a:r>
          </a:p>
          <a:p>
            <a:r>
              <a:rPr lang="en-US" sz="2400" dirty="0">
                <a:latin typeface="Arial" charset="0"/>
              </a:rPr>
              <a:t>The SelectedItem property has a data type of an object.  You must convert this object to a string at run time to access it.</a:t>
            </a:r>
          </a:p>
          <a:p>
            <a:endParaRPr lang="en-US" sz="2400" dirty="0">
              <a:latin typeface="Arial" charset="0"/>
            </a:endParaRPr>
          </a:p>
          <a:p>
            <a:r>
              <a:rPr lang="en-US" sz="2400" dirty="0"/>
              <a:t>setting the selected item in the view</a:t>
            </a:r>
          </a:p>
        </p:txBody>
      </p:sp>
      <p:pic>
        <p:nvPicPr>
          <p:cNvPr id="4" name="Picture 3"/>
          <p:cNvPicPr>
            <a:picLocks noChangeAspect="1"/>
          </p:cNvPicPr>
          <p:nvPr/>
        </p:nvPicPr>
        <p:blipFill>
          <a:blip r:embed="rId3"/>
          <a:stretch>
            <a:fillRect/>
          </a:stretch>
        </p:blipFill>
        <p:spPr>
          <a:xfrm>
            <a:off x="263525" y="5189538"/>
            <a:ext cx="7226970" cy="1034473"/>
          </a:xfrm>
          <a:prstGeom prst="rect">
            <a:avLst/>
          </a:prstGeom>
        </p:spPr>
      </p:pic>
    </p:spTree>
    <p:extLst>
      <p:ext uri="{BB962C8B-B14F-4D97-AF65-F5344CB8AC3E}">
        <p14:creationId xmlns:p14="http://schemas.microsoft.com/office/powerpoint/2010/main" val="8636814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pre-test loops</a:t>
            </a:r>
            <a:endParaRPr lang="en-US" dirty="0"/>
          </a:p>
        </p:txBody>
      </p:sp>
      <p:pic>
        <p:nvPicPr>
          <p:cNvPr id="4" name="Picture 3"/>
          <p:cNvPicPr>
            <a:picLocks noChangeAspect="1"/>
          </p:cNvPicPr>
          <p:nvPr/>
        </p:nvPicPr>
        <p:blipFill>
          <a:blip r:embed="rId3"/>
          <a:srcRect l="-31" t="-55" r="50458" b="55"/>
          <a:stretch>
            <a:fillRect/>
          </a:stretch>
        </p:blipFill>
        <p:spPr>
          <a:xfrm>
            <a:off x="1234862" y="1930695"/>
            <a:ext cx="4469783" cy="4811712"/>
          </a:xfrm>
          <a:prstGeom prst="rect">
            <a:avLst/>
          </a:prstGeom>
        </p:spPr>
      </p:pic>
      <p:pic>
        <p:nvPicPr>
          <p:cNvPr id="5" name="Picture 4"/>
          <p:cNvPicPr>
            <a:picLocks noChangeAspect="1"/>
          </p:cNvPicPr>
          <p:nvPr/>
        </p:nvPicPr>
        <p:blipFill>
          <a:blip r:embed="rId3"/>
          <a:srcRect l="62129" t="-66" r="116" b="38645"/>
          <a:stretch>
            <a:fillRect/>
          </a:stretch>
        </p:blipFill>
        <p:spPr>
          <a:xfrm>
            <a:off x="6434588" y="1820920"/>
            <a:ext cx="2653613" cy="4920223"/>
          </a:xfrm>
          <a:prstGeom prst="rect">
            <a:avLst/>
          </a:prstGeom>
        </p:spPr>
      </p:pic>
    </p:spTree>
    <p:extLst>
      <p:ext uri="{BB962C8B-B14F-4D97-AF65-F5344CB8AC3E}">
        <p14:creationId xmlns:p14="http://schemas.microsoft.com/office/powerpoint/2010/main" val="12099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pre-test loop</a:t>
            </a:r>
            <a:endParaRPr lang="en-US" dirty="0"/>
          </a:p>
        </p:txBody>
      </p:sp>
      <p:sp>
        <p:nvSpPr>
          <p:cNvPr id="3" name="Text Placeholder 2"/>
          <p:cNvSpPr>
            <a:spLocks noGrp="1"/>
          </p:cNvSpPr>
          <p:nvPr>
            <p:ph type="body" sz="quarter" idx="10"/>
          </p:nvPr>
        </p:nvSpPr>
        <p:spPr/>
        <p:txBody>
          <a:bodyPr anchor="t"/>
          <a:lstStyle/>
          <a:p>
            <a:r>
              <a:rPr lang="en-US" sz="2400" b="1" dirty="0">
                <a:latin typeface="Arial" charset="0"/>
              </a:rPr>
              <a:t>In a pre-test loop, the decision on whether the loop should be processed again is made at the top of the loop.</a:t>
            </a:r>
          </a:p>
          <a:p>
            <a:r>
              <a:rPr lang="en-US" sz="2400" dirty="0">
                <a:latin typeface="Arial" charset="0"/>
              </a:rPr>
              <a:t>Note the diamond symbol is used to flowchart a loop.</a:t>
            </a:r>
          </a:p>
          <a:p>
            <a:r>
              <a:rPr lang="en-US" sz="2400" dirty="0">
                <a:latin typeface="Arial" charset="0"/>
              </a:rPr>
              <a:t>Loop contents are repeated as long as the condition is true.</a:t>
            </a:r>
          </a:p>
          <a:p>
            <a:r>
              <a:rPr lang="en-US" sz="2400" dirty="0">
                <a:latin typeface="Arial" charset="0"/>
              </a:rPr>
              <a:t>Is possible for the loop to be skipped entirely if the condition is initially false</a:t>
            </a:r>
          </a:p>
          <a:p>
            <a:r>
              <a:rPr lang="en-US" sz="2400" dirty="0">
                <a:latin typeface="Arial" charset="0"/>
              </a:rPr>
              <a:t>Normally, but not always, the loop code appears below the diamond and the loop exits to the side.</a:t>
            </a:r>
          </a:p>
          <a:p>
            <a:r>
              <a:rPr lang="en-US" sz="2400" dirty="0">
                <a:latin typeface="Times New Roman" charset="0"/>
              </a:rPr>
              <a:t>Pre-test loop is the loop you'll most likely use when you don't know the number of iterations</a:t>
            </a:r>
            <a:r>
              <a:rPr lang="en-US" dirty="0">
                <a:latin typeface="Times New Roman" charset="0"/>
              </a:rPr>
              <a:t/>
            </a:r>
            <a:br>
              <a:rPr lang="en-US" dirty="0">
                <a:latin typeface="Times New Roman" charset="0"/>
              </a:rPr>
            </a:br>
            <a:r>
              <a:rPr lang="en-US" sz="2400" dirty="0">
                <a:latin typeface="Times New Roman" charset="0"/>
              </a:rPr>
              <a:t> </a:t>
            </a:r>
            <a:r>
              <a:rPr lang="en-US" dirty="0"/>
              <a:t/>
            </a:r>
            <a:br>
              <a:rPr lang="en-US" dirty="0"/>
            </a:br>
            <a:endParaRPr lang="en-US" dirty="0"/>
          </a:p>
        </p:txBody>
      </p:sp>
    </p:spTree>
    <p:extLst>
      <p:ext uri="{BB962C8B-B14F-4D97-AF65-F5344CB8AC3E}">
        <p14:creationId xmlns:p14="http://schemas.microsoft.com/office/powerpoint/2010/main" val="4213178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which loop to use?</a:t>
            </a:r>
            <a:endParaRPr lang="en-US" dirty="0"/>
          </a:p>
        </p:txBody>
      </p:sp>
      <p:sp>
        <p:nvSpPr>
          <p:cNvPr id="3" name="Text Placeholder 2"/>
          <p:cNvSpPr>
            <a:spLocks noGrp="1"/>
          </p:cNvSpPr>
          <p:nvPr>
            <p:ph type="body" sz="quarter" idx="10"/>
          </p:nvPr>
        </p:nvSpPr>
        <p:spPr>
          <a:xfrm>
            <a:off x="228600" y="2209800"/>
            <a:ext cx="3879656" cy="4419600"/>
          </a:xfrm>
        </p:spPr>
        <p:txBody>
          <a:bodyPr anchor="t"/>
          <a:lstStyle/>
          <a:p>
            <a:r>
              <a:rPr lang="en-US" sz="1800" i="1" dirty="0">
                <a:latin typeface="Arial" charset="0"/>
              </a:rPr>
              <a:t>An iteration</a:t>
            </a:r>
            <a:r>
              <a:rPr lang="en-US" sz="1800" dirty="0">
                <a:latin typeface="Arial" charset="0"/>
              </a:rPr>
              <a:t> is one cycle through the loop.  </a:t>
            </a:r>
          </a:p>
          <a:p>
            <a:r>
              <a:rPr lang="en-US" sz="1800" dirty="0">
                <a:latin typeface="Arial" charset="0"/>
              </a:rPr>
              <a:t>If you know exactly</a:t>
            </a:r>
            <a:r>
              <a:rPr lang="en-US" sz="2400" dirty="0">
                <a:latin typeface="Arial" charset="0"/>
              </a:rPr>
              <a:t> </a:t>
            </a:r>
            <a:r>
              <a:rPr lang="en-US" sz="1800" dirty="0">
                <a:latin typeface="Arial" charset="0"/>
              </a:rPr>
              <a:t>how many times you need to loop (“display population of all the states”, “display the even numbers from 0 to 100”) you should use a counter-control loop. </a:t>
            </a:r>
          </a:p>
          <a:p>
            <a:r>
              <a:rPr lang="en-US" sz="1800" dirty="0">
                <a:latin typeface="Arial" charset="0"/>
              </a:rPr>
              <a:t>If you don’t know the number of iterations, but the code within the loop must execute at least one time, use a post-test loop. </a:t>
            </a:r>
          </a:p>
          <a:p>
            <a:r>
              <a:rPr lang="en-US" sz="1800" dirty="0">
                <a:latin typeface="Times New Roman" charset="0"/>
              </a:rPr>
              <a:t>Otherwise, use a pre-test loop</a:t>
            </a:r>
          </a:p>
        </p:txBody>
      </p:sp>
      <p:pic>
        <p:nvPicPr>
          <p:cNvPr id="4" name="Picture 3"/>
          <p:cNvPicPr>
            <a:picLocks noChangeAspect="1"/>
          </p:cNvPicPr>
          <p:nvPr/>
        </p:nvPicPr>
        <p:blipFill>
          <a:blip r:embed="rId3"/>
          <a:stretch>
            <a:fillRect/>
          </a:stretch>
        </p:blipFill>
        <p:spPr>
          <a:xfrm>
            <a:off x="4135438" y="2232025"/>
            <a:ext cx="4857015" cy="4410706"/>
          </a:xfrm>
          <a:prstGeom prst="rect">
            <a:avLst/>
          </a:prstGeom>
        </p:spPr>
      </p:pic>
    </p:spTree>
    <p:extLst>
      <p:ext uri="{BB962C8B-B14F-4D97-AF65-F5344CB8AC3E}">
        <p14:creationId xmlns:p14="http://schemas.microsoft.com/office/powerpoint/2010/main" val="18970128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while loop example</a:t>
            </a:r>
            <a:endParaRPr lang="en-US" dirty="0"/>
          </a:p>
        </p:txBody>
      </p:sp>
      <p:pic>
        <p:nvPicPr>
          <p:cNvPr id="4" name="Picture 3"/>
          <p:cNvPicPr>
            <a:picLocks noChangeAspect="1"/>
          </p:cNvPicPr>
          <p:nvPr/>
        </p:nvPicPr>
        <p:blipFill>
          <a:blip r:embed="rId3"/>
          <a:stretch>
            <a:fillRect/>
          </a:stretch>
        </p:blipFill>
        <p:spPr>
          <a:xfrm>
            <a:off x="-7605" y="2311874"/>
            <a:ext cx="9218612" cy="3775208"/>
          </a:xfrm>
          <a:prstGeom prst="rect">
            <a:avLst/>
          </a:prstGeom>
        </p:spPr>
      </p:pic>
    </p:spTree>
    <p:extLst>
      <p:ext uri="{BB962C8B-B14F-4D97-AF65-F5344CB8AC3E}">
        <p14:creationId xmlns:p14="http://schemas.microsoft.com/office/powerpoint/2010/main" val="12172582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post-test loop</a:t>
            </a:r>
            <a:endParaRPr lang="en-US" dirty="0"/>
          </a:p>
        </p:txBody>
      </p:sp>
      <p:sp>
        <p:nvSpPr>
          <p:cNvPr id="3" name="Text Placeholder 2"/>
          <p:cNvSpPr>
            <a:spLocks noGrp="1"/>
          </p:cNvSpPr>
          <p:nvPr>
            <p:ph type="body" sz="quarter" idx="10"/>
          </p:nvPr>
        </p:nvSpPr>
        <p:spPr>
          <a:xfrm>
            <a:off x="146713" y="2250723"/>
            <a:ext cx="8610600" cy="4419600"/>
          </a:xfrm>
        </p:spPr>
        <p:txBody>
          <a:bodyPr anchor="t"/>
          <a:lstStyle/>
          <a:p>
            <a:r>
              <a:rPr lang="en-US" dirty="0">
                <a:latin typeface="Arial" charset="0"/>
              </a:rPr>
              <a:t>The final type of loop is the post-test loop.</a:t>
            </a:r>
          </a:p>
          <a:p>
            <a:r>
              <a:rPr lang="en-US" dirty="0">
                <a:latin typeface="Arial" charset="0"/>
              </a:rPr>
              <a:t>Use a post-test loop when, again, you don't know how many iterations the loop will have to go through but,</a:t>
            </a:r>
            <a:r>
              <a:rPr lang="en-US" b="1" dirty="0">
                <a:latin typeface="Arial" charset="0"/>
              </a:rPr>
              <a:t> </a:t>
            </a:r>
            <a:r>
              <a:rPr lang="en-US" dirty="0">
                <a:latin typeface="Arial" charset="0"/>
              </a:rPr>
              <a:t>the loop processing should always be done a minimum of one time.</a:t>
            </a:r>
          </a:p>
        </p:txBody>
      </p:sp>
    </p:spTree>
    <p:extLst>
      <p:ext uri="{BB962C8B-B14F-4D97-AF65-F5344CB8AC3E}">
        <p14:creationId xmlns:p14="http://schemas.microsoft.com/office/powerpoint/2010/main" val="31440077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post test loop</a:t>
            </a:r>
            <a:endParaRPr lang="en-US" dirty="0"/>
          </a:p>
        </p:txBody>
      </p:sp>
      <p:pic>
        <p:nvPicPr>
          <p:cNvPr id="4" name="Picture 3"/>
          <p:cNvPicPr>
            <a:picLocks noChangeAspect="1"/>
          </p:cNvPicPr>
          <p:nvPr/>
        </p:nvPicPr>
        <p:blipFill>
          <a:blip r:embed="rId3"/>
          <a:srcRect l="-24" t="-59" r="56350" b="59"/>
          <a:stretch>
            <a:fillRect/>
          </a:stretch>
        </p:blipFill>
        <p:spPr>
          <a:xfrm>
            <a:off x="989415" y="2190398"/>
            <a:ext cx="3487264" cy="4681538"/>
          </a:xfrm>
          <a:prstGeom prst="rect">
            <a:avLst/>
          </a:prstGeom>
        </p:spPr>
      </p:pic>
      <p:pic>
        <p:nvPicPr>
          <p:cNvPr id="5" name="Picture 4"/>
          <p:cNvPicPr>
            <a:picLocks noChangeAspect="1"/>
          </p:cNvPicPr>
          <p:nvPr/>
        </p:nvPicPr>
        <p:blipFill>
          <a:blip r:embed="rId3"/>
          <a:srcRect l="46188" t="-124" r="243" b="16163"/>
          <a:stretch>
            <a:fillRect/>
          </a:stretch>
        </p:blipFill>
        <p:spPr>
          <a:xfrm>
            <a:off x="5370631" y="2232025"/>
            <a:ext cx="3257432" cy="4897799"/>
          </a:xfrm>
          <a:prstGeom prst="rect">
            <a:avLst/>
          </a:prstGeom>
        </p:spPr>
      </p:pic>
    </p:spTree>
    <p:extLst>
      <p:ext uri="{BB962C8B-B14F-4D97-AF65-F5344CB8AC3E}">
        <p14:creationId xmlns:p14="http://schemas.microsoft.com/office/powerpoint/2010/main" val="34989197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post-test loop items</a:t>
            </a:r>
            <a:endParaRPr lang="en-US" dirty="0"/>
          </a:p>
        </p:txBody>
      </p:sp>
      <p:sp>
        <p:nvSpPr>
          <p:cNvPr id="3" name="Text Placeholder 2"/>
          <p:cNvSpPr>
            <a:spLocks noGrp="1"/>
          </p:cNvSpPr>
          <p:nvPr>
            <p:ph type="body" sz="quarter" idx="10"/>
          </p:nvPr>
        </p:nvSpPr>
        <p:spPr/>
        <p:txBody>
          <a:bodyPr anchor="t"/>
          <a:lstStyle/>
          <a:p>
            <a:r>
              <a:rPr lang="en-US" b="1" dirty="0">
                <a:latin typeface="Arial" charset="0"/>
              </a:rPr>
              <a:t>In a post-test loop, the decision on whether the loop should be processed again is made at the bottom</a:t>
            </a:r>
            <a:r>
              <a:rPr lang="en-US" dirty="0">
                <a:latin typeface="Arial" charset="0"/>
              </a:rPr>
              <a:t> of the loop.</a:t>
            </a:r>
          </a:p>
          <a:p>
            <a:r>
              <a:rPr lang="en-US" dirty="0">
                <a:latin typeface="Arial" charset="0"/>
              </a:rPr>
              <a:t>Note the diamond symbol is used to flowchart a loop.</a:t>
            </a:r>
          </a:p>
          <a:p>
            <a:r>
              <a:rPr lang="en-US" dirty="0">
                <a:latin typeface="Arial" charset="0"/>
              </a:rPr>
              <a:t>Normally, but not always, the loop code appears above the diamond, the loop continues out one side (and back up) and the loop exits to the bottom</a:t>
            </a:r>
          </a:p>
        </p:txBody>
      </p:sp>
    </p:spTree>
    <p:extLst>
      <p:ext uri="{BB962C8B-B14F-4D97-AF65-F5344CB8AC3E}">
        <p14:creationId xmlns:p14="http://schemas.microsoft.com/office/powerpoint/2010/main" val="28731550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post test loop</a:t>
            </a:r>
            <a:endParaRPr lang="en-US" dirty="0"/>
          </a:p>
        </p:txBody>
      </p:sp>
      <p:sp>
        <p:nvSpPr>
          <p:cNvPr id="3" name="Text Placeholder 2"/>
          <p:cNvSpPr>
            <a:spLocks noGrp="1"/>
          </p:cNvSpPr>
          <p:nvPr>
            <p:ph type="body" sz="quarter" idx="10"/>
          </p:nvPr>
        </p:nvSpPr>
        <p:spPr/>
        <p:txBody>
          <a:bodyPr anchor="t"/>
          <a:lstStyle/>
          <a:p>
            <a:r>
              <a:rPr lang="en-US" b="1" dirty="0">
                <a:latin typeface="Arial" charset="0"/>
              </a:rPr>
              <a:t>The </a:t>
            </a:r>
            <a:r>
              <a:rPr lang="en-US" b="1" dirty="0">
                <a:latin typeface="Courier New" charset="0"/>
              </a:rPr>
              <a:t>do</a:t>
            </a:r>
            <a:r>
              <a:rPr lang="en-US" b="1" dirty="0">
                <a:latin typeface="Arial" charset="0"/>
              </a:rPr>
              <a:t> command is simply a placeholder that designates the top of the loop.</a:t>
            </a:r>
          </a:p>
          <a:p>
            <a:r>
              <a:rPr lang="en-US" b="1" dirty="0">
                <a:latin typeface="Arial" charset="0"/>
              </a:rPr>
              <a:t>Note the while command comes after</a:t>
            </a:r>
            <a:r>
              <a:rPr lang="en-US" dirty="0">
                <a:latin typeface="Arial" charset="0"/>
              </a:rPr>
              <a:t> the end curly bracket</a:t>
            </a:r>
          </a:p>
          <a:p>
            <a:r>
              <a:rPr lang="en-US" dirty="0">
                <a:latin typeface="Arial" charset="0"/>
              </a:rPr>
              <a:t>Note the condition is immediately followed by a semicolon.</a:t>
            </a:r>
          </a:p>
          <a:p>
            <a:endParaRPr lang="en-US" dirty="0"/>
          </a:p>
        </p:txBody>
      </p:sp>
    </p:spTree>
    <p:extLst>
      <p:ext uri="{BB962C8B-B14F-4D97-AF65-F5344CB8AC3E}">
        <p14:creationId xmlns:p14="http://schemas.microsoft.com/office/powerpoint/2010/main" val="21793187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post-test loop example</a:t>
            </a:r>
            <a:endParaRPr lang="en-US" dirty="0"/>
          </a:p>
        </p:txBody>
      </p:sp>
      <p:pic>
        <p:nvPicPr>
          <p:cNvPr id="4" name="Picture 3"/>
          <p:cNvPicPr>
            <a:picLocks noChangeAspect="1"/>
          </p:cNvPicPr>
          <p:nvPr/>
        </p:nvPicPr>
        <p:blipFill>
          <a:blip r:embed="rId3"/>
          <a:stretch>
            <a:fillRect/>
          </a:stretch>
        </p:blipFill>
        <p:spPr>
          <a:xfrm>
            <a:off x="1779711" y="1937439"/>
            <a:ext cx="4434543" cy="4800940"/>
          </a:xfrm>
          <a:prstGeom prst="rect">
            <a:avLst/>
          </a:prstGeom>
        </p:spPr>
      </p:pic>
    </p:spTree>
    <p:extLst>
      <p:ext uri="{BB962C8B-B14F-4D97-AF65-F5344CB8AC3E}">
        <p14:creationId xmlns:p14="http://schemas.microsoft.com/office/powerpoint/2010/main" val="1579170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pretest vs post test</a:t>
            </a:r>
            <a:r>
              <a:rPr lang="en-US" dirty="0"/>
              <a:t/>
            </a:r>
            <a:br>
              <a:rPr lang="en-US" dirty="0"/>
            </a:br>
            <a:endParaRPr lang="en-US" dirty="0"/>
          </a:p>
        </p:txBody>
      </p:sp>
      <p:sp>
        <p:nvSpPr>
          <p:cNvPr id="3" name="Text Placeholder 2"/>
          <p:cNvSpPr>
            <a:spLocks noGrp="1"/>
          </p:cNvSpPr>
          <p:nvPr>
            <p:ph type="body" sz="quarter" idx="10"/>
          </p:nvPr>
        </p:nvSpPr>
        <p:spPr/>
        <p:txBody>
          <a:bodyPr anchor="t"/>
          <a:lstStyle/>
          <a:p>
            <a:r>
              <a:rPr lang="en-US" sz="2400" dirty="0">
                <a:latin typeface="Arial" charset="0"/>
              </a:rPr>
              <a:t>The primary difference between a pre-test loop and a post-test loop is where the condition (for continuing the loop) occurs.  </a:t>
            </a:r>
          </a:p>
          <a:p>
            <a:r>
              <a:rPr lang="en-US" sz="2400" dirty="0">
                <a:latin typeface="Arial" charset="0"/>
              </a:rPr>
              <a:t>In the pre-test loop, the condition comes before the code inside the loop. It is possible, therefore, for the code inside the loop to be skipped entirely if the condition (for continuing the loop) is false at the very beginning.  </a:t>
            </a:r>
          </a:p>
          <a:p>
            <a:r>
              <a:rPr lang="en-US" sz="2400" dirty="0">
                <a:latin typeface="Times New Roman" charset="0"/>
              </a:rPr>
              <a:t>In a post-test loop, the condition doesn’t appear until after the code inside the loop. The code inside the loop must therefore execute at least once, then the loop condition is checked.</a:t>
            </a:r>
          </a:p>
        </p:txBody>
      </p:sp>
    </p:spTree>
    <p:extLst>
      <p:ext uri="{BB962C8B-B14F-4D97-AF65-F5344CB8AC3E}">
        <p14:creationId xmlns:p14="http://schemas.microsoft.com/office/powerpoint/2010/main" val="291551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844277" y="1118508"/>
            <a:ext cx="7073003" cy="5661049"/>
          </a:xfrm>
          <a:prstGeom prst="rect">
            <a:avLst/>
          </a:prstGeom>
        </p:spPr>
      </p:pic>
    </p:spTree>
    <p:extLst>
      <p:ext uri="{BB962C8B-B14F-4D97-AF65-F5344CB8AC3E}">
        <p14:creationId xmlns:p14="http://schemas.microsoft.com/office/powerpoint/2010/main" val="3092135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274305" y="1070883"/>
            <a:ext cx="5809899" cy="5681553"/>
          </a:xfrm>
          <a:prstGeom prst="rect">
            <a:avLst/>
          </a:prstGeom>
        </p:spPr>
      </p:pic>
    </p:spTree>
    <p:extLst>
      <p:ext uri="{BB962C8B-B14F-4D97-AF65-F5344CB8AC3E}">
        <p14:creationId xmlns:p14="http://schemas.microsoft.com/office/powerpoint/2010/main" val="1808668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for loop</a:t>
            </a:r>
            <a:endParaRPr lang="en-US" dirty="0"/>
          </a:p>
        </p:txBody>
      </p:sp>
      <p:sp>
        <p:nvSpPr>
          <p:cNvPr id="3" name="Text Placeholder 2"/>
          <p:cNvSpPr>
            <a:spLocks noGrp="1"/>
          </p:cNvSpPr>
          <p:nvPr>
            <p:ph type="body" sz="quarter" idx="10"/>
          </p:nvPr>
        </p:nvSpPr>
        <p:spPr>
          <a:xfrm>
            <a:off x="228600" y="2209800"/>
            <a:ext cx="5777643" cy="4419600"/>
          </a:xfrm>
        </p:spPr>
        <p:txBody>
          <a:bodyPr anchor="t"/>
          <a:lstStyle/>
          <a:p>
            <a:r>
              <a:rPr lang="en-US" sz="2400" dirty="0">
                <a:latin typeface="Arial" charset="0"/>
              </a:rPr>
              <a:t>The most commonly used type of loop in object-oriented programming is the FOR (counter-control) loop</a:t>
            </a:r>
          </a:p>
          <a:p>
            <a:r>
              <a:rPr lang="en-US" sz="2400" dirty="0">
                <a:latin typeface="Arial" charset="0"/>
              </a:rPr>
              <a:t>The FOR loop relies heavily on a counter that controls the number of times the loop iterates (hence the name). </a:t>
            </a:r>
          </a:p>
          <a:p>
            <a:r>
              <a:rPr lang="en-US" sz="2400" dirty="0">
                <a:latin typeface="Arial" charset="0"/>
              </a:rPr>
              <a:t>The FOR loop includes a new hexagon symbol. Four items are included inside the symbol. </a:t>
            </a:r>
          </a:p>
          <a:p>
            <a:endParaRPr lang="en-US" dirty="0"/>
          </a:p>
        </p:txBody>
      </p:sp>
      <p:pic>
        <p:nvPicPr>
          <p:cNvPr id="4" name="Picture 3"/>
          <p:cNvPicPr>
            <a:picLocks noChangeAspect="1"/>
          </p:cNvPicPr>
          <p:nvPr/>
        </p:nvPicPr>
        <p:blipFill>
          <a:blip r:embed="rId3"/>
          <a:stretch>
            <a:fillRect/>
          </a:stretch>
        </p:blipFill>
        <p:spPr>
          <a:xfrm>
            <a:off x="6067250" y="2254116"/>
            <a:ext cx="2767684" cy="2946365"/>
          </a:xfrm>
          <a:prstGeom prst="rect">
            <a:avLst/>
          </a:prstGeom>
        </p:spPr>
      </p:pic>
      <p:sp>
        <p:nvSpPr>
          <p:cNvPr id="5" name="TextBox 4"/>
          <p:cNvSpPr txBox="1"/>
          <p:nvPr/>
        </p:nvSpPr>
        <p:spPr>
          <a:xfrm>
            <a:off x="5236062" y="5461000"/>
            <a:ext cx="3725376" cy="923330"/>
          </a:xfrm>
          <a:prstGeom prst="rect">
            <a:avLst/>
          </a:prstGeom>
        </p:spPr>
        <p:txBody>
          <a:bodyPr rtlCol="0">
            <a:spAutoFit/>
          </a:bodyPr>
          <a:lstStyle/>
          <a:p>
            <a:pPr algn="ctr"/>
            <a:r>
              <a:rPr lang="en-US">
                <a:solidFill>
                  <a:srgbClr val="0070C0"/>
                </a:solidFill>
              </a:rPr>
              <a:t>How counter should be changed</a:t>
            </a:r>
            <a:endParaRPr lang="en-US" dirty="0">
              <a:solidFill>
                <a:srgbClr val="0070C0"/>
              </a:solidFill>
            </a:endParaRPr>
          </a:p>
          <a:p>
            <a:pPr algn="ctr"/>
            <a:r>
              <a:rPr lang="en-US">
                <a:solidFill>
                  <a:srgbClr val="FF0000"/>
                </a:solidFill>
              </a:rPr>
              <a:t>When should loop continue</a:t>
            </a:r>
            <a:endParaRPr lang="en-US" dirty="0">
              <a:solidFill>
                <a:srgbClr val="FF0000"/>
              </a:solidFill>
            </a:endParaRPr>
          </a:p>
          <a:p>
            <a:pPr algn="ctr"/>
            <a:r>
              <a:rPr lang="en-US" dirty="0">
                <a:solidFill>
                  <a:srgbClr val="7030A0"/>
                </a:solidFill>
              </a:rPr>
              <a:t>Condition when loop should exit</a:t>
            </a:r>
          </a:p>
        </p:txBody>
      </p:sp>
      <p:sp>
        <p:nvSpPr>
          <p:cNvPr id="6" name="Curved Left Arrow 5"/>
          <p:cNvSpPr/>
          <p:nvPr/>
        </p:nvSpPr>
        <p:spPr>
          <a:xfrm rot="10800000">
            <a:off x="5315156" y="3559104"/>
            <a:ext cx="647905" cy="204775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7" name="Straight Arrow Connector 6"/>
          <p:cNvCxnSpPr/>
          <p:nvPr/>
        </p:nvCxnSpPr>
        <p:spPr>
          <a:xfrm flipH="1" flipV="1">
            <a:off x="7326015" y="4390739"/>
            <a:ext cx="67317" cy="1486834"/>
          </a:xfrm>
          <a:prstGeom prst="straightConnector1">
            <a:avLst/>
          </a:prstGeom>
          <a:ln w="57150">
            <a:solidFill>
              <a:srgbClr val="FF0000"/>
            </a:solidFill>
            <a:headEnd type="none"/>
            <a:tailEnd type="arrow"/>
          </a:ln>
        </p:spPr>
        <p:style>
          <a:lnRef idx="2">
            <a:schemeClr val="accent1">
              <a:shade val="50000"/>
            </a:schemeClr>
          </a:lnRef>
          <a:fillRef idx="1">
            <a:schemeClr val="accent1"/>
          </a:fillRef>
          <a:effectRef idx="0">
            <a:schemeClr val="accent1"/>
          </a:effectRef>
          <a:fontRef idx="minor">
            <a:schemeClr val="lt1"/>
          </a:fontRef>
        </p:style>
      </p:cxnSp>
      <p:cxnSp>
        <p:nvCxnSpPr>
          <p:cNvPr id="8" name="Straight Arrow Connector 7"/>
          <p:cNvCxnSpPr/>
          <p:nvPr/>
        </p:nvCxnSpPr>
        <p:spPr>
          <a:xfrm flipV="1">
            <a:off x="8141212" y="3867514"/>
            <a:ext cx="54229" cy="2243643"/>
          </a:xfrm>
          <a:prstGeom prst="straightConnector1">
            <a:avLst/>
          </a:prstGeom>
          <a:ln w="57150">
            <a:solidFill>
              <a:srgbClr val="7030A0"/>
            </a:solidFill>
            <a:headEnd type="none"/>
            <a:tailEnd type="arrow"/>
          </a:ln>
        </p:spPr>
        <p:style>
          <a:lnRef idx="2">
            <a:schemeClr val="accent1">
              <a:shade val="50000"/>
            </a:schemeClr>
          </a:lnRef>
          <a:fillRef idx="1">
            <a:schemeClr val="accent1"/>
          </a:fillRef>
          <a:effectRef idx="0">
            <a:schemeClr val="accent1"/>
          </a:effectRef>
          <a:fontRef idx="minor">
            <a:schemeClr val="lt1"/>
          </a:fontRef>
        </p:style>
      </p:cxnSp>
    </p:spTree>
    <p:extLst>
      <p:ext uri="{BB962C8B-B14F-4D97-AF65-F5344CB8AC3E}">
        <p14:creationId xmlns:p14="http://schemas.microsoft.com/office/powerpoint/2010/main" val="1395871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For loop particulars</a:t>
            </a:r>
            <a:endParaRPr lang="en-US" dirty="0"/>
          </a:p>
        </p:txBody>
      </p:sp>
      <p:sp>
        <p:nvSpPr>
          <p:cNvPr id="3" name="Text Placeholder 2"/>
          <p:cNvSpPr>
            <a:spLocks noGrp="1"/>
          </p:cNvSpPr>
          <p:nvPr>
            <p:ph type="body" sz="quarter" idx="10"/>
          </p:nvPr>
        </p:nvSpPr>
        <p:spPr/>
        <p:txBody>
          <a:bodyPr anchor="t"/>
          <a:lstStyle/>
          <a:p>
            <a:r>
              <a:rPr lang="en-US" sz="2800" dirty="0">
                <a:latin typeface="Arial" charset="0"/>
              </a:rPr>
              <a:t>FOR loops usually start counting at 0 or 1 but they can start at any value.  </a:t>
            </a:r>
          </a:p>
          <a:p>
            <a:r>
              <a:rPr lang="en-US" sz="2800" dirty="0">
                <a:latin typeface="Arial" charset="0"/>
              </a:rPr>
              <a:t>For instance, you might want a loop to display the values of your canceled checks.  Check numbering usually starts at 101, so you would make this the initial value of the counter in your loop.  </a:t>
            </a:r>
          </a:p>
          <a:p>
            <a:r>
              <a:rPr lang="en-US" sz="2800" dirty="0">
                <a:latin typeface="Times New Roman" charset="0"/>
              </a:rPr>
              <a:t>FOR loops can also count down as well as up. This provides another example for where the initial value of a loop might not be 1.</a:t>
            </a:r>
          </a:p>
        </p:txBody>
      </p:sp>
    </p:spTree>
    <p:extLst>
      <p:ext uri="{BB962C8B-B14F-4D97-AF65-F5344CB8AC3E}">
        <p14:creationId xmlns:p14="http://schemas.microsoft.com/office/powerpoint/2010/main" val="180264046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Unit 6 Repetition Processing&amp;quot;&quot;/&gt;&lt;property id=&quot;20307&quot; value=&quot;313&quot;/&gt;&lt;/object&gt;&lt;object type=&quot;3&quot; unique_id=&quot;11064&quot;&gt;&lt;property id=&quot;20148&quot; value=&quot;5&quot;/&gt;&lt;property id=&quot;20300&quot; value=&quot;Slide 2&quot;/&gt;&lt;property id=&quot;20307&quot; value=&quot;315&quot;/&gt;&lt;/object&gt;&lt;object type=&quot;3&quot; unique_id=&quot;13026&quot;&gt;&lt;property id=&quot;20148&quot; value=&quot;5&quot;/&gt;&lt;property id=&quot;20300&quot; value=&quot;Slide 3&quot;/&gt;&lt;property id=&quot;20307&quot; value=&quot;360&quot;/&gt;&lt;/object&gt;&lt;/object&gt;&lt;/object&gt;&lt;/database&gt;"/>
  <p:tag name="SECTOMILLISECCONVERTED" val="1"/>
</p:tagLst>
</file>

<file path=ppt/theme/theme1.xml><?xml version="1.0" encoding="utf-8"?>
<a:theme xmlns:a="http://schemas.openxmlformats.org/drawingml/2006/main" name="MSTC PowerPoint Template">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B3F3E4A144E674BAC6F2237AADC6794" ma:contentTypeVersion="0" ma:contentTypeDescription="Create a new document." ma:contentTypeScope="" ma:versionID="4144a10a846bd135ba26dc4bb1837225">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17D8B3A-6C63-4BAC-85AE-A48571BBC96E}">
  <ds:schemaRefs>
    <ds:schemaRef ds:uri="http://schemas.microsoft.com/office/2006/documentManagement/types"/>
    <ds:schemaRef ds:uri="http://purl.org/dc/dcmitype/"/>
    <ds:schemaRef ds:uri="http://purl.org/dc/terms/"/>
    <ds:schemaRef ds:uri="http://schemas.microsoft.com/office/infopath/2007/PartnerControls"/>
    <ds:schemaRef ds:uri="http://schemas.microsoft.com/office/2006/metadata/properties"/>
    <ds:schemaRef ds:uri="http://schemas.openxmlformats.org/package/2006/metadata/core-properties"/>
    <ds:schemaRef ds:uri="http://www.w3.org/XML/1998/namespace"/>
    <ds:schemaRef ds:uri="http://purl.org/dc/elements/1.1/"/>
  </ds:schemaRefs>
</ds:datastoreItem>
</file>

<file path=customXml/itemProps2.xml><?xml version="1.0" encoding="utf-8"?>
<ds:datastoreItem xmlns:ds="http://schemas.openxmlformats.org/officeDocument/2006/customXml" ds:itemID="{AAF93524-A8A9-4625-BB9D-0886DB6626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257FCF5A-64A1-4222-9B63-E4E98EF2BD0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MSTC PowerPoint Template</Template>
  <TotalTime>1217</TotalTime>
  <Words>10</Words>
  <Application>Microsoft Office PowerPoint</Application>
  <PresentationFormat>On-screen Show (4:3)</PresentationFormat>
  <Paragraphs>4</Paragraphs>
  <Slides>45</Slides>
  <Notes>45</Notes>
  <HiddenSlides>4</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MSTC PowerPoint Template</vt:lpstr>
      <vt:lpstr>Unit 6 Repetition Processing</vt:lpstr>
      <vt:lpstr>PowerPoint Presentation</vt:lpstr>
      <vt:lpstr>loop types</vt:lpstr>
      <vt:lpstr>which loop to use?</vt:lpstr>
      <vt:lpstr>pretest vs post test </vt:lpstr>
      <vt:lpstr>PowerPoint Presentation</vt:lpstr>
      <vt:lpstr>PowerPoint Presentation</vt:lpstr>
      <vt:lpstr>for loop</vt:lpstr>
      <vt:lpstr>For loop particulars</vt:lpstr>
      <vt:lpstr>for loop hexagon</vt:lpstr>
      <vt:lpstr>for loop</vt:lpstr>
      <vt:lpstr>for loop basics</vt:lpstr>
      <vt:lpstr>for loop example</vt:lpstr>
      <vt:lpstr>foreach loop</vt:lpstr>
      <vt:lpstr>foreach</vt:lpstr>
      <vt:lpstr>foreach example</vt:lpstr>
      <vt:lpstr>items collections</vt:lpstr>
      <vt:lpstr>collection types in c#</vt:lpstr>
      <vt:lpstr>collections specific to wpf</vt:lpstr>
      <vt:lpstr>listbox</vt:lpstr>
      <vt:lpstr>listbox selectedindex</vt:lpstr>
      <vt:lpstr>selecteditem</vt:lpstr>
      <vt:lpstr>populating/update listbox or combobox</vt:lpstr>
      <vt:lpstr>PowerPoint Presentation</vt:lpstr>
      <vt:lpstr>adding and inserting items</vt:lpstr>
      <vt:lpstr>inserting into lisbox</vt:lpstr>
      <vt:lpstr>remove items from listbox or combobox</vt:lpstr>
      <vt:lpstr>var statement</vt:lpstr>
      <vt:lpstr>examples</vt:lpstr>
      <vt:lpstr>working with listboxes</vt:lpstr>
      <vt:lpstr>changing the selected index programatically</vt:lpstr>
      <vt:lpstr>unselect all items in list</vt:lpstr>
      <vt:lpstr>selection mode</vt:lpstr>
      <vt:lpstr>sorting in a wpf collection</vt:lpstr>
      <vt:lpstr>combo boxes</vt:lpstr>
      <vt:lpstr>comboboxes</vt:lpstr>
      <vt:lpstr>selected item</vt:lpstr>
      <vt:lpstr>pre-test loops</vt:lpstr>
      <vt:lpstr>pre-test loop</vt:lpstr>
      <vt:lpstr>while loop example</vt:lpstr>
      <vt:lpstr>post-test loop</vt:lpstr>
      <vt:lpstr>post test loop</vt:lpstr>
      <vt:lpstr>post-test loop items</vt:lpstr>
      <vt:lpstr>post test loop</vt:lpstr>
      <vt:lpstr>post-test loop example</vt:lpstr>
    </vt:vector>
  </TitlesOfParts>
  <Company>MSTC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MSTC</dc:title>
  <dc:creator>Gaul, Volker</dc:creator>
  <cp:lastModifiedBy>Presley, Brent A</cp:lastModifiedBy>
  <cp:revision>107</cp:revision>
  <cp:lastPrinted>2013-01-16T16:22:27Z</cp:lastPrinted>
  <dcterms:created xsi:type="dcterms:W3CDTF">2013-08-16T14:20:36Z</dcterms:created>
  <dcterms:modified xsi:type="dcterms:W3CDTF">2015-12-10T13:47:11Z</dcterms:modified>
</cp:coreProperties>
</file>