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47"/>
  </p:notesMasterIdLst>
  <p:handoutMasterIdLst>
    <p:handoutMasterId r:id="rId148"/>
  </p:handoutMasterIdLst>
  <p:sldIdLst>
    <p:sldId id="313" r:id="rId5"/>
    <p:sldId id="315" r:id="rId6"/>
    <p:sldId id="316" r:id="rId7"/>
    <p:sldId id="317" r:id="rId8"/>
    <p:sldId id="358" r:id="rId9"/>
    <p:sldId id="359" r:id="rId10"/>
    <p:sldId id="360" r:id="rId11"/>
    <p:sldId id="320" r:id="rId12"/>
    <p:sldId id="321" r:id="rId13"/>
    <p:sldId id="450" r:id="rId14"/>
    <p:sldId id="319" r:id="rId15"/>
    <p:sldId id="322" r:id="rId16"/>
    <p:sldId id="323" r:id="rId17"/>
    <p:sldId id="324" r:id="rId18"/>
    <p:sldId id="325" r:id="rId19"/>
    <p:sldId id="326" r:id="rId20"/>
    <p:sldId id="327" r:id="rId21"/>
    <p:sldId id="328" r:id="rId22"/>
    <p:sldId id="329" r:id="rId23"/>
    <p:sldId id="330" r:id="rId24"/>
    <p:sldId id="362" r:id="rId25"/>
    <p:sldId id="451" r:id="rId26"/>
    <p:sldId id="453" r:id="rId27"/>
    <p:sldId id="454"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455" r:id="rId49"/>
    <p:sldId id="351" r:id="rId50"/>
    <p:sldId id="352" r:id="rId51"/>
    <p:sldId id="354" r:id="rId52"/>
    <p:sldId id="355" r:id="rId53"/>
    <p:sldId id="357" r:id="rId54"/>
    <p:sldId id="364" r:id="rId55"/>
    <p:sldId id="365" r:id="rId56"/>
    <p:sldId id="367" r:id="rId57"/>
    <p:sldId id="374" r:id="rId58"/>
    <p:sldId id="457" r:id="rId59"/>
    <p:sldId id="458" r:id="rId60"/>
    <p:sldId id="459" r:id="rId61"/>
    <p:sldId id="456" r:id="rId62"/>
    <p:sldId id="366" r:id="rId63"/>
    <p:sldId id="390" r:id="rId64"/>
    <p:sldId id="460" r:id="rId65"/>
    <p:sldId id="461" r:id="rId66"/>
    <p:sldId id="375" r:id="rId67"/>
    <p:sldId id="368" r:id="rId68"/>
    <p:sldId id="370" r:id="rId69"/>
    <p:sldId id="371" r:id="rId70"/>
    <p:sldId id="372" r:id="rId71"/>
    <p:sldId id="373" r:id="rId72"/>
    <p:sldId id="376" r:id="rId73"/>
    <p:sldId id="377" r:id="rId74"/>
    <p:sldId id="378" r:id="rId75"/>
    <p:sldId id="379" r:id="rId76"/>
    <p:sldId id="380" r:id="rId77"/>
    <p:sldId id="382" r:id="rId78"/>
    <p:sldId id="393" r:id="rId79"/>
    <p:sldId id="462" r:id="rId80"/>
    <p:sldId id="463" r:id="rId81"/>
    <p:sldId id="464" r:id="rId82"/>
    <p:sldId id="369" r:id="rId83"/>
    <p:sldId id="398" r:id="rId84"/>
    <p:sldId id="381" r:id="rId85"/>
    <p:sldId id="387" r:id="rId86"/>
    <p:sldId id="388" r:id="rId87"/>
    <p:sldId id="389" r:id="rId88"/>
    <p:sldId id="391" r:id="rId89"/>
    <p:sldId id="392" r:id="rId90"/>
    <p:sldId id="394" r:id="rId91"/>
    <p:sldId id="395" r:id="rId92"/>
    <p:sldId id="396" r:id="rId93"/>
    <p:sldId id="397" r:id="rId94"/>
    <p:sldId id="399" r:id="rId95"/>
    <p:sldId id="400" r:id="rId96"/>
    <p:sldId id="401" r:id="rId97"/>
    <p:sldId id="402" r:id="rId98"/>
    <p:sldId id="403" r:id="rId99"/>
    <p:sldId id="404" r:id="rId100"/>
    <p:sldId id="405" r:id="rId101"/>
    <p:sldId id="406" r:id="rId102"/>
    <p:sldId id="407" r:id="rId103"/>
    <p:sldId id="408" r:id="rId104"/>
    <p:sldId id="409" r:id="rId105"/>
    <p:sldId id="410" r:id="rId106"/>
    <p:sldId id="411" r:id="rId107"/>
    <p:sldId id="412" r:id="rId108"/>
    <p:sldId id="413" r:id="rId109"/>
    <p:sldId id="414" r:id="rId110"/>
    <p:sldId id="415" r:id="rId111"/>
    <p:sldId id="416" r:id="rId112"/>
    <p:sldId id="417" r:id="rId113"/>
    <p:sldId id="418" r:id="rId114"/>
    <p:sldId id="419" r:id="rId115"/>
    <p:sldId id="420" r:id="rId116"/>
    <p:sldId id="421" r:id="rId117"/>
    <p:sldId id="422" r:id="rId118"/>
    <p:sldId id="423" r:id="rId119"/>
    <p:sldId id="424" r:id="rId120"/>
    <p:sldId id="425" r:id="rId121"/>
    <p:sldId id="426" r:id="rId122"/>
    <p:sldId id="427" r:id="rId123"/>
    <p:sldId id="465" r:id="rId124"/>
    <p:sldId id="428" r:id="rId125"/>
    <p:sldId id="429" r:id="rId126"/>
    <p:sldId id="430" r:id="rId127"/>
    <p:sldId id="431" r:id="rId128"/>
    <p:sldId id="432" r:id="rId129"/>
    <p:sldId id="433" r:id="rId130"/>
    <p:sldId id="434" r:id="rId131"/>
    <p:sldId id="435" r:id="rId132"/>
    <p:sldId id="436" r:id="rId133"/>
    <p:sldId id="440" r:id="rId134"/>
    <p:sldId id="441" r:id="rId135"/>
    <p:sldId id="442" r:id="rId136"/>
    <p:sldId id="443" r:id="rId137"/>
    <p:sldId id="444" r:id="rId138"/>
    <p:sldId id="437" r:id="rId139"/>
    <p:sldId id="438" r:id="rId140"/>
    <p:sldId id="439" r:id="rId141"/>
    <p:sldId id="445" r:id="rId142"/>
    <p:sldId id="446" r:id="rId143"/>
    <p:sldId id="447" r:id="rId144"/>
    <p:sldId id="448" r:id="rId145"/>
    <p:sldId id="449" r:id="rId146"/>
  </p:sldIdLst>
  <p:sldSz cx="9144000" cy="6858000" type="screen4x3"/>
  <p:notesSz cx="7010400" cy="9296400"/>
  <p:custDataLst>
    <p:tags r:id="rId14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FF"/>
    <a:srgbClr val="DDDDDD"/>
    <a:srgbClr val="A50021"/>
    <a:srgbClr val="FF6600"/>
    <a:srgbClr val="0033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01"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ags" Target="tags/tag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E06AA1-FDC2-45F8-A52C-136441B951DA}" type="doc">
      <dgm:prSet loTypeId="urn:microsoft.com/office/officeart/2005/8/layout/hProcess9" loCatId="process" qsTypeId="urn:microsoft.com/office/officeart/2009/2/quickstyle/3d8" qsCatId="3D" csTypeId="urn:microsoft.com/office/officeart/2005/8/colors/colorful4" csCatId="colorful" phldr="1"/>
      <dgm:spPr/>
      <dgm:t>
        <a:bodyPr/>
        <a:lstStyle/>
        <a:p>
          <a:endParaRPr lang="en-US"/>
        </a:p>
      </dgm:t>
    </dgm:pt>
    <dgm:pt modelId="{8ED2FE54-2465-4A81-AC23-5A552CBA27FC}">
      <dgm:prSet phldrT="[Text]"/>
      <dgm:spPr/>
      <dgm:t>
        <a:bodyPr/>
        <a:lstStyle/>
        <a:p>
          <a:r>
            <a:rPr lang="en-US"/>
            <a:t>Initialized (child controls)</a:t>
          </a:r>
          <a:endParaRPr lang="en-US" dirty="0"/>
        </a:p>
      </dgm:t>
    </dgm:pt>
    <dgm:pt modelId="{AD3AFA42-D691-42ED-8238-40F85318375D}" type="parTrans" cxnId="{6238EDFF-6911-48CB-AD16-5C535A55A81A}">
      <dgm:prSet/>
      <dgm:spPr/>
      <dgm:t>
        <a:bodyPr/>
        <a:lstStyle/>
        <a:p>
          <a:endParaRPr lang="en-US"/>
        </a:p>
      </dgm:t>
    </dgm:pt>
    <dgm:pt modelId="{891EC235-EA9A-41E7-AA60-F232656716ED}" type="sibTrans" cxnId="{6238EDFF-6911-48CB-AD16-5C535A55A81A}">
      <dgm:prSet/>
      <dgm:spPr/>
      <dgm:t>
        <a:bodyPr/>
        <a:lstStyle/>
        <a:p>
          <a:endParaRPr lang="en-US"/>
        </a:p>
      </dgm:t>
    </dgm:pt>
    <dgm:pt modelId="{51059E50-A1B0-4C2B-9F97-8BA5A39D4DA8}">
      <dgm:prSet phldrT="[Text]"/>
      <dgm:spPr/>
      <dgm:t>
        <a:bodyPr/>
        <a:lstStyle/>
        <a:p>
          <a:r>
            <a:rPr lang="en-US"/>
            <a:t>Initialized (window)</a:t>
          </a:r>
          <a:endParaRPr lang="en-US" dirty="0"/>
        </a:p>
      </dgm:t>
    </dgm:pt>
    <dgm:pt modelId="{D4954B36-321C-493C-B017-71022DA30800}" type="parTrans" cxnId="{6350D0A0-6F77-4652-8695-81F8128A8F1C}">
      <dgm:prSet/>
      <dgm:spPr/>
      <dgm:t>
        <a:bodyPr/>
        <a:lstStyle/>
        <a:p>
          <a:endParaRPr lang="en-US"/>
        </a:p>
      </dgm:t>
    </dgm:pt>
    <dgm:pt modelId="{2C368E8E-EE7D-4B8E-8767-FF10BD472464}" type="sibTrans" cxnId="{6350D0A0-6F77-4652-8695-81F8128A8F1C}">
      <dgm:prSet/>
      <dgm:spPr/>
      <dgm:t>
        <a:bodyPr/>
        <a:lstStyle/>
        <a:p>
          <a:endParaRPr lang="en-US"/>
        </a:p>
      </dgm:t>
    </dgm:pt>
    <dgm:pt modelId="{61203174-914D-45DF-8DC3-C6670CC8C7FB}">
      <dgm:prSet phldrT="[Text]"/>
      <dgm:spPr/>
      <dgm:t>
        <a:bodyPr/>
        <a:lstStyle/>
        <a:p>
          <a:r>
            <a:rPr lang="en-US"/>
            <a:t>Activated (window)</a:t>
          </a:r>
          <a:endParaRPr lang="en-US" dirty="0"/>
        </a:p>
      </dgm:t>
    </dgm:pt>
    <dgm:pt modelId="{D5A61A38-93F7-4859-8C04-C38090AE098C}" type="parTrans" cxnId="{F74A1C88-6101-49FB-9D98-A0DF1FB93EC5}">
      <dgm:prSet/>
      <dgm:spPr/>
      <dgm:t>
        <a:bodyPr/>
        <a:lstStyle/>
        <a:p>
          <a:endParaRPr lang="en-US"/>
        </a:p>
      </dgm:t>
    </dgm:pt>
    <dgm:pt modelId="{56B95F78-BA47-4D24-9341-4942B74D9A90}" type="sibTrans" cxnId="{F74A1C88-6101-49FB-9D98-A0DF1FB93EC5}">
      <dgm:prSet/>
      <dgm:spPr/>
      <dgm:t>
        <a:bodyPr/>
        <a:lstStyle/>
        <a:p>
          <a:endParaRPr lang="en-US"/>
        </a:p>
      </dgm:t>
    </dgm:pt>
    <dgm:pt modelId="{078AE53F-E1C3-4B00-8D31-D76C812AA81F}">
      <dgm:prSet phldrT="[Text]"/>
      <dgm:spPr/>
      <dgm:t>
        <a:bodyPr/>
        <a:lstStyle/>
        <a:p>
          <a:r>
            <a:rPr lang="en-US"/>
            <a:t>Loaded (window)</a:t>
          </a:r>
          <a:endParaRPr lang="en-US" dirty="0"/>
        </a:p>
      </dgm:t>
    </dgm:pt>
    <dgm:pt modelId="{09D4D6E5-4607-44F5-88B0-D1A9A2DAC7F4}" type="parTrans" cxnId="{C6BAC3B0-911F-453C-8630-9480DA91FB8A}">
      <dgm:prSet/>
      <dgm:spPr/>
      <dgm:t>
        <a:bodyPr/>
        <a:lstStyle/>
        <a:p>
          <a:endParaRPr lang="en-US"/>
        </a:p>
      </dgm:t>
    </dgm:pt>
    <dgm:pt modelId="{0F3C8859-3692-4485-B168-18203FE4AB91}" type="sibTrans" cxnId="{C6BAC3B0-911F-453C-8630-9480DA91FB8A}">
      <dgm:prSet/>
      <dgm:spPr/>
      <dgm:t>
        <a:bodyPr/>
        <a:lstStyle/>
        <a:p>
          <a:endParaRPr lang="en-US"/>
        </a:p>
      </dgm:t>
    </dgm:pt>
    <dgm:pt modelId="{F29E7DBC-8ED5-40F9-8288-CEF8864D9B3E}" type="pres">
      <dgm:prSet presAssocID="{F1E06AA1-FDC2-45F8-A52C-136441B951DA}" presName="CompostProcess" presStyleCnt="0">
        <dgm:presLayoutVars>
          <dgm:dir/>
          <dgm:resizeHandles val="exact"/>
        </dgm:presLayoutVars>
      </dgm:prSet>
      <dgm:spPr/>
      <dgm:t>
        <a:bodyPr/>
        <a:lstStyle/>
        <a:p>
          <a:endParaRPr lang="en-US"/>
        </a:p>
      </dgm:t>
    </dgm:pt>
    <dgm:pt modelId="{3B46EFAF-8974-44DA-AD53-A24C5CE11E72}" type="pres">
      <dgm:prSet presAssocID="{F1E06AA1-FDC2-45F8-A52C-136441B951DA}" presName="arrow" presStyleLbl="bgShp" presStyleIdx="0" presStyleCnt="1"/>
      <dgm:spPr/>
    </dgm:pt>
    <dgm:pt modelId="{5E92B17F-0C9C-409D-896B-CAFB000F4C76}" type="pres">
      <dgm:prSet presAssocID="{F1E06AA1-FDC2-45F8-A52C-136441B951DA}" presName="linearProcess" presStyleCnt="0"/>
      <dgm:spPr/>
    </dgm:pt>
    <dgm:pt modelId="{E855BDEC-ED60-4100-AE0D-FBAF39433BB3}" type="pres">
      <dgm:prSet presAssocID="{8ED2FE54-2465-4A81-AC23-5A552CBA27FC}" presName="textNode" presStyleLbl="node1" presStyleIdx="0" presStyleCnt="4">
        <dgm:presLayoutVars>
          <dgm:bulletEnabled val="1"/>
        </dgm:presLayoutVars>
      </dgm:prSet>
      <dgm:spPr/>
      <dgm:t>
        <a:bodyPr/>
        <a:lstStyle/>
        <a:p>
          <a:endParaRPr lang="en-US"/>
        </a:p>
      </dgm:t>
    </dgm:pt>
    <dgm:pt modelId="{1345EEB9-CFE1-48AD-9EE0-5DC4466E86EA}" type="pres">
      <dgm:prSet presAssocID="{891EC235-EA9A-41E7-AA60-F232656716ED}" presName="sibTrans" presStyleCnt="0"/>
      <dgm:spPr/>
    </dgm:pt>
    <dgm:pt modelId="{E488BE83-1357-44C4-9C52-842EF556BCE5}" type="pres">
      <dgm:prSet presAssocID="{51059E50-A1B0-4C2B-9F97-8BA5A39D4DA8}" presName="textNode" presStyleLbl="node1" presStyleIdx="1" presStyleCnt="4">
        <dgm:presLayoutVars>
          <dgm:bulletEnabled val="1"/>
        </dgm:presLayoutVars>
      </dgm:prSet>
      <dgm:spPr/>
      <dgm:t>
        <a:bodyPr/>
        <a:lstStyle/>
        <a:p>
          <a:endParaRPr lang="en-US"/>
        </a:p>
      </dgm:t>
    </dgm:pt>
    <dgm:pt modelId="{1AED6DC2-EF40-44DF-97A9-4FA21700A506}" type="pres">
      <dgm:prSet presAssocID="{2C368E8E-EE7D-4B8E-8767-FF10BD472464}" presName="sibTrans" presStyleCnt="0"/>
      <dgm:spPr/>
    </dgm:pt>
    <dgm:pt modelId="{6CD0AEC8-16A5-4039-A194-892A92B40F00}" type="pres">
      <dgm:prSet presAssocID="{61203174-914D-45DF-8DC3-C6670CC8C7FB}" presName="textNode" presStyleLbl="node1" presStyleIdx="2" presStyleCnt="4">
        <dgm:presLayoutVars>
          <dgm:bulletEnabled val="1"/>
        </dgm:presLayoutVars>
      </dgm:prSet>
      <dgm:spPr/>
      <dgm:t>
        <a:bodyPr/>
        <a:lstStyle/>
        <a:p>
          <a:endParaRPr lang="en-US"/>
        </a:p>
      </dgm:t>
    </dgm:pt>
    <dgm:pt modelId="{5ADDC3CC-735F-4EDF-B6E2-40D2EFF24671}" type="pres">
      <dgm:prSet presAssocID="{56B95F78-BA47-4D24-9341-4942B74D9A90}" presName="sibTrans" presStyleCnt="0"/>
      <dgm:spPr/>
    </dgm:pt>
    <dgm:pt modelId="{60719A94-9B4A-4587-960B-0DEFA5C10A7A}" type="pres">
      <dgm:prSet presAssocID="{078AE53F-E1C3-4B00-8D31-D76C812AA81F}" presName="textNode" presStyleLbl="node1" presStyleIdx="3" presStyleCnt="4">
        <dgm:presLayoutVars>
          <dgm:bulletEnabled val="1"/>
        </dgm:presLayoutVars>
      </dgm:prSet>
      <dgm:spPr/>
      <dgm:t>
        <a:bodyPr/>
        <a:lstStyle/>
        <a:p>
          <a:endParaRPr lang="en-US"/>
        </a:p>
      </dgm:t>
    </dgm:pt>
  </dgm:ptLst>
  <dgm:cxnLst>
    <dgm:cxn modelId="{F74A1C88-6101-49FB-9D98-A0DF1FB93EC5}" srcId="{F1E06AA1-FDC2-45F8-A52C-136441B951DA}" destId="{61203174-914D-45DF-8DC3-C6670CC8C7FB}" srcOrd="2" destOrd="0" parTransId="{D5A61A38-93F7-4859-8C04-C38090AE098C}" sibTransId="{56B95F78-BA47-4D24-9341-4942B74D9A90}"/>
    <dgm:cxn modelId="{C7380ECD-CDF4-4512-B61D-EA466500BB1B}" type="presOf" srcId="{F1E06AA1-FDC2-45F8-A52C-136441B951DA}" destId="{F29E7DBC-8ED5-40F9-8288-CEF8864D9B3E}" srcOrd="0" destOrd="0" presId="urn:microsoft.com/office/officeart/2005/8/layout/hProcess9"/>
    <dgm:cxn modelId="{C6BAC3B0-911F-453C-8630-9480DA91FB8A}" srcId="{F1E06AA1-FDC2-45F8-A52C-136441B951DA}" destId="{078AE53F-E1C3-4B00-8D31-D76C812AA81F}" srcOrd="3" destOrd="0" parTransId="{09D4D6E5-4607-44F5-88B0-D1A9A2DAC7F4}" sibTransId="{0F3C8859-3692-4485-B168-18203FE4AB91}"/>
    <dgm:cxn modelId="{C3506611-94A9-490E-A02E-B742DA156C18}" type="presOf" srcId="{078AE53F-E1C3-4B00-8D31-D76C812AA81F}" destId="{60719A94-9B4A-4587-960B-0DEFA5C10A7A}" srcOrd="0" destOrd="0" presId="urn:microsoft.com/office/officeart/2005/8/layout/hProcess9"/>
    <dgm:cxn modelId="{365386E2-6CE0-42F1-BCB9-C662F372FD5C}" type="presOf" srcId="{51059E50-A1B0-4C2B-9F97-8BA5A39D4DA8}" destId="{E488BE83-1357-44C4-9C52-842EF556BCE5}" srcOrd="0" destOrd="0" presId="urn:microsoft.com/office/officeart/2005/8/layout/hProcess9"/>
    <dgm:cxn modelId="{49E03DC1-C186-4F73-99D7-87F66F63C080}" type="presOf" srcId="{8ED2FE54-2465-4A81-AC23-5A552CBA27FC}" destId="{E855BDEC-ED60-4100-AE0D-FBAF39433BB3}" srcOrd="0" destOrd="0" presId="urn:microsoft.com/office/officeart/2005/8/layout/hProcess9"/>
    <dgm:cxn modelId="{57745AD4-6922-4787-A7B5-2134BCAF9008}" type="presOf" srcId="{61203174-914D-45DF-8DC3-C6670CC8C7FB}" destId="{6CD0AEC8-16A5-4039-A194-892A92B40F00}" srcOrd="0" destOrd="0" presId="urn:microsoft.com/office/officeart/2005/8/layout/hProcess9"/>
    <dgm:cxn modelId="{6238EDFF-6911-48CB-AD16-5C535A55A81A}" srcId="{F1E06AA1-FDC2-45F8-A52C-136441B951DA}" destId="{8ED2FE54-2465-4A81-AC23-5A552CBA27FC}" srcOrd="0" destOrd="0" parTransId="{AD3AFA42-D691-42ED-8238-40F85318375D}" sibTransId="{891EC235-EA9A-41E7-AA60-F232656716ED}"/>
    <dgm:cxn modelId="{6350D0A0-6F77-4652-8695-81F8128A8F1C}" srcId="{F1E06AA1-FDC2-45F8-A52C-136441B951DA}" destId="{51059E50-A1B0-4C2B-9F97-8BA5A39D4DA8}" srcOrd="1" destOrd="0" parTransId="{D4954B36-321C-493C-B017-71022DA30800}" sibTransId="{2C368E8E-EE7D-4B8E-8767-FF10BD472464}"/>
    <dgm:cxn modelId="{DC92A010-D6BE-4E4D-B5FF-184650E9ADB1}" type="presParOf" srcId="{F29E7DBC-8ED5-40F9-8288-CEF8864D9B3E}" destId="{3B46EFAF-8974-44DA-AD53-A24C5CE11E72}" srcOrd="0" destOrd="0" presId="urn:microsoft.com/office/officeart/2005/8/layout/hProcess9"/>
    <dgm:cxn modelId="{0FC4FC6E-CC53-4BDF-A07F-894010396941}" type="presParOf" srcId="{F29E7DBC-8ED5-40F9-8288-CEF8864D9B3E}" destId="{5E92B17F-0C9C-409D-896B-CAFB000F4C76}" srcOrd="1" destOrd="0" presId="urn:microsoft.com/office/officeart/2005/8/layout/hProcess9"/>
    <dgm:cxn modelId="{B633D7DA-866D-4754-9C10-FD70988063CE}" type="presParOf" srcId="{5E92B17F-0C9C-409D-896B-CAFB000F4C76}" destId="{E855BDEC-ED60-4100-AE0D-FBAF39433BB3}" srcOrd="0" destOrd="0" presId="urn:microsoft.com/office/officeart/2005/8/layout/hProcess9"/>
    <dgm:cxn modelId="{A5D59491-F0DF-4859-A3E3-3C56A7296D18}" type="presParOf" srcId="{5E92B17F-0C9C-409D-896B-CAFB000F4C76}" destId="{1345EEB9-CFE1-48AD-9EE0-5DC4466E86EA}" srcOrd="1" destOrd="0" presId="urn:microsoft.com/office/officeart/2005/8/layout/hProcess9"/>
    <dgm:cxn modelId="{CD227DC6-1BEB-409F-B888-FBE939A6993D}" type="presParOf" srcId="{5E92B17F-0C9C-409D-896B-CAFB000F4C76}" destId="{E488BE83-1357-44C4-9C52-842EF556BCE5}" srcOrd="2" destOrd="0" presId="urn:microsoft.com/office/officeart/2005/8/layout/hProcess9"/>
    <dgm:cxn modelId="{FDD5B05E-D47E-4327-9946-73334B31DE56}" type="presParOf" srcId="{5E92B17F-0C9C-409D-896B-CAFB000F4C76}" destId="{1AED6DC2-EF40-44DF-97A9-4FA21700A506}" srcOrd="3" destOrd="0" presId="urn:microsoft.com/office/officeart/2005/8/layout/hProcess9"/>
    <dgm:cxn modelId="{F7D266CC-9261-498D-8FB4-ADAEAB388451}" type="presParOf" srcId="{5E92B17F-0C9C-409D-896B-CAFB000F4C76}" destId="{6CD0AEC8-16A5-4039-A194-892A92B40F00}" srcOrd="4" destOrd="0" presId="urn:microsoft.com/office/officeart/2005/8/layout/hProcess9"/>
    <dgm:cxn modelId="{78947D66-202D-4F1A-AFFA-D45DEA425C6C}" type="presParOf" srcId="{5E92B17F-0C9C-409D-896B-CAFB000F4C76}" destId="{5ADDC3CC-735F-4EDF-B6E2-40D2EFF24671}" srcOrd="5" destOrd="0" presId="urn:microsoft.com/office/officeart/2005/8/layout/hProcess9"/>
    <dgm:cxn modelId="{48EF234B-55DC-4F63-9A4D-E723BA5ED385}" type="presParOf" srcId="{5E92B17F-0C9C-409D-896B-CAFB000F4C76}" destId="{60719A94-9B4A-4587-960B-0DEFA5C10A7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6EFAF-8974-44DA-AD53-A24C5CE11E72}">
      <dsp:nvSpPr>
        <dsp:cNvPr id="0" name=""/>
        <dsp:cNvSpPr/>
      </dsp:nvSpPr>
      <dsp:spPr>
        <a:xfrm>
          <a:off x="626195" y="0"/>
          <a:ext cx="7096884" cy="3657600"/>
        </a:xfrm>
        <a:prstGeom prst="rightArrow">
          <a:avLst/>
        </a:prstGeom>
        <a:solidFill>
          <a:schemeClr val="accent4">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E855BDEC-ED60-4100-AE0D-FBAF39433BB3}">
      <dsp:nvSpPr>
        <dsp:cNvPr id="0" name=""/>
        <dsp:cNvSpPr/>
      </dsp:nvSpPr>
      <dsp:spPr>
        <a:xfrm>
          <a:off x="4178" y="1097279"/>
          <a:ext cx="2009859" cy="146304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Initialized (child controls)</a:t>
          </a:r>
          <a:endParaRPr lang="en-US" sz="2800" kern="1200" dirty="0"/>
        </a:p>
      </dsp:txBody>
      <dsp:txXfrm>
        <a:off x="75598" y="1168699"/>
        <a:ext cx="1867019" cy="1320200"/>
      </dsp:txXfrm>
    </dsp:sp>
    <dsp:sp modelId="{E488BE83-1357-44C4-9C52-842EF556BCE5}">
      <dsp:nvSpPr>
        <dsp:cNvPr id="0" name=""/>
        <dsp:cNvSpPr/>
      </dsp:nvSpPr>
      <dsp:spPr>
        <a:xfrm>
          <a:off x="2114531" y="1097279"/>
          <a:ext cx="2009859" cy="1463040"/>
        </a:xfrm>
        <a:prstGeom prst="roundRect">
          <a:avLst/>
        </a:prstGeom>
        <a:solidFill>
          <a:schemeClr val="accent4">
            <a:hueOff val="3714325"/>
            <a:satOff val="13208"/>
            <a:lumOff val="29869"/>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Initialized (window)</a:t>
          </a:r>
          <a:endParaRPr lang="en-US" sz="2800" kern="1200" dirty="0"/>
        </a:p>
      </dsp:txBody>
      <dsp:txXfrm>
        <a:off x="2185951" y="1168699"/>
        <a:ext cx="1867019" cy="1320200"/>
      </dsp:txXfrm>
    </dsp:sp>
    <dsp:sp modelId="{6CD0AEC8-16A5-4039-A194-892A92B40F00}">
      <dsp:nvSpPr>
        <dsp:cNvPr id="0" name=""/>
        <dsp:cNvSpPr/>
      </dsp:nvSpPr>
      <dsp:spPr>
        <a:xfrm>
          <a:off x="4224884" y="1097279"/>
          <a:ext cx="2009859" cy="1463040"/>
        </a:xfrm>
        <a:prstGeom prst="roundRect">
          <a:avLst/>
        </a:prstGeom>
        <a:solidFill>
          <a:schemeClr val="accent4">
            <a:hueOff val="7428649"/>
            <a:satOff val="26416"/>
            <a:lumOff val="59739"/>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Activated (window)</a:t>
          </a:r>
          <a:endParaRPr lang="en-US" sz="2800" kern="1200" dirty="0"/>
        </a:p>
      </dsp:txBody>
      <dsp:txXfrm>
        <a:off x="4296304" y="1168699"/>
        <a:ext cx="1867019" cy="1320200"/>
      </dsp:txXfrm>
    </dsp:sp>
    <dsp:sp modelId="{60719A94-9B4A-4587-960B-0DEFA5C10A7A}">
      <dsp:nvSpPr>
        <dsp:cNvPr id="0" name=""/>
        <dsp:cNvSpPr/>
      </dsp:nvSpPr>
      <dsp:spPr>
        <a:xfrm>
          <a:off x="6335237" y="1097279"/>
          <a:ext cx="2009859" cy="1463040"/>
        </a:xfrm>
        <a:prstGeom prst="roundRect">
          <a:avLst/>
        </a:prstGeom>
        <a:solidFill>
          <a:schemeClr val="accent4">
            <a:hueOff val="11142974"/>
            <a:satOff val="39624"/>
            <a:lumOff val="8960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Loaded (window)</a:t>
          </a:r>
          <a:endParaRPr lang="en-US" sz="2800" kern="1200" dirty="0"/>
        </a:p>
      </dsp:txBody>
      <dsp:txXfrm>
        <a:off x="6406657" y="1168699"/>
        <a:ext cx="1867019" cy="1320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0878D24-9582-4E4B-A99A-25615F16C338}" type="datetimeFigureOut">
              <a:rPr lang="en-US"/>
              <a:pPr>
                <a:defRPr/>
              </a:pPr>
              <a:t>11/30/2015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123A3760-E640-4460-8C1B-97FCF8CE6C7F}" type="slidenum">
              <a:rPr lang="en-US"/>
              <a:pPr>
                <a:defRPr/>
              </a:pPr>
              <a:t>0</a:t>
            </a:fld>
            <a:endParaRPr lang="en-US"/>
          </a:p>
        </p:txBody>
      </p:sp>
    </p:spTree>
    <p:extLst>
      <p:ext uri="{BB962C8B-B14F-4D97-AF65-F5344CB8AC3E}">
        <p14:creationId xmlns:p14="http://schemas.microsoft.com/office/powerpoint/2010/main" val="149778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F46E74-5592-4BF1-BDC0-0FF62C5E11B8}" type="slidenum">
              <a:rPr lang="en-US"/>
              <a:pPr>
                <a:defRPr/>
              </a:pPr>
              <a:t>‹#›</a:t>
            </a:fld>
            <a:endParaRPr lang="en-US"/>
          </a:p>
        </p:txBody>
      </p:sp>
    </p:spTree>
    <p:extLst>
      <p:ext uri="{BB962C8B-B14F-4D97-AF65-F5344CB8AC3E}">
        <p14:creationId xmlns:p14="http://schemas.microsoft.com/office/powerpoint/2010/main" val="4072599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21E7C3-4F2E-4A98-8A96-FCBDB1C2E159}" type="slidenum">
              <a:rPr lang="en-US" smtClean="0"/>
              <a:pPr eaLnBrk="1" hangingPunct="1"/>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7499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a:t>
            </a:fld>
            <a:endParaRPr lang="en-US"/>
          </a:p>
        </p:txBody>
      </p:sp>
    </p:spTree>
    <p:extLst>
      <p:ext uri="{BB962C8B-B14F-4D97-AF65-F5344CB8AC3E}">
        <p14:creationId xmlns:p14="http://schemas.microsoft.com/office/powerpoint/2010/main" val="198473938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100</a:t>
            </a:fld>
            <a:endParaRPr lang="en-US"/>
          </a:p>
        </p:txBody>
      </p:sp>
    </p:spTree>
    <p:extLst>
      <p:ext uri="{BB962C8B-B14F-4D97-AF65-F5344CB8AC3E}">
        <p14:creationId xmlns:p14="http://schemas.microsoft.com/office/powerpoint/2010/main" val="3866888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101</a:t>
            </a:fld>
            <a:endParaRPr lang="en-US"/>
          </a:p>
        </p:txBody>
      </p:sp>
    </p:spTree>
    <p:extLst>
      <p:ext uri="{BB962C8B-B14F-4D97-AF65-F5344CB8AC3E}">
        <p14:creationId xmlns:p14="http://schemas.microsoft.com/office/powerpoint/2010/main" val="20450724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102</a:t>
            </a:fld>
            <a:endParaRPr lang="en-US"/>
          </a:p>
        </p:txBody>
      </p:sp>
    </p:spTree>
    <p:extLst>
      <p:ext uri="{BB962C8B-B14F-4D97-AF65-F5344CB8AC3E}">
        <p14:creationId xmlns:p14="http://schemas.microsoft.com/office/powerpoint/2010/main" val="42854377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103</a:t>
            </a:fld>
            <a:endParaRPr lang="en-US"/>
          </a:p>
        </p:txBody>
      </p:sp>
    </p:spTree>
    <p:extLst>
      <p:ext uri="{BB962C8B-B14F-4D97-AF65-F5344CB8AC3E}">
        <p14:creationId xmlns:p14="http://schemas.microsoft.com/office/powerpoint/2010/main" val="18173648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104</a:t>
            </a:fld>
            <a:endParaRPr lang="en-US"/>
          </a:p>
        </p:txBody>
      </p:sp>
    </p:spTree>
    <p:extLst>
      <p:ext uri="{BB962C8B-B14F-4D97-AF65-F5344CB8AC3E}">
        <p14:creationId xmlns:p14="http://schemas.microsoft.com/office/powerpoint/2010/main" val="32502221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105</a:t>
            </a:fld>
            <a:endParaRPr lang="en-US"/>
          </a:p>
        </p:txBody>
      </p:sp>
    </p:spTree>
    <p:extLst>
      <p:ext uri="{BB962C8B-B14F-4D97-AF65-F5344CB8AC3E}">
        <p14:creationId xmlns:p14="http://schemas.microsoft.com/office/powerpoint/2010/main" val="35985844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106</a:t>
            </a:fld>
            <a:endParaRPr lang="en-US"/>
          </a:p>
        </p:txBody>
      </p:sp>
    </p:spTree>
    <p:extLst>
      <p:ext uri="{BB962C8B-B14F-4D97-AF65-F5344CB8AC3E}">
        <p14:creationId xmlns:p14="http://schemas.microsoft.com/office/powerpoint/2010/main" val="39522312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107</a:t>
            </a:fld>
            <a:endParaRPr lang="en-US"/>
          </a:p>
        </p:txBody>
      </p:sp>
    </p:spTree>
    <p:extLst>
      <p:ext uri="{BB962C8B-B14F-4D97-AF65-F5344CB8AC3E}">
        <p14:creationId xmlns:p14="http://schemas.microsoft.com/office/powerpoint/2010/main" val="9752209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108</a:t>
            </a:fld>
            <a:endParaRPr lang="en-US"/>
          </a:p>
        </p:txBody>
      </p:sp>
    </p:spTree>
    <p:extLst>
      <p:ext uri="{BB962C8B-B14F-4D97-AF65-F5344CB8AC3E}">
        <p14:creationId xmlns:p14="http://schemas.microsoft.com/office/powerpoint/2010/main" val="417167498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109</a:t>
            </a:fld>
            <a:endParaRPr lang="en-US"/>
          </a:p>
        </p:txBody>
      </p:sp>
    </p:spTree>
    <p:extLst>
      <p:ext uri="{BB962C8B-B14F-4D97-AF65-F5344CB8AC3E}">
        <p14:creationId xmlns:p14="http://schemas.microsoft.com/office/powerpoint/2010/main" val="344345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a:t>
            </a:fld>
            <a:endParaRPr lang="en-US"/>
          </a:p>
        </p:txBody>
      </p:sp>
    </p:spTree>
    <p:extLst>
      <p:ext uri="{BB962C8B-B14F-4D97-AF65-F5344CB8AC3E}">
        <p14:creationId xmlns:p14="http://schemas.microsoft.com/office/powerpoint/2010/main" val="14967917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110</a:t>
            </a:fld>
            <a:endParaRPr lang="en-US"/>
          </a:p>
        </p:txBody>
      </p:sp>
    </p:spTree>
    <p:extLst>
      <p:ext uri="{BB962C8B-B14F-4D97-AF65-F5344CB8AC3E}">
        <p14:creationId xmlns:p14="http://schemas.microsoft.com/office/powerpoint/2010/main" val="1062276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111</a:t>
            </a:fld>
            <a:endParaRPr lang="en-US"/>
          </a:p>
        </p:txBody>
      </p:sp>
    </p:spTree>
    <p:extLst>
      <p:ext uri="{BB962C8B-B14F-4D97-AF65-F5344CB8AC3E}">
        <p14:creationId xmlns:p14="http://schemas.microsoft.com/office/powerpoint/2010/main" val="41724786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112</a:t>
            </a:fld>
            <a:endParaRPr lang="en-US"/>
          </a:p>
        </p:txBody>
      </p:sp>
    </p:spTree>
    <p:extLst>
      <p:ext uri="{BB962C8B-B14F-4D97-AF65-F5344CB8AC3E}">
        <p14:creationId xmlns:p14="http://schemas.microsoft.com/office/powerpoint/2010/main" val="40093929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113</a:t>
            </a:fld>
            <a:endParaRPr lang="en-US"/>
          </a:p>
        </p:txBody>
      </p:sp>
    </p:spTree>
    <p:extLst>
      <p:ext uri="{BB962C8B-B14F-4D97-AF65-F5344CB8AC3E}">
        <p14:creationId xmlns:p14="http://schemas.microsoft.com/office/powerpoint/2010/main" val="230784413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114</a:t>
            </a:fld>
            <a:endParaRPr lang="en-US"/>
          </a:p>
        </p:txBody>
      </p:sp>
    </p:spTree>
    <p:extLst>
      <p:ext uri="{BB962C8B-B14F-4D97-AF65-F5344CB8AC3E}">
        <p14:creationId xmlns:p14="http://schemas.microsoft.com/office/powerpoint/2010/main" val="146169493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115</a:t>
            </a:fld>
            <a:endParaRPr lang="en-US"/>
          </a:p>
        </p:txBody>
      </p:sp>
    </p:spTree>
    <p:extLst>
      <p:ext uri="{BB962C8B-B14F-4D97-AF65-F5344CB8AC3E}">
        <p14:creationId xmlns:p14="http://schemas.microsoft.com/office/powerpoint/2010/main" val="23221216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116</a:t>
            </a:fld>
            <a:endParaRPr lang="en-US"/>
          </a:p>
        </p:txBody>
      </p:sp>
    </p:spTree>
    <p:extLst>
      <p:ext uri="{BB962C8B-B14F-4D97-AF65-F5344CB8AC3E}">
        <p14:creationId xmlns:p14="http://schemas.microsoft.com/office/powerpoint/2010/main" val="187736122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117</a:t>
            </a:fld>
            <a:endParaRPr lang="en-US"/>
          </a:p>
        </p:txBody>
      </p:sp>
    </p:spTree>
    <p:extLst>
      <p:ext uri="{BB962C8B-B14F-4D97-AF65-F5344CB8AC3E}">
        <p14:creationId xmlns:p14="http://schemas.microsoft.com/office/powerpoint/2010/main" val="27091496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118</a:t>
            </a:fld>
            <a:endParaRPr lang="en-US"/>
          </a:p>
        </p:txBody>
      </p:sp>
    </p:spTree>
    <p:extLst>
      <p:ext uri="{BB962C8B-B14F-4D97-AF65-F5344CB8AC3E}">
        <p14:creationId xmlns:p14="http://schemas.microsoft.com/office/powerpoint/2010/main" val="28584067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119</a:t>
            </a:fld>
            <a:endParaRPr lang="en-US"/>
          </a:p>
        </p:txBody>
      </p:sp>
    </p:spTree>
    <p:extLst>
      <p:ext uri="{BB962C8B-B14F-4D97-AF65-F5344CB8AC3E}">
        <p14:creationId xmlns:p14="http://schemas.microsoft.com/office/powerpoint/2010/main" val="131899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a:t>
            </a:fld>
            <a:endParaRPr lang="en-US"/>
          </a:p>
        </p:txBody>
      </p:sp>
    </p:spTree>
    <p:extLst>
      <p:ext uri="{BB962C8B-B14F-4D97-AF65-F5344CB8AC3E}">
        <p14:creationId xmlns:p14="http://schemas.microsoft.com/office/powerpoint/2010/main" val="302963762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120</a:t>
            </a:fld>
            <a:endParaRPr lang="en-US"/>
          </a:p>
        </p:txBody>
      </p:sp>
    </p:spTree>
    <p:extLst>
      <p:ext uri="{BB962C8B-B14F-4D97-AF65-F5344CB8AC3E}">
        <p14:creationId xmlns:p14="http://schemas.microsoft.com/office/powerpoint/2010/main" val="136873342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121</a:t>
            </a:fld>
            <a:endParaRPr lang="en-US"/>
          </a:p>
        </p:txBody>
      </p:sp>
    </p:spTree>
    <p:extLst>
      <p:ext uri="{BB962C8B-B14F-4D97-AF65-F5344CB8AC3E}">
        <p14:creationId xmlns:p14="http://schemas.microsoft.com/office/powerpoint/2010/main" val="112365256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122</a:t>
            </a:fld>
            <a:endParaRPr lang="en-US"/>
          </a:p>
        </p:txBody>
      </p:sp>
    </p:spTree>
    <p:extLst>
      <p:ext uri="{BB962C8B-B14F-4D97-AF65-F5344CB8AC3E}">
        <p14:creationId xmlns:p14="http://schemas.microsoft.com/office/powerpoint/2010/main" val="20713733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123</a:t>
            </a:fld>
            <a:endParaRPr lang="en-US"/>
          </a:p>
        </p:txBody>
      </p:sp>
    </p:spTree>
    <p:extLst>
      <p:ext uri="{BB962C8B-B14F-4D97-AF65-F5344CB8AC3E}">
        <p14:creationId xmlns:p14="http://schemas.microsoft.com/office/powerpoint/2010/main" val="23455733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124</a:t>
            </a:fld>
            <a:endParaRPr lang="en-US"/>
          </a:p>
        </p:txBody>
      </p:sp>
    </p:spTree>
    <p:extLst>
      <p:ext uri="{BB962C8B-B14F-4D97-AF65-F5344CB8AC3E}">
        <p14:creationId xmlns:p14="http://schemas.microsoft.com/office/powerpoint/2010/main" val="284722017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125</a:t>
            </a:fld>
            <a:endParaRPr lang="en-US"/>
          </a:p>
        </p:txBody>
      </p:sp>
    </p:spTree>
    <p:extLst>
      <p:ext uri="{BB962C8B-B14F-4D97-AF65-F5344CB8AC3E}">
        <p14:creationId xmlns:p14="http://schemas.microsoft.com/office/powerpoint/2010/main" val="179465814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126</a:t>
            </a:fld>
            <a:endParaRPr lang="en-US"/>
          </a:p>
        </p:txBody>
      </p:sp>
    </p:spTree>
    <p:extLst>
      <p:ext uri="{BB962C8B-B14F-4D97-AF65-F5344CB8AC3E}">
        <p14:creationId xmlns:p14="http://schemas.microsoft.com/office/powerpoint/2010/main" val="143783010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127</a:t>
            </a:fld>
            <a:endParaRPr lang="en-US"/>
          </a:p>
        </p:txBody>
      </p:sp>
    </p:spTree>
    <p:extLst>
      <p:ext uri="{BB962C8B-B14F-4D97-AF65-F5344CB8AC3E}">
        <p14:creationId xmlns:p14="http://schemas.microsoft.com/office/powerpoint/2010/main" val="218696081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128</a:t>
            </a:fld>
            <a:endParaRPr lang="en-US"/>
          </a:p>
        </p:txBody>
      </p:sp>
    </p:spTree>
    <p:extLst>
      <p:ext uri="{BB962C8B-B14F-4D97-AF65-F5344CB8AC3E}">
        <p14:creationId xmlns:p14="http://schemas.microsoft.com/office/powerpoint/2010/main" val="40265003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129</a:t>
            </a:fld>
            <a:endParaRPr lang="en-US"/>
          </a:p>
        </p:txBody>
      </p:sp>
    </p:spTree>
    <p:extLst>
      <p:ext uri="{BB962C8B-B14F-4D97-AF65-F5344CB8AC3E}">
        <p14:creationId xmlns:p14="http://schemas.microsoft.com/office/powerpoint/2010/main" val="207513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a:t>
            </a:fld>
            <a:endParaRPr lang="en-US"/>
          </a:p>
        </p:txBody>
      </p:sp>
    </p:spTree>
    <p:extLst>
      <p:ext uri="{BB962C8B-B14F-4D97-AF65-F5344CB8AC3E}">
        <p14:creationId xmlns:p14="http://schemas.microsoft.com/office/powerpoint/2010/main" val="4471322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130</a:t>
            </a:fld>
            <a:endParaRPr lang="en-US"/>
          </a:p>
        </p:txBody>
      </p:sp>
    </p:spTree>
    <p:extLst>
      <p:ext uri="{BB962C8B-B14F-4D97-AF65-F5344CB8AC3E}">
        <p14:creationId xmlns:p14="http://schemas.microsoft.com/office/powerpoint/2010/main" val="162150680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131</a:t>
            </a:fld>
            <a:endParaRPr lang="en-US"/>
          </a:p>
        </p:txBody>
      </p:sp>
    </p:spTree>
    <p:extLst>
      <p:ext uri="{BB962C8B-B14F-4D97-AF65-F5344CB8AC3E}">
        <p14:creationId xmlns:p14="http://schemas.microsoft.com/office/powerpoint/2010/main" val="420268820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132</a:t>
            </a:fld>
            <a:endParaRPr lang="en-US"/>
          </a:p>
        </p:txBody>
      </p:sp>
    </p:spTree>
    <p:extLst>
      <p:ext uri="{BB962C8B-B14F-4D97-AF65-F5344CB8AC3E}">
        <p14:creationId xmlns:p14="http://schemas.microsoft.com/office/powerpoint/2010/main" val="292588280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133</a:t>
            </a:fld>
            <a:endParaRPr lang="en-US"/>
          </a:p>
        </p:txBody>
      </p:sp>
    </p:spTree>
    <p:extLst>
      <p:ext uri="{BB962C8B-B14F-4D97-AF65-F5344CB8AC3E}">
        <p14:creationId xmlns:p14="http://schemas.microsoft.com/office/powerpoint/2010/main" val="215717340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134</a:t>
            </a:fld>
            <a:endParaRPr lang="en-US"/>
          </a:p>
        </p:txBody>
      </p:sp>
    </p:spTree>
    <p:extLst>
      <p:ext uri="{BB962C8B-B14F-4D97-AF65-F5344CB8AC3E}">
        <p14:creationId xmlns:p14="http://schemas.microsoft.com/office/powerpoint/2010/main" val="49328367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135</a:t>
            </a:fld>
            <a:endParaRPr lang="en-US"/>
          </a:p>
        </p:txBody>
      </p:sp>
    </p:spTree>
    <p:extLst>
      <p:ext uri="{BB962C8B-B14F-4D97-AF65-F5344CB8AC3E}">
        <p14:creationId xmlns:p14="http://schemas.microsoft.com/office/powerpoint/2010/main" val="31322901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136</a:t>
            </a:fld>
            <a:endParaRPr lang="en-US"/>
          </a:p>
        </p:txBody>
      </p:sp>
    </p:spTree>
    <p:extLst>
      <p:ext uri="{BB962C8B-B14F-4D97-AF65-F5344CB8AC3E}">
        <p14:creationId xmlns:p14="http://schemas.microsoft.com/office/powerpoint/2010/main" val="232044273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137</a:t>
            </a:fld>
            <a:endParaRPr lang="en-US"/>
          </a:p>
        </p:txBody>
      </p:sp>
    </p:spTree>
    <p:extLst>
      <p:ext uri="{BB962C8B-B14F-4D97-AF65-F5344CB8AC3E}">
        <p14:creationId xmlns:p14="http://schemas.microsoft.com/office/powerpoint/2010/main" val="24190860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138</a:t>
            </a:fld>
            <a:endParaRPr lang="en-US"/>
          </a:p>
        </p:txBody>
      </p:sp>
    </p:spTree>
    <p:extLst>
      <p:ext uri="{BB962C8B-B14F-4D97-AF65-F5344CB8AC3E}">
        <p14:creationId xmlns:p14="http://schemas.microsoft.com/office/powerpoint/2010/main" val="252604869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139</a:t>
            </a:fld>
            <a:endParaRPr lang="en-US"/>
          </a:p>
        </p:txBody>
      </p:sp>
    </p:spTree>
    <p:extLst>
      <p:ext uri="{BB962C8B-B14F-4D97-AF65-F5344CB8AC3E}">
        <p14:creationId xmlns:p14="http://schemas.microsoft.com/office/powerpoint/2010/main" val="329501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a:t>
            </a:fld>
            <a:endParaRPr lang="en-US"/>
          </a:p>
        </p:txBody>
      </p:sp>
    </p:spTree>
    <p:extLst>
      <p:ext uri="{BB962C8B-B14F-4D97-AF65-F5344CB8AC3E}">
        <p14:creationId xmlns:p14="http://schemas.microsoft.com/office/powerpoint/2010/main" val="246169667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140</a:t>
            </a:fld>
            <a:endParaRPr lang="en-US"/>
          </a:p>
        </p:txBody>
      </p:sp>
    </p:spTree>
    <p:extLst>
      <p:ext uri="{BB962C8B-B14F-4D97-AF65-F5344CB8AC3E}">
        <p14:creationId xmlns:p14="http://schemas.microsoft.com/office/powerpoint/2010/main" val="1543112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15</a:t>
            </a:fld>
            <a:endParaRPr lang="en-US"/>
          </a:p>
        </p:txBody>
      </p:sp>
    </p:spTree>
    <p:extLst>
      <p:ext uri="{BB962C8B-B14F-4D97-AF65-F5344CB8AC3E}">
        <p14:creationId xmlns:p14="http://schemas.microsoft.com/office/powerpoint/2010/main" val="1760619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16</a:t>
            </a:fld>
            <a:endParaRPr lang="en-US"/>
          </a:p>
        </p:txBody>
      </p:sp>
    </p:spTree>
    <p:extLst>
      <p:ext uri="{BB962C8B-B14F-4D97-AF65-F5344CB8AC3E}">
        <p14:creationId xmlns:p14="http://schemas.microsoft.com/office/powerpoint/2010/main" val="264262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17</a:t>
            </a:fld>
            <a:endParaRPr lang="en-US"/>
          </a:p>
        </p:txBody>
      </p:sp>
    </p:spTree>
    <p:extLst>
      <p:ext uri="{BB962C8B-B14F-4D97-AF65-F5344CB8AC3E}">
        <p14:creationId xmlns:p14="http://schemas.microsoft.com/office/powerpoint/2010/main" val="954234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18</a:t>
            </a:fld>
            <a:endParaRPr lang="en-US"/>
          </a:p>
        </p:txBody>
      </p:sp>
    </p:spTree>
    <p:extLst>
      <p:ext uri="{BB962C8B-B14F-4D97-AF65-F5344CB8AC3E}">
        <p14:creationId xmlns:p14="http://schemas.microsoft.com/office/powerpoint/2010/main" val="1556169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19</a:t>
            </a:fld>
            <a:endParaRPr lang="en-US"/>
          </a:p>
        </p:txBody>
      </p:sp>
    </p:spTree>
    <p:extLst>
      <p:ext uri="{BB962C8B-B14F-4D97-AF65-F5344CB8AC3E}">
        <p14:creationId xmlns:p14="http://schemas.microsoft.com/office/powerpoint/2010/main" val="63699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a:t>
            </a:fld>
            <a:endParaRPr lang="en-US"/>
          </a:p>
        </p:txBody>
      </p:sp>
    </p:spTree>
    <p:extLst>
      <p:ext uri="{BB962C8B-B14F-4D97-AF65-F5344CB8AC3E}">
        <p14:creationId xmlns:p14="http://schemas.microsoft.com/office/powerpoint/2010/main" val="7389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20</a:t>
            </a:fld>
            <a:endParaRPr lang="en-US"/>
          </a:p>
        </p:txBody>
      </p:sp>
    </p:spTree>
    <p:extLst>
      <p:ext uri="{BB962C8B-B14F-4D97-AF65-F5344CB8AC3E}">
        <p14:creationId xmlns:p14="http://schemas.microsoft.com/office/powerpoint/2010/main" val="2597649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21</a:t>
            </a:fld>
            <a:endParaRPr lang="en-US"/>
          </a:p>
        </p:txBody>
      </p:sp>
    </p:spTree>
    <p:extLst>
      <p:ext uri="{BB962C8B-B14F-4D97-AF65-F5344CB8AC3E}">
        <p14:creationId xmlns:p14="http://schemas.microsoft.com/office/powerpoint/2010/main" val="3199364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22</a:t>
            </a:fld>
            <a:endParaRPr lang="en-US"/>
          </a:p>
        </p:txBody>
      </p:sp>
    </p:spTree>
    <p:extLst>
      <p:ext uri="{BB962C8B-B14F-4D97-AF65-F5344CB8AC3E}">
        <p14:creationId xmlns:p14="http://schemas.microsoft.com/office/powerpoint/2010/main" val="3793884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23</a:t>
            </a:fld>
            <a:endParaRPr lang="en-US"/>
          </a:p>
        </p:txBody>
      </p:sp>
    </p:spTree>
    <p:extLst>
      <p:ext uri="{BB962C8B-B14F-4D97-AF65-F5344CB8AC3E}">
        <p14:creationId xmlns:p14="http://schemas.microsoft.com/office/powerpoint/2010/main" val="4099910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24</a:t>
            </a:fld>
            <a:endParaRPr lang="en-US"/>
          </a:p>
        </p:txBody>
      </p:sp>
    </p:spTree>
    <p:extLst>
      <p:ext uri="{BB962C8B-B14F-4D97-AF65-F5344CB8AC3E}">
        <p14:creationId xmlns:p14="http://schemas.microsoft.com/office/powerpoint/2010/main" val="1241451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25</a:t>
            </a:fld>
            <a:endParaRPr lang="en-US"/>
          </a:p>
        </p:txBody>
      </p:sp>
    </p:spTree>
    <p:extLst>
      <p:ext uri="{BB962C8B-B14F-4D97-AF65-F5344CB8AC3E}">
        <p14:creationId xmlns:p14="http://schemas.microsoft.com/office/powerpoint/2010/main" val="3598653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26</a:t>
            </a:fld>
            <a:endParaRPr lang="en-US"/>
          </a:p>
        </p:txBody>
      </p:sp>
    </p:spTree>
    <p:extLst>
      <p:ext uri="{BB962C8B-B14F-4D97-AF65-F5344CB8AC3E}">
        <p14:creationId xmlns:p14="http://schemas.microsoft.com/office/powerpoint/2010/main" val="2333321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27</a:t>
            </a:fld>
            <a:endParaRPr lang="en-US"/>
          </a:p>
        </p:txBody>
      </p:sp>
    </p:spTree>
    <p:extLst>
      <p:ext uri="{BB962C8B-B14F-4D97-AF65-F5344CB8AC3E}">
        <p14:creationId xmlns:p14="http://schemas.microsoft.com/office/powerpoint/2010/main" val="3692786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28</a:t>
            </a:fld>
            <a:endParaRPr lang="en-US"/>
          </a:p>
        </p:txBody>
      </p:sp>
    </p:spTree>
    <p:extLst>
      <p:ext uri="{BB962C8B-B14F-4D97-AF65-F5344CB8AC3E}">
        <p14:creationId xmlns:p14="http://schemas.microsoft.com/office/powerpoint/2010/main" val="1365360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29</a:t>
            </a:fld>
            <a:endParaRPr lang="en-US"/>
          </a:p>
        </p:txBody>
      </p:sp>
    </p:spTree>
    <p:extLst>
      <p:ext uri="{BB962C8B-B14F-4D97-AF65-F5344CB8AC3E}">
        <p14:creationId xmlns:p14="http://schemas.microsoft.com/office/powerpoint/2010/main" val="286456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a:t>
            </a:fld>
            <a:endParaRPr lang="en-US"/>
          </a:p>
        </p:txBody>
      </p:sp>
    </p:spTree>
    <p:extLst>
      <p:ext uri="{BB962C8B-B14F-4D97-AF65-F5344CB8AC3E}">
        <p14:creationId xmlns:p14="http://schemas.microsoft.com/office/powerpoint/2010/main" val="4162224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30</a:t>
            </a:fld>
            <a:endParaRPr lang="en-US"/>
          </a:p>
        </p:txBody>
      </p:sp>
    </p:spTree>
    <p:extLst>
      <p:ext uri="{BB962C8B-B14F-4D97-AF65-F5344CB8AC3E}">
        <p14:creationId xmlns:p14="http://schemas.microsoft.com/office/powerpoint/2010/main" val="684625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31</a:t>
            </a:fld>
            <a:endParaRPr lang="en-US"/>
          </a:p>
        </p:txBody>
      </p:sp>
    </p:spTree>
    <p:extLst>
      <p:ext uri="{BB962C8B-B14F-4D97-AF65-F5344CB8AC3E}">
        <p14:creationId xmlns:p14="http://schemas.microsoft.com/office/powerpoint/2010/main" val="686195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32</a:t>
            </a:fld>
            <a:endParaRPr lang="en-US"/>
          </a:p>
        </p:txBody>
      </p:sp>
    </p:spTree>
    <p:extLst>
      <p:ext uri="{BB962C8B-B14F-4D97-AF65-F5344CB8AC3E}">
        <p14:creationId xmlns:p14="http://schemas.microsoft.com/office/powerpoint/2010/main" val="3796662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33</a:t>
            </a:fld>
            <a:endParaRPr lang="en-US"/>
          </a:p>
        </p:txBody>
      </p:sp>
    </p:spTree>
    <p:extLst>
      <p:ext uri="{BB962C8B-B14F-4D97-AF65-F5344CB8AC3E}">
        <p14:creationId xmlns:p14="http://schemas.microsoft.com/office/powerpoint/2010/main" val="2769806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34</a:t>
            </a:fld>
            <a:endParaRPr lang="en-US"/>
          </a:p>
        </p:txBody>
      </p:sp>
    </p:spTree>
    <p:extLst>
      <p:ext uri="{BB962C8B-B14F-4D97-AF65-F5344CB8AC3E}">
        <p14:creationId xmlns:p14="http://schemas.microsoft.com/office/powerpoint/2010/main" val="1597873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35</a:t>
            </a:fld>
            <a:endParaRPr lang="en-US"/>
          </a:p>
        </p:txBody>
      </p:sp>
    </p:spTree>
    <p:extLst>
      <p:ext uri="{BB962C8B-B14F-4D97-AF65-F5344CB8AC3E}">
        <p14:creationId xmlns:p14="http://schemas.microsoft.com/office/powerpoint/2010/main" val="1027795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36</a:t>
            </a:fld>
            <a:endParaRPr lang="en-US"/>
          </a:p>
        </p:txBody>
      </p:sp>
    </p:spTree>
    <p:extLst>
      <p:ext uri="{BB962C8B-B14F-4D97-AF65-F5344CB8AC3E}">
        <p14:creationId xmlns:p14="http://schemas.microsoft.com/office/powerpoint/2010/main" val="4198206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37</a:t>
            </a:fld>
            <a:endParaRPr lang="en-US"/>
          </a:p>
        </p:txBody>
      </p:sp>
    </p:spTree>
    <p:extLst>
      <p:ext uri="{BB962C8B-B14F-4D97-AF65-F5344CB8AC3E}">
        <p14:creationId xmlns:p14="http://schemas.microsoft.com/office/powerpoint/2010/main" val="1439436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38</a:t>
            </a:fld>
            <a:endParaRPr lang="en-US"/>
          </a:p>
        </p:txBody>
      </p:sp>
    </p:spTree>
    <p:extLst>
      <p:ext uri="{BB962C8B-B14F-4D97-AF65-F5344CB8AC3E}">
        <p14:creationId xmlns:p14="http://schemas.microsoft.com/office/powerpoint/2010/main" val="2239779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39</a:t>
            </a:fld>
            <a:endParaRPr lang="en-US"/>
          </a:p>
        </p:txBody>
      </p:sp>
    </p:spTree>
    <p:extLst>
      <p:ext uri="{BB962C8B-B14F-4D97-AF65-F5344CB8AC3E}">
        <p14:creationId xmlns:p14="http://schemas.microsoft.com/office/powerpoint/2010/main" val="61205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a:t>
            </a:fld>
            <a:endParaRPr lang="en-US"/>
          </a:p>
        </p:txBody>
      </p:sp>
    </p:spTree>
    <p:extLst>
      <p:ext uri="{BB962C8B-B14F-4D97-AF65-F5344CB8AC3E}">
        <p14:creationId xmlns:p14="http://schemas.microsoft.com/office/powerpoint/2010/main" val="1686708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40</a:t>
            </a:fld>
            <a:endParaRPr lang="en-US"/>
          </a:p>
        </p:txBody>
      </p:sp>
    </p:spTree>
    <p:extLst>
      <p:ext uri="{BB962C8B-B14F-4D97-AF65-F5344CB8AC3E}">
        <p14:creationId xmlns:p14="http://schemas.microsoft.com/office/powerpoint/2010/main" val="1002005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41</a:t>
            </a:fld>
            <a:endParaRPr lang="en-US"/>
          </a:p>
        </p:txBody>
      </p:sp>
    </p:spTree>
    <p:extLst>
      <p:ext uri="{BB962C8B-B14F-4D97-AF65-F5344CB8AC3E}">
        <p14:creationId xmlns:p14="http://schemas.microsoft.com/office/powerpoint/2010/main" val="1688801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42</a:t>
            </a:fld>
            <a:endParaRPr lang="en-US"/>
          </a:p>
        </p:txBody>
      </p:sp>
    </p:spTree>
    <p:extLst>
      <p:ext uri="{BB962C8B-B14F-4D97-AF65-F5344CB8AC3E}">
        <p14:creationId xmlns:p14="http://schemas.microsoft.com/office/powerpoint/2010/main" val="1889774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43</a:t>
            </a:fld>
            <a:endParaRPr lang="en-US"/>
          </a:p>
        </p:txBody>
      </p:sp>
    </p:spTree>
    <p:extLst>
      <p:ext uri="{BB962C8B-B14F-4D97-AF65-F5344CB8AC3E}">
        <p14:creationId xmlns:p14="http://schemas.microsoft.com/office/powerpoint/2010/main" val="2681028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44</a:t>
            </a:fld>
            <a:endParaRPr lang="en-US"/>
          </a:p>
        </p:txBody>
      </p:sp>
    </p:spTree>
    <p:extLst>
      <p:ext uri="{BB962C8B-B14F-4D97-AF65-F5344CB8AC3E}">
        <p14:creationId xmlns:p14="http://schemas.microsoft.com/office/powerpoint/2010/main" val="2867900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45</a:t>
            </a:fld>
            <a:endParaRPr lang="en-US"/>
          </a:p>
        </p:txBody>
      </p:sp>
    </p:spTree>
    <p:extLst>
      <p:ext uri="{BB962C8B-B14F-4D97-AF65-F5344CB8AC3E}">
        <p14:creationId xmlns:p14="http://schemas.microsoft.com/office/powerpoint/2010/main" val="739592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46</a:t>
            </a:fld>
            <a:endParaRPr lang="en-US"/>
          </a:p>
        </p:txBody>
      </p:sp>
    </p:spTree>
    <p:extLst>
      <p:ext uri="{BB962C8B-B14F-4D97-AF65-F5344CB8AC3E}">
        <p14:creationId xmlns:p14="http://schemas.microsoft.com/office/powerpoint/2010/main" val="485012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47</a:t>
            </a:fld>
            <a:endParaRPr lang="en-US"/>
          </a:p>
        </p:txBody>
      </p:sp>
    </p:spTree>
    <p:extLst>
      <p:ext uri="{BB962C8B-B14F-4D97-AF65-F5344CB8AC3E}">
        <p14:creationId xmlns:p14="http://schemas.microsoft.com/office/powerpoint/2010/main" val="3761400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48</a:t>
            </a:fld>
            <a:endParaRPr lang="en-US"/>
          </a:p>
        </p:txBody>
      </p:sp>
    </p:spTree>
    <p:extLst>
      <p:ext uri="{BB962C8B-B14F-4D97-AF65-F5344CB8AC3E}">
        <p14:creationId xmlns:p14="http://schemas.microsoft.com/office/powerpoint/2010/main" val="2089876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49</a:t>
            </a:fld>
            <a:endParaRPr lang="en-US"/>
          </a:p>
        </p:txBody>
      </p:sp>
    </p:spTree>
    <p:extLst>
      <p:ext uri="{BB962C8B-B14F-4D97-AF65-F5344CB8AC3E}">
        <p14:creationId xmlns:p14="http://schemas.microsoft.com/office/powerpoint/2010/main" val="231927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a:t>
            </a:fld>
            <a:endParaRPr lang="en-US"/>
          </a:p>
        </p:txBody>
      </p:sp>
    </p:spTree>
    <p:extLst>
      <p:ext uri="{BB962C8B-B14F-4D97-AF65-F5344CB8AC3E}">
        <p14:creationId xmlns:p14="http://schemas.microsoft.com/office/powerpoint/2010/main" val="2589614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50</a:t>
            </a:fld>
            <a:endParaRPr lang="en-US"/>
          </a:p>
        </p:txBody>
      </p:sp>
    </p:spTree>
    <p:extLst>
      <p:ext uri="{BB962C8B-B14F-4D97-AF65-F5344CB8AC3E}">
        <p14:creationId xmlns:p14="http://schemas.microsoft.com/office/powerpoint/2010/main" val="311625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51</a:t>
            </a:fld>
            <a:endParaRPr lang="en-US"/>
          </a:p>
        </p:txBody>
      </p:sp>
    </p:spTree>
    <p:extLst>
      <p:ext uri="{BB962C8B-B14F-4D97-AF65-F5344CB8AC3E}">
        <p14:creationId xmlns:p14="http://schemas.microsoft.com/office/powerpoint/2010/main" val="1376385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52</a:t>
            </a:fld>
            <a:endParaRPr lang="en-US"/>
          </a:p>
        </p:txBody>
      </p:sp>
    </p:spTree>
    <p:extLst>
      <p:ext uri="{BB962C8B-B14F-4D97-AF65-F5344CB8AC3E}">
        <p14:creationId xmlns:p14="http://schemas.microsoft.com/office/powerpoint/2010/main" val="1051674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53</a:t>
            </a:fld>
            <a:endParaRPr lang="en-US"/>
          </a:p>
        </p:txBody>
      </p:sp>
    </p:spTree>
    <p:extLst>
      <p:ext uri="{BB962C8B-B14F-4D97-AF65-F5344CB8AC3E}">
        <p14:creationId xmlns:p14="http://schemas.microsoft.com/office/powerpoint/2010/main" val="10969320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54</a:t>
            </a:fld>
            <a:endParaRPr lang="en-US"/>
          </a:p>
        </p:txBody>
      </p:sp>
    </p:spTree>
    <p:extLst>
      <p:ext uri="{BB962C8B-B14F-4D97-AF65-F5344CB8AC3E}">
        <p14:creationId xmlns:p14="http://schemas.microsoft.com/office/powerpoint/2010/main" val="1111175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55</a:t>
            </a:fld>
            <a:endParaRPr lang="en-US"/>
          </a:p>
        </p:txBody>
      </p:sp>
    </p:spTree>
    <p:extLst>
      <p:ext uri="{BB962C8B-B14F-4D97-AF65-F5344CB8AC3E}">
        <p14:creationId xmlns:p14="http://schemas.microsoft.com/office/powerpoint/2010/main" val="1865553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56</a:t>
            </a:fld>
            <a:endParaRPr lang="en-US"/>
          </a:p>
        </p:txBody>
      </p:sp>
    </p:spTree>
    <p:extLst>
      <p:ext uri="{BB962C8B-B14F-4D97-AF65-F5344CB8AC3E}">
        <p14:creationId xmlns:p14="http://schemas.microsoft.com/office/powerpoint/2010/main" val="11308820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57</a:t>
            </a:fld>
            <a:endParaRPr lang="en-US"/>
          </a:p>
        </p:txBody>
      </p:sp>
    </p:spTree>
    <p:extLst>
      <p:ext uri="{BB962C8B-B14F-4D97-AF65-F5344CB8AC3E}">
        <p14:creationId xmlns:p14="http://schemas.microsoft.com/office/powerpoint/2010/main" val="3861198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58</a:t>
            </a:fld>
            <a:endParaRPr lang="en-US"/>
          </a:p>
        </p:txBody>
      </p:sp>
    </p:spTree>
    <p:extLst>
      <p:ext uri="{BB962C8B-B14F-4D97-AF65-F5344CB8AC3E}">
        <p14:creationId xmlns:p14="http://schemas.microsoft.com/office/powerpoint/2010/main" val="37135410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59</a:t>
            </a:fld>
            <a:endParaRPr lang="en-US"/>
          </a:p>
        </p:txBody>
      </p:sp>
    </p:spTree>
    <p:extLst>
      <p:ext uri="{BB962C8B-B14F-4D97-AF65-F5344CB8AC3E}">
        <p14:creationId xmlns:p14="http://schemas.microsoft.com/office/powerpoint/2010/main" val="103500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a:t>
            </a:fld>
            <a:endParaRPr lang="en-US"/>
          </a:p>
        </p:txBody>
      </p:sp>
    </p:spTree>
    <p:extLst>
      <p:ext uri="{BB962C8B-B14F-4D97-AF65-F5344CB8AC3E}">
        <p14:creationId xmlns:p14="http://schemas.microsoft.com/office/powerpoint/2010/main" val="35448455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60</a:t>
            </a:fld>
            <a:endParaRPr lang="en-US"/>
          </a:p>
        </p:txBody>
      </p:sp>
    </p:spTree>
    <p:extLst>
      <p:ext uri="{BB962C8B-B14F-4D97-AF65-F5344CB8AC3E}">
        <p14:creationId xmlns:p14="http://schemas.microsoft.com/office/powerpoint/2010/main" val="27364433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61</a:t>
            </a:fld>
            <a:endParaRPr lang="en-US"/>
          </a:p>
        </p:txBody>
      </p:sp>
    </p:spTree>
    <p:extLst>
      <p:ext uri="{BB962C8B-B14F-4D97-AF65-F5344CB8AC3E}">
        <p14:creationId xmlns:p14="http://schemas.microsoft.com/office/powerpoint/2010/main" val="41386762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62</a:t>
            </a:fld>
            <a:endParaRPr lang="en-US"/>
          </a:p>
        </p:txBody>
      </p:sp>
    </p:spTree>
    <p:extLst>
      <p:ext uri="{BB962C8B-B14F-4D97-AF65-F5344CB8AC3E}">
        <p14:creationId xmlns:p14="http://schemas.microsoft.com/office/powerpoint/2010/main" val="39839854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63</a:t>
            </a:fld>
            <a:endParaRPr lang="en-US"/>
          </a:p>
        </p:txBody>
      </p:sp>
    </p:spTree>
    <p:extLst>
      <p:ext uri="{BB962C8B-B14F-4D97-AF65-F5344CB8AC3E}">
        <p14:creationId xmlns:p14="http://schemas.microsoft.com/office/powerpoint/2010/main" val="3900879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64</a:t>
            </a:fld>
            <a:endParaRPr lang="en-US"/>
          </a:p>
        </p:txBody>
      </p:sp>
    </p:spTree>
    <p:extLst>
      <p:ext uri="{BB962C8B-B14F-4D97-AF65-F5344CB8AC3E}">
        <p14:creationId xmlns:p14="http://schemas.microsoft.com/office/powerpoint/2010/main" val="33540038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65</a:t>
            </a:fld>
            <a:endParaRPr lang="en-US"/>
          </a:p>
        </p:txBody>
      </p:sp>
    </p:spTree>
    <p:extLst>
      <p:ext uri="{BB962C8B-B14F-4D97-AF65-F5344CB8AC3E}">
        <p14:creationId xmlns:p14="http://schemas.microsoft.com/office/powerpoint/2010/main" val="3382166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66</a:t>
            </a:fld>
            <a:endParaRPr lang="en-US"/>
          </a:p>
        </p:txBody>
      </p:sp>
    </p:spTree>
    <p:extLst>
      <p:ext uri="{BB962C8B-B14F-4D97-AF65-F5344CB8AC3E}">
        <p14:creationId xmlns:p14="http://schemas.microsoft.com/office/powerpoint/2010/main" val="31448209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67</a:t>
            </a:fld>
            <a:endParaRPr lang="en-US"/>
          </a:p>
        </p:txBody>
      </p:sp>
    </p:spTree>
    <p:extLst>
      <p:ext uri="{BB962C8B-B14F-4D97-AF65-F5344CB8AC3E}">
        <p14:creationId xmlns:p14="http://schemas.microsoft.com/office/powerpoint/2010/main" val="3969188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68</a:t>
            </a:fld>
            <a:endParaRPr lang="en-US"/>
          </a:p>
        </p:txBody>
      </p:sp>
    </p:spTree>
    <p:extLst>
      <p:ext uri="{BB962C8B-B14F-4D97-AF65-F5344CB8AC3E}">
        <p14:creationId xmlns:p14="http://schemas.microsoft.com/office/powerpoint/2010/main" val="41830570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69</a:t>
            </a:fld>
            <a:endParaRPr lang="en-US"/>
          </a:p>
        </p:txBody>
      </p:sp>
    </p:spTree>
    <p:extLst>
      <p:ext uri="{BB962C8B-B14F-4D97-AF65-F5344CB8AC3E}">
        <p14:creationId xmlns:p14="http://schemas.microsoft.com/office/powerpoint/2010/main" val="195684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a:t>
            </a:fld>
            <a:endParaRPr lang="en-US"/>
          </a:p>
        </p:txBody>
      </p:sp>
    </p:spTree>
    <p:extLst>
      <p:ext uri="{BB962C8B-B14F-4D97-AF65-F5344CB8AC3E}">
        <p14:creationId xmlns:p14="http://schemas.microsoft.com/office/powerpoint/2010/main" val="8023466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70</a:t>
            </a:fld>
            <a:endParaRPr lang="en-US"/>
          </a:p>
        </p:txBody>
      </p:sp>
    </p:spTree>
    <p:extLst>
      <p:ext uri="{BB962C8B-B14F-4D97-AF65-F5344CB8AC3E}">
        <p14:creationId xmlns:p14="http://schemas.microsoft.com/office/powerpoint/2010/main" val="14011650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71</a:t>
            </a:fld>
            <a:endParaRPr lang="en-US"/>
          </a:p>
        </p:txBody>
      </p:sp>
    </p:spTree>
    <p:extLst>
      <p:ext uri="{BB962C8B-B14F-4D97-AF65-F5344CB8AC3E}">
        <p14:creationId xmlns:p14="http://schemas.microsoft.com/office/powerpoint/2010/main" val="25241135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72</a:t>
            </a:fld>
            <a:endParaRPr lang="en-US"/>
          </a:p>
        </p:txBody>
      </p:sp>
    </p:spTree>
    <p:extLst>
      <p:ext uri="{BB962C8B-B14F-4D97-AF65-F5344CB8AC3E}">
        <p14:creationId xmlns:p14="http://schemas.microsoft.com/office/powerpoint/2010/main" val="3498809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73</a:t>
            </a:fld>
            <a:endParaRPr lang="en-US"/>
          </a:p>
        </p:txBody>
      </p:sp>
    </p:spTree>
    <p:extLst>
      <p:ext uri="{BB962C8B-B14F-4D97-AF65-F5344CB8AC3E}">
        <p14:creationId xmlns:p14="http://schemas.microsoft.com/office/powerpoint/2010/main" val="31601666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74</a:t>
            </a:fld>
            <a:endParaRPr lang="en-US"/>
          </a:p>
        </p:txBody>
      </p:sp>
    </p:spTree>
    <p:extLst>
      <p:ext uri="{BB962C8B-B14F-4D97-AF65-F5344CB8AC3E}">
        <p14:creationId xmlns:p14="http://schemas.microsoft.com/office/powerpoint/2010/main" val="28055369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75</a:t>
            </a:fld>
            <a:endParaRPr lang="en-US"/>
          </a:p>
        </p:txBody>
      </p:sp>
    </p:spTree>
    <p:extLst>
      <p:ext uri="{BB962C8B-B14F-4D97-AF65-F5344CB8AC3E}">
        <p14:creationId xmlns:p14="http://schemas.microsoft.com/office/powerpoint/2010/main" val="29267408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76</a:t>
            </a:fld>
            <a:endParaRPr lang="en-US"/>
          </a:p>
        </p:txBody>
      </p:sp>
    </p:spTree>
    <p:extLst>
      <p:ext uri="{BB962C8B-B14F-4D97-AF65-F5344CB8AC3E}">
        <p14:creationId xmlns:p14="http://schemas.microsoft.com/office/powerpoint/2010/main" val="36159665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77</a:t>
            </a:fld>
            <a:endParaRPr lang="en-US"/>
          </a:p>
        </p:txBody>
      </p:sp>
    </p:spTree>
    <p:extLst>
      <p:ext uri="{BB962C8B-B14F-4D97-AF65-F5344CB8AC3E}">
        <p14:creationId xmlns:p14="http://schemas.microsoft.com/office/powerpoint/2010/main" val="2688169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78</a:t>
            </a:fld>
            <a:endParaRPr lang="en-US"/>
          </a:p>
        </p:txBody>
      </p:sp>
    </p:spTree>
    <p:extLst>
      <p:ext uri="{BB962C8B-B14F-4D97-AF65-F5344CB8AC3E}">
        <p14:creationId xmlns:p14="http://schemas.microsoft.com/office/powerpoint/2010/main" val="8709283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79</a:t>
            </a:fld>
            <a:endParaRPr lang="en-US"/>
          </a:p>
        </p:txBody>
      </p:sp>
    </p:spTree>
    <p:extLst>
      <p:ext uri="{BB962C8B-B14F-4D97-AF65-F5344CB8AC3E}">
        <p14:creationId xmlns:p14="http://schemas.microsoft.com/office/powerpoint/2010/main" val="27878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a:t>
            </a:fld>
            <a:endParaRPr lang="en-US"/>
          </a:p>
        </p:txBody>
      </p:sp>
    </p:spTree>
    <p:extLst>
      <p:ext uri="{BB962C8B-B14F-4D97-AF65-F5344CB8AC3E}">
        <p14:creationId xmlns:p14="http://schemas.microsoft.com/office/powerpoint/2010/main" val="32055798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80</a:t>
            </a:fld>
            <a:endParaRPr lang="en-US"/>
          </a:p>
        </p:txBody>
      </p:sp>
    </p:spTree>
    <p:extLst>
      <p:ext uri="{BB962C8B-B14F-4D97-AF65-F5344CB8AC3E}">
        <p14:creationId xmlns:p14="http://schemas.microsoft.com/office/powerpoint/2010/main" val="13161460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81</a:t>
            </a:fld>
            <a:endParaRPr lang="en-US"/>
          </a:p>
        </p:txBody>
      </p:sp>
    </p:spTree>
    <p:extLst>
      <p:ext uri="{BB962C8B-B14F-4D97-AF65-F5344CB8AC3E}">
        <p14:creationId xmlns:p14="http://schemas.microsoft.com/office/powerpoint/2010/main" val="32405316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82</a:t>
            </a:fld>
            <a:endParaRPr lang="en-US"/>
          </a:p>
        </p:txBody>
      </p:sp>
    </p:spTree>
    <p:extLst>
      <p:ext uri="{BB962C8B-B14F-4D97-AF65-F5344CB8AC3E}">
        <p14:creationId xmlns:p14="http://schemas.microsoft.com/office/powerpoint/2010/main" val="8987492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83</a:t>
            </a:fld>
            <a:endParaRPr lang="en-US"/>
          </a:p>
        </p:txBody>
      </p:sp>
    </p:spTree>
    <p:extLst>
      <p:ext uri="{BB962C8B-B14F-4D97-AF65-F5344CB8AC3E}">
        <p14:creationId xmlns:p14="http://schemas.microsoft.com/office/powerpoint/2010/main" val="30757174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84</a:t>
            </a:fld>
            <a:endParaRPr lang="en-US"/>
          </a:p>
        </p:txBody>
      </p:sp>
    </p:spTree>
    <p:extLst>
      <p:ext uri="{BB962C8B-B14F-4D97-AF65-F5344CB8AC3E}">
        <p14:creationId xmlns:p14="http://schemas.microsoft.com/office/powerpoint/2010/main" val="38629542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85</a:t>
            </a:fld>
            <a:endParaRPr lang="en-US"/>
          </a:p>
        </p:txBody>
      </p:sp>
    </p:spTree>
    <p:extLst>
      <p:ext uri="{BB962C8B-B14F-4D97-AF65-F5344CB8AC3E}">
        <p14:creationId xmlns:p14="http://schemas.microsoft.com/office/powerpoint/2010/main" val="21169060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86</a:t>
            </a:fld>
            <a:endParaRPr lang="en-US"/>
          </a:p>
        </p:txBody>
      </p:sp>
    </p:spTree>
    <p:extLst>
      <p:ext uri="{BB962C8B-B14F-4D97-AF65-F5344CB8AC3E}">
        <p14:creationId xmlns:p14="http://schemas.microsoft.com/office/powerpoint/2010/main" val="4127036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87</a:t>
            </a:fld>
            <a:endParaRPr lang="en-US"/>
          </a:p>
        </p:txBody>
      </p:sp>
    </p:spTree>
    <p:extLst>
      <p:ext uri="{BB962C8B-B14F-4D97-AF65-F5344CB8AC3E}">
        <p14:creationId xmlns:p14="http://schemas.microsoft.com/office/powerpoint/2010/main" val="4583664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88</a:t>
            </a:fld>
            <a:endParaRPr lang="en-US"/>
          </a:p>
        </p:txBody>
      </p:sp>
    </p:spTree>
    <p:extLst>
      <p:ext uri="{BB962C8B-B14F-4D97-AF65-F5344CB8AC3E}">
        <p14:creationId xmlns:p14="http://schemas.microsoft.com/office/powerpoint/2010/main" val="41439213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89</a:t>
            </a:fld>
            <a:endParaRPr lang="en-US"/>
          </a:p>
        </p:txBody>
      </p:sp>
    </p:spTree>
    <p:extLst>
      <p:ext uri="{BB962C8B-B14F-4D97-AF65-F5344CB8AC3E}">
        <p14:creationId xmlns:p14="http://schemas.microsoft.com/office/powerpoint/2010/main" val="45507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a:t>
            </a:fld>
            <a:endParaRPr lang="en-US"/>
          </a:p>
        </p:txBody>
      </p:sp>
    </p:spTree>
    <p:extLst>
      <p:ext uri="{BB962C8B-B14F-4D97-AF65-F5344CB8AC3E}">
        <p14:creationId xmlns:p14="http://schemas.microsoft.com/office/powerpoint/2010/main" val="32281645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90</a:t>
            </a:fld>
            <a:endParaRPr lang="en-US"/>
          </a:p>
        </p:txBody>
      </p:sp>
    </p:spTree>
    <p:extLst>
      <p:ext uri="{BB962C8B-B14F-4D97-AF65-F5344CB8AC3E}">
        <p14:creationId xmlns:p14="http://schemas.microsoft.com/office/powerpoint/2010/main" val="30389007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91</a:t>
            </a:fld>
            <a:endParaRPr lang="en-US"/>
          </a:p>
        </p:txBody>
      </p:sp>
    </p:spTree>
    <p:extLst>
      <p:ext uri="{BB962C8B-B14F-4D97-AF65-F5344CB8AC3E}">
        <p14:creationId xmlns:p14="http://schemas.microsoft.com/office/powerpoint/2010/main" val="32602759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92</a:t>
            </a:fld>
            <a:endParaRPr lang="en-US"/>
          </a:p>
        </p:txBody>
      </p:sp>
    </p:spTree>
    <p:extLst>
      <p:ext uri="{BB962C8B-B14F-4D97-AF65-F5344CB8AC3E}">
        <p14:creationId xmlns:p14="http://schemas.microsoft.com/office/powerpoint/2010/main" val="2622050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93</a:t>
            </a:fld>
            <a:endParaRPr lang="en-US"/>
          </a:p>
        </p:txBody>
      </p:sp>
    </p:spTree>
    <p:extLst>
      <p:ext uri="{BB962C8B-B14F-4D97-AF65-F5344CB8AC3E}">
        <p14:creationId xmlns:p14="http://schemas.microsoft.com/office/powerpoint/2010/main" val="7482627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94</a:t>
            </a:fld>
            <a:endParaRPr lang="en-US"/>
          </a:p>
        </p:txBody>
      </p:sp>
    </p:spTree>
    <p:extLst>
      <p:ext uri="{BB962C8B-B14F-4D97-AF65-F5344CB8AC3E}">
        <p14:creationId xmlns:p14="http://schemas.microsoft.com/office/powerpoint/2010/main" val="41741773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95</a:t>
            </a:fld>
            <a:endParaRPr lang="en-US"/>
          </a:p>
        </p:txBody>
      </p:sp>
    </p:spTree>
    <p:extLst>
      <p:ext uri="{BB962C8B-B14F-4D97-AF65-F5344CB8AC3E}">
        <p14:creationId xmlns:p14="http://schemas.microsoft.com/office/powerpoint/2010/main" val="473340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96</a:t>
            </a:fld>
            <a:endParaRPr lang="en-US"/>
          </a:p>
        </p:txBody>
      </p:sp>
    </p:spTree>
    <p:extLst>
      <p:ext uri="{BB962C8B-B14F-4D97-AF65-F5344CB8AC3E}">
        <p14:creationId xmlns:p14="http://schemas.microsoft.com/office/powerpoint/2010/main" val="41006101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97</a:t>
            </a:fld>
            <a:endParaRPr lang="en-US"/>
          </a:p>
        </p:txBody>
      </p:sp>
    </p:spTree>
    <p:extLst>
      <p:ext uri="{BB962C8B-B14F-4D97-AF65-F5344CB8AC3E}">
        <p14:creationId xmlns:p14="http://schemas.microsoft.com/office/powerpoint/2010/main" val="26980038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98</a:t>
            </a:fld>
            <a:endParaRPr lang="en-US"/>
          </a:p>
        </p:txBody>
      </p:sp>
    </p:spTree>
    <p:extLst>
      <p:ext uri="{BB962C8B-B14F-4D97-AF65-F5344CB8AC3E}">
        <p14:creationId xmlns:p14="http://schemas.microsoft.com/office/powerpoint/2010/main" val="2937892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F46E74-5592-4BF1-BDC0-0FF62C5E11B8}" type="slidenum">
              <a:rPr lang="en-US"/>
              <a:pPr>
                <a:defRPr/>
              </a:pPr>
              <a:t>99</a:t>
            </a:fld>
            <a:endParaRPr lang="en-US"/>
          </a:p>
        </p:txBody>
      </p:sp>
    </p:spTree>
    <p:extLst>
      <p:ext uri="{BB962C8B-B14F-4D97-AF65-F5344CB8AC3E}">
        <p14:creationId xmlns:p14="http://schemas.microsoft.com/office/powerpoint/2010/main" val="192918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990600" y="3962400"/>
            <a:ext cx="7772400" cy="1500187"/>
          </a:xfrm>
          <a:prstGeom prst="rect">
            <a:avLst/>
          </a:prstGeo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enter presenter name</a:t>
            </a:r>
          </a:p>
        </p:txBody>
      </p:sp>
      <p:sp>
        <p:nvSpPr>
          <p:cNvPr id="6" name="Title 5"/>
          <p:cNvSpPr>
            <a:spLocks noGrp="1"/>
          </p:cNvSpPr>
          <p:nvPr>
            <p:ph type="title" hasCustomPrompt="1"/>
          </p:nvPr>
        </p:nvSpPr>
        <p:spPr>
          <a:xfrm>
            <a:off x="533400" y="1295400"/>
            <a:ext cx="8229600" cy="1143000"/>
          </a:xfrm>
        </p:spPr>
        <p:txBody>
          <a:bodyPr/>
          <a:lstStyle>
            <a:lvl1pPr>
              <a:defRPr b="1"/>
            </a:lvl1pPr>
          </a:lstStyle>
          <a:p>
            <a:r>
              <a:rPr lang="en-US" dirty="0" smtClean="0"/>
              <a:t>Click to enter title</a:t>
            </a:r>
            <a:endParaRPr lang="en-US" dirty="0"/>
          </a:p>
        </p:txBody>
      </p:sp>
    </p:spTree>
    <p:extLst>
      <p:ext uri="{BB962C8B-B14F-4D97-AF65-F5344CB8AC3E}">
        <p14:creationId xmlns:p14="http://schemas.microsoft.com/office/powerpoint/2010/main" val="360057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22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38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8600" y="1143001"/>
            <a:ext cx="8610600" cy="990600"/>
          </a:xfrm>
          <a:prstGeom prst="rect">
            <a:avLst/>
          </a:prstGeom>
        </p:spPr>
        <p:txBody>
          <a:bodyPr anchor="t"/>
          <a:lstStyle>
            <a:lvl1pPr algn="l">
              <a:defRPr sz="4000" b="1" cap="all"/>
            </a:lvl1pPr>
          </a:lstStyle>
          <a:p>
            <a:r>
              <a:rPr lang="en-US" dirty="0" smtClean="0"/>
              <a:t>Click to Enter title</a:t>
            </a:r>
            <a:endParaRPr lang="en-US" dirty="0"/>
          </a:p>
        </p:txBody>
      </p:sp>
      <p:sp>
        <p:nvSpPr>
          <p:cNvPr id="5" name="Text Placeholder 4"/>
          <p:cNvSpPr>
            <a:spLocks noGrp="1"/>
          </p:cNvSpPr>
          <p:nvPr>
            <p:ph type="body" sz="quarter" idx="10"/>
          </p:nvPr>
        </p:nvSpPr>
        <p:spPr>
          <a:xfrm>
            <a:off x="228600" y="2209800"/>
            <a:ext cx="8610600" cy="4419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80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355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7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9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9305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8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34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488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3"/>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asciitable.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unicode-table.com/en/#control-character"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codeproject.com/Articles/403418/Lifetime-events-of-a-WPF-application" TargetMode="External"/><Relationship Id="rId7" Type="http://schemas.openxmlformats.org/officeDocument/2006/relationships/diagramColors" Target="../diagrams/colors1.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7.xml.rels><?xml version="1.0" encoding="UTF-8" standalone="yes"?>
<Relationships xmlns="http://schemas.openxmlformats.org/package/2006/relationships"><Relationship Id="rId3" Type="http://schemas.openxmlformats.org/officeDocument/2006/relationships/hyperlink" Target="http://www.codeproject.com/Articles/403418/Lifetime-events-of-a-WPF-application"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sz="7200" dirty="0" smtClean="0"/>
              <a:t>Unit 5 Decision Processing</a:t>
            </a:r>
            <a:endParaRPr lang="en-US" sz="7200" dirty="0"/>
          </a:p>
        </p:txBody>
      </p:sp>
      <p:sp>
        <p:nvSpPr>
          <p:cNvPr id="3" name="Text Placeholder 2"/>
          <p:cNvSpPr>
            <a:spLocks noGrp="1"/>
          </p:cNvSpPr>
          <p:nvPr>
            <p:ph type="body" idx="1"/>
          </p:nvPr>
        </p:nvSpPr>
        <p:spPr/>
        <p:txBody>
          <a:bodyPr/>
          <a:lstStyle/>
          <a:p>
            <a:r>
              <a:rPr lang="en-US" dirty="0" smtClean="0"/>
              <a:t>Instructor: Brent Presley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nested if statements flow</a:t>
            </a:r>
            <a:endParaRPr lang="en-US" dirty="0"/>
          </a:p>
        </p:txBody>
      </p:sp>
      <p:pic>
        <p:nvPicPr>
          <p:cNvPr id="4" name="Picture 3"/>
          <p:cNvPicPr>
            <a:picLocks noChangeAspect="1"/>
          </p:cNvPicPr>
          <p:nvPr/>
        </p:nvPicPr>
        <p:blipFill>
          <a:blip r:embed="rId3"/>
          <a:srcRect l="-32" t="11478" r="32" b="3025"/>
          <a:stretch>
            <a:fillRect/>
          </a:stretch>
        </p:blipFill>
        <p:spPr>
          <a:xfrm>
            <a:off x="461963" y="1982788"/>
            <a:ext cx="8436124" cy="4804459"/>
          </a:xfrm>
          <a:prstGeom prst="rect">
            <a:avLst/>
          </a:prstGeom>
        </p:spPr>
      </p:pic>
    </p:spTree>
    <p:extLst>
      <p:ext uri="{BB962C8B-B14F-4D97-AF65-F5344CB8AC3E}">
        <p14:creationId xmlns:p14="http://schemas.microsoft.com/office/powerpoint/2010/main" val="16145589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 part conditions</a:t>
            </a:r>
            <a:endParaRPr lang="en-US" dirty="0"/>
          </a:p>
        </p:txBody>
      </p:sp>
      <p:sp>
        <p:nvSpPr>
          <p:cNvPr id="3" name="Text Placeholder 2"/>
          <p:cNvSpPr>
            <a:spLocks noGrp="1"/>
          </p:cNvSpPr>
          <p:nvPr>
            <p:ph type="body" sz="quarter" idx="10"/>
          </p:nvPr>
        </p:nvSpPr>
        <p:spPr/>
        <p:txBody>
          <a:bodyPr/>
          <a:lstStyle/>
          <a:p>
            <a:r>
              <a:rPr lang="en-US" dirty="0"/>
              <a:t>These multi-part conditions are called </a:t>
            </a:r>
            <a:r>
              <a:rPr lang="en-US" b="1" i="1" dirty="0"/>
              <a:t>compound conditions</a:t>
            </a:r>
            <a:r>
              <a:rPr lang="en-US" dirty="0"/>
              <a:t>. There are basically two kinds of compound conditions:  AND conditions and OR conditions.  Truth tables are used to show the results of compound conditions. The following are the standard truth tables for AND </a:t>
            </a:r>
            <a:r>
              <a:rPr lang="en-US" dirty="0" err="1"/>
              <a:t>and</a:t>
            </a:r>
            <a:r>
              <a:rPr lang="en-US" dirty="0"/>
              <a:t> OR compound conditions</a:t>
            </a:r>
          </a:p>
        </p:txBody>
      </p:sp>
    </p:spTree>
    <p:extLst>
      <p:ext uri="{BB962C8B-B14F-4D97-AF65-F5344CB8AC3E}">
        <p14:creationId xmlns:p14="http://schemas.microsoft.com/office/powerpoint/2010/main" val="24370134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truth tables</a:t>
            </a:r>
            <a:endParaRPr lang="en-US" dirty="0"/>
          </a:p>
        </p:txBody>
      </p:sp>
      <p:pic>
        <p:nvPicPr>
          <p:cNvPr id="4" name="Picture 3"/>
          <p:cNvPicPr>
            <a:picLocks noChangeAspect="1"/>
          </p:cNvPicPr>
          <p:nvPr/>
        </p:nvPicPr>
        <p:blipFill>
          <a:blip r:embed="rId3"/>
          <a:stretch>
            <a:fillRect/>
          </a:stretch>
        </p:blipFill>
        <p:spPr>
          <a:xfrm>
            <a:off x="1371600" y="4953000"/>
            <a:ext cx="5867400" cy="1514475"/>
          </a:xfrm>
          <a:prstGeom prst="rect">
            <a:avLst/>
          </a:prstGeom>
        </p:spPr>
      </p:pic>
      <p:sp>
        <p:nvSpPr>
          <p:cNvPr id="3" name="Text Placeholder 2"/>
          <p:cNvSpPr>
            <a:spLocks noGrp="1"/>
          </p:cNvSpPr>
          <p:nvPr>
            <p:ph type="body" sz="quarter" idx="10"/>
          </p:nvPr>
        </p:nvSpPr>
        <p:spPr>
          <a:xfrm>
            <a:off x="228600" y="2209800"/>
            <a:ext cx="8610600" cy="2362200"/>
          </a:xfrm>
        </p:spPr>
        <p:txBody>
          <a:bodyPr/>
          <a:lstStyle/>
          <a:p>
            <a:pPr lvl="1"/>
            <a:r>
              <a:rPr lang="en-US" sz="2000" dirty="0"/>
              <a:t>If you examine these truth tables carefully, you’ll see:</a:t>
            </a:r>
          </a:p>
          <a:p>
            <a:r>
              <a:rPr lang="en-US" sz="2400" dirty="0"/>
              <a:t> </a:t>
            </a:r>
          </a:p>
          <a:p>
            <a:pPr lvl="2"/>
            <a:r>
              <a:rPr lang="en-US" sz="1800" dirty="0"/>
              <a:t>The results of an AND compound condition will only be true if </a:t>
            </a:r>
            <a:r>
              <a:rPr lang="en-US" sz="1800" b="1" dirty="0"/>
              <a:t>both</a:t>
            </a:r>
            <a:r>
              <a:rPr lang="en-US" sz="1800" dirty="0"/>
              <a:t> conditions are true.</a:t>
            </a:r>
          </a:p>
          <a:p>
            <a:pPr lvl="2"/>
            <a:r>
              <a:rPr lang="en-US" sz="1800" dirty="0"/>
              <a:t>The results of an OR compound condition will be true whenever </a:t>
            </a:r>
            <a:r>
              <a:rPr lang="en-US" sz="1800" b="1" dirty="0"/>
              <a:t>either</a:t>
            </a:r>
            <a:r>
              <a:rPr lang="en-US" sz="1800" dirty="0"/>
              <a:t> (or both) of the two conditions are true.</a:t>
            </a:r>
          </a:p>
          <a:p>
            <a:pPr marL="0" indent="0">
              <a:buNone/>
            </a:pPr>
            <a:endParaRPr lang="en-US" dirty="0"/>
          </a:p>
        </p:txBody>
      </p:sp>
    </p:spTree>
    <p:extLst>
      <p:ext uri="{BB962C8B-B14F-4D97-AF65-F5344CB8AC3E}">
        <p14:creationId xmlns:p14="http://schemas.microsoft.com/office/powerpoint/2010/main" val="8039457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and vs or</a:t>
            </a:r>
            <a:endParaRPr lang="en-US" dirty="0"/>
          </a:p>
        </p:txBody>
      </p:sp>
      <p:sp>
        <p:nvSpPr>
          <p:cNvPr id="3" name="Text Placeholder 2"/>
          <p:cNvSpPr>
            <a:spLocks noGrp="1"/>
          </p:cNvSpPr>
          <p:nvPr>
            <p:ph type="body" sz="quarter" idx="10"/>
          </p:nvPr>
        </p:nvSpPr>
        <p:spPr/>
        <p:txBody>
          <a:bodyPr anchor="t"/>
          <a:lstStyle/>
          <a:p>
            <a:r>
              <a:rPr lang="en-US" sz="2400" dirty="0"/>
              <a:t>Compound conditions are not restricted to just two conditions; there can be any number of conditions in a compound condition. Because of this, we need to expand the basic premises above:</a:t>
            </a:r>
          </a:p>
          <a:p>
            <a:pPr lvl="1"/>
            <a:r>
              <a:rPr lang="en-US" sz="2000" dirty="0"/>
              <a:t>The result of a compound condition that uses only AND connectors will only be true if </a:t>
            </a:r>
            <a:r>
              <a:rPr lang="en-US" sz="2000" b="1" dirty="0"/>
              <a:t>all</a:t>
            </a:r>
            <a:r>
              <a:rPr lang="en-US" sz="2000" dirty="0"/>
              <a:t> conditions are true.</a:t>
            </a:r>
          </a:p>
          <a:p>
            <a:r>
              <a:rPr lang="en-US" sz="2400" dirty="0"/>
              <a:t>The result of a compound condition that uses only OR connectors will be true whenever </a:t>
            </a:r>
            <a:r>
              <a:rPr lang="en-US" sz="2400" b="1" dirty="0"/>
              <a:t>at least</a:t>
            </a:r>
            <a:r>
              <a:rPr lang="en-US" sz="2400" dirty="0"/>
              <a:t> </a:t>
            </a:r>
            <a:r>
              <a:rPr lang="en-US" sz="2400" b="1" dirty="0"/>
              <a:t>one</a:t>
            </a:r>
            <a:r>
              <a:rPr lang="en-US" sz="2400" dirty="0"/>
              <a:t> (or more) of the conditions is true.</a:t>
            </a:r>
            <a:r>
              <a:rPr lang="en-US" sz="2800" dirty="0"/>
              <a:t/>
            </a:r>
            <a:br>
              <a:rPr lang="en-US" sz="2800" dirty="0"/>
            </a:br>
            <a:endParaRPr lang="en-US" sz="2800" dirty="0"/>
          </a:p>
        </p:txBody>
      </p:sp>
    </p:spTree>
    <p:extLst>
      <p:ext uri="{BB962C8B-B14F-4D97-AF65-F5344CB8AC3E}">
        <p14:creationId xmlns:p14="http://schemas.microsoft.com/office/powerpoint/2010/main" val="25273018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 Placeholder 2"/>
          <p:cNvSpPr>
            <a:spLocks noGrp="1"/>
          </p:cNvSpPr>
          <p:nvPr>
            <p:ph type="body" sz="quarter" idx="10"/>
          </p:nvPr>
        </p:nvSpPr>
        <p:spPr/>
        <p:txBody>
          <a:bodyPr/>
          <a:lstStyle/>
          <a:p>
            <a:r>
              <a:rPr lang="en-US" sz="2800" i="1" dirty="0"/>
              <a:t>If I can raise the money </a:t>
            </a:r>
            <a:r>
              <a:rPr lang="en-US" sz="2800" b="1" i="1" dirty="0"/>
              <a:t>and</a:t>
            </a:r>
            <a:r>
              <a:rPr lang="en-US" sz="2800" i="1" dirty="0"/>
              <a:t> I can find a sitter, I’ll go on the trip.</a:t>
            </a:r>
            <a:endParaRPr lang="en-US" sz="2800" dirty="0"/>
          </a:p>
          <a:p>
            <a:r>
              <a:rPr lang="en-US" sz="2800" i="1" dirty="0"/>
              <a:t>If I can raise the money </a:t>
            </a:r>
            <a:r>
              <a:rPr lang="en-US" sz="2800" b="1" i="1" dirty="0"/>
              <a:t>and</a:t>
            </a:r>
            <a:r>
              <a:rPr lang="en-US" sz="2800" i="1" dirty="0"/>
              <a:t> I can find a sitter </a:t>
            </a:r>
            <a:r>
              <a:rPr lang="en-US" sz="2800" b="1" i="1" dirty="0"/>
              <a:t>and</a:t>
            </a:r>
            <a:r>
              <a:rPr lang="en-US" sz="2800" i="1" dirty="0"/>
              <a:t> I get my car fixed, I’ll go on the trip.</a:t>
            </a:r>
            <a:endParaRPr lang="en-US" sz="2800" dirty="0"/>
          </a:p>
          <a:p>
            <a:r>
              <a:rPr lang="en-US" sz="2800" dirty="0"/>
              <a:t> </a:t>
            </a:r>
          </a:p>
          <a:p>
            <a:pPr lvl="1"/>
            <a:r>
              <a:rPr lang="en-US" sz="2400" dirty="0"/>
              <a:t>These are AND compound conditions. Only when all the conditions are true will this person go on the trip. Another way to look at AND compound conditions is: if any one of the conditions is false, the result is false.  If any one of the conditions above falls through, the person will not be going on the trip.</a:t>
            </a:r>
          </a:p>
        </p:txBody>
      </p:sp>
    </p:spTree>
    <p:extLst>
      <p:ext uri="{BB962C8B-B14F-4D97-AF65-F5344CB8AC3E}">
        <p14:creationId xmlns:p14="http://schemas.microsoft.com/office/powerpoint/2010/main" val="25434916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compound or conditions</a:t>
            </a:r>
            <a:endParaRPr lang="en-US" dirty="0"/>
          </a:p>
        </p:txBody>
      </p:sp>
      <p:sp>
        <p:nvSpPr>
          <p:cNvPr id="3" name="Text Placeholder 2"/>
          <p:cNvSpPr>
            <a:spLocks noGrp="1"/>
          </p:cNvSpPr>
          <p:nvPr>
            <p:ph type="body" sz="quarter" idx="10"/>
          </p:nvPr>
        </p:nvSpPr>
        <p:spPr/>
        <p:txBody>
          <a:bodyPr/>
          <a:lstStyle/>
          <a:p>
            <a:r>
              <a:rPr lang="en-US" sz="2400" i="1" dirty="0"/>
              <a:t>If I can raise the money </a:t>
            </a:r>
            <a:r>
              <a:rPr lang="en-US" sz="2400" b="1" i="1" dirty="0"/>
              <a:t>or</a:t>
            </a:r>
            <a:r>
              <a:rPr lang="en-US" sz="2400" i="1" dirty="0"/>
              <a:t> students get to go free, I’ll go on the trip.</a:t>
            </a:r>
            <a:endParaRPr lang="en-US" sz="2400" dirty="0"/>
          </a:p>
          <a:p>
            <a:r>
              <a:rPr lang="en-US" sz="2400" i="1" dirty="0"/>
              <a:t>If I can raise the money </a:t>
            </a:r>
            <a:r>
              <a:rPr lang="en-US" sz="2400" b="1" i="1" dirty="0"/>
              <a:t>or</a:t>
            </a:r>
            <a:r>
              <a:rPr lang="en-US" sz="2400" i="1" dirty="0"/>
              <a:t> students get to go free </a:t>
            </a:r>
            <a:r>
              <a:rPr lang="en-US" sz="2400" b="1" i="1" dirty="0"/>
              <a:t>or</a:t>
            </a:r>
            <a:r>
              <a:rPr lang="en-US" sz="2400" i="1" dirty="0"/>
              <a:t> my parents give me the money,</a:t>
            </a:r>
            <a:endParaRPr lang="en-US" sz="2400" dirty="0"/>
          </a:p>
          <a:p>
            <a:r>
              <a:rPr lang="en-US" sz="2400" i="1" dirty="0"/>
              <a:t>	I’ll go on the trip.</a:t>
            </a:r>
            <a:endParaRPr lang="en-US" sz="2400" dirty="0"/>
          </a:p>
          <a:p>
            <a:r>
              <a:rPr lang="en-US" sz="2400" dirty="0"/>
              <a:t> </a:t>
            </a:r>
          </a:p>
          <a:p>
            <a:pPr lvl="1"/>
            <a:r>
              <a:rPr lang="en-US" sz="2000" dirty="0"/>
              <a:t>These are OR compound conditions. The student will go on the trip if any one of the conditions is true. Another way to look at OR compound conditions is: only when all the conditions are false will the result be false. If none of the conditions are true, the student will not be going on the trip.</a:t>
            </a:r>
          </a:p>
          <a:p>
            <a:endParaRPr lang="en-US" dirty="0"/>
          </a:p>
        </p:txBody>
      </p:sp>
    </p:spTree>
    <p:extLst>
      <p:ext uri="{BB962C8B-B14F-4D97-AF65-F5344CB8AC3E}">
        <p14:creationId xmlns:p14="http://schemas.microsoft.com/office/powerpoint/2010/main" val="41544455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compound and / or</a:t>
            </a:r>
            <a:endParaRPr lang="en-US" dirty="0"/>
          </a:p>
        </p:txBody>
      </p:sp>
      <p:sp>
        <p:nvSpPr>
          <p:cNvPr id="3" name="Text Placeholder 2"/>
          <p:cNvSpPr>
            <a:spLocks noGrp="1"/>
          </p:cNvSpPr>
          <p:nvPr>
            <p:ph type="body" sz="quarter" idx="10"/>
          </p:nvPr>
        </p:nvSpPr>
        <p:spPr/>
        <p:txBody>
          <a:bodyPr/>
          <a:lstStyle/>
          <a:p>
            <a:pPr lvl="1"/>
            <a:r>
              <a:rPr lang="en-US" dirty="0"/>
              <a:t>Things get a little more complicated when compound conditions include a combination of AND </a:t>
            </a:r>
            <a:r>
              <a:rPr lang="en-US" dirty="0" err="1"/>
              <a:t>and</a:t>
            </a:r>
            <a:r>
              <a:rPr lang="en-US" dirty="0"/>
              <a:t> OR.</a:t>
            </a:r>
          </a:p>
          <a:p>
            <a:r>
              <a:rPr lang="en-US" i="1" dirty="0"/>
              <a:t> </a:t>
            </a:r>
            <a:endParaRPr lang="en-US" dirty="0"/>
          </a:p>
          <a:p>
            <a:r>
              <a:rPr lang="en-US" i="1" dirty="0"/>
              <a:t>If I finish my homework </a:t>
            </a:r>
            <a:r>
              <a:rPr lang="en-US" b="1" i="1" dirty="0"/>
              <a:t>and</a:t>
            </a:r>
            <a:r>
              <a:rPr lang="en-US" i="1" dirty="0"/>
              <a:t> I finish studying for the test </a:t>
            </a:r>
            <a:r>
              <a:rPr lang="en-US" b="1" i="1" dirty="0"/>
              <a:t>or</a:t>
            </a:r>
            <a:r>
              <a:rPr lang="en-US" i="1" dirty="0"/>
              <a:t> it’s a snow day, I’ll meet you at the bar.</a:t>
            </a:r>
            <a:endParaRPr lang="en-US" dirty="0"/>
          </a:p>
        </p:txBody>
      </p:sp>
    </p:spTree>
    <p:extLst>
      <p:ext uri="{BB962C8B-B14F-4D97-AF65-F5344CB8AC3E}">
        <p14:creationId xmlns:p14="http://schemas.microsoft.com/office/powerpoint/2010/main" val="35622669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endParaRPr lang="en-US" dirty="0"/>
          </a:p>
        </p:txBody>
      </p:sp>
      <p:sp>
        <p:nvSpPr>
          <p:cNvPr id="3" name="Text Placeholder 2"/>
          <p:cNvSpPr>
            <a:spLocks noGrp="1"/>
          </p:cNvSpPr>
          <p:nvPr>
            <p:ph type="body" sz="quarter" idx="10"/>
          </p:nvPr>
        </p:nvSpPr>
        <p:spPr/>
        <p:txBody>
          <a:bodyPr/>
          <a:lstStyle/>
          <a:p>
            <a:pPr lvl="1"/>
            <a:r>
              <a:rPr lang="en-US" dirty="0"/>
              <a:t>To thoroughly test a program that implements this question (a good program, one that helps you decide whether to go drinking or not) you would need to determine all the possible combinations of conditions and the expected result under each combination. This is where a truth table really comes in handy.</a:t>
            </a:r>
          </a:p>
        </p:txBody>
      </p:sp>
    </p:spTree>
    <p:extLst>
      <p:ext uri="{BB962C8B-B14F-4D97-AF65-F5344CB8AC3E}">
        <p14:creationId xmlns:p14="http://schemas.microsoft.com/office/powerpoint/2010/main" val="26696678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multiple conditions</a:t>
            </a:r>
            <a:endParaRPr lang="en-US" dirty="0"/>
          </a:p>
        </p:txBody>
      </p:sp>
      <p:pic>
        <p:nvPicPr>
          <p:cNvPr id="4" name="Picture 3"/>
          <p:cNvPicPr>
            <a:picLocks noChangeAspect="1"/>
          </p:cNvPicPr>
          <p:nvPr/>
        </p:nvPicPr>
        <p:blipFill>
          <a:blip r:embed="rId3"/>
          <a:stretch>
            <a:fillRect/>
          </a:stretch>
        </p:blipFill>
        <p:spPr>
          <a:xfrm>
            <a:off x="533400" y="4229916"/>
            <a:ext cx="6010275" cy="2390775"/>
          </a:xfrm>
          <a:prstGeom prst="rect">
            <a:avLst/>
          </a:prstGeom>
        </p:spPr>
      </p:pic>
      <p:sp>
        <p:nvSpPr>
          <p:cNvPr id="3" name="Text Placeholder 2"/>
          <p:cNvSpPr>
            <a:spLocks noGrp="1"/>
          </p:cNvSpPr>
          <p:nvPr>
            <p:ph type="body" sz="quarter" idx="10"/>
          </p:nvPr>
        </p:nvSpPr>
        <p:spPr>
          <a:xfrm>
            <a:off x="228600" y="2209800"/>
            <a:ext cx="8610600" cy="1828800"/>
          </a:xfrm>
        </p:spPr>
        <p:txBody>
          <a:bodyPr/>
          <a:lstStyle/>
          <a:p>
            <a:pPr marL="342900" lvl="1" indent="-342900">
              <a:buFontTx/>
              <a:buChar char="•"/>
            </a:pPr>
            <a:r>
              <a:rPr lang="en-US" sz="2000" dirty="0"/>
              <a:t>Whenever there are multiple conditions, with different connectors (AND, OR), the AND conditions are evaluated first (see order of precedence)—the result of the first condition pair is combined with the third condition, the result of that combined with the fourth condition, and so on. If you check the results in this truth table, the answers look OK.</a:t>
            </a:r>
          </a:p>
          <a:p>
            <a:endParaRPr lang="en-US" dirty="0"/>
          </a:p>
        </p:txBody>
      </p:sp>
    </p:spTree>
    <p:extLst>
      <p:ext uri="{BB962C8B-B14F-4D97-AF65-F5344CB8AC3E}">
        <p14:creationId xmlns:p14="http://schemas.microsoft.com/office/powerpoint/2010/main" val="33945547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multiple conditions</a:t>
            </a:r>
            <a:endParaRPr lang="en-US" dirty="0"/>
          </a:p>
        </p:txBody>
      </p:sp>
      <p:sp>
        <p:nvSpPr>
          <p:cNvPr id="3" name="Text Placeholder 2"/>
          <p:cNvSpPr>
            <a:spLocks noGrp="1"/>
          </p:cNvSpPr>
          <p:nvPr>
            <p:ph type="body" sz="quarter" idx="10"/>
          </p:nvPr>
        </p:nvSpPr>
        <p:spPr/>
        <p:txBody>
          <a:bodyPr/>
          <a:lstStyle/>
          <a:p>
            <a:pPr marL="342900" lvl="1" indent="-342900">
              <a:buFontTx/>
              <a:buChar char="•"/>
            </a:pPr>
            <a:r>
              <a:rPr lang="en-US" dirty="0"/>
              <a:t>The point is, you must check all the possible combinations of compound conditions,</a:t>
            </a:r>
            <a:r>
              <a:rPr lang="en-US" b="1" dirty="0"/>
              <a:t> particularly when different condition connectors are used</a:t>
            </a:r>
            <a:r>
              <a:rPr lang="en-US" dirty="0"/>
              <a:t>.</a:t>
            </a:r>
          </a:p>
          <a:p>
            <a:pPr marL="342900" lvl="1" indent="-342900">
              <a:buFontTx/>
              <a:buChar char="•"/>
            </a:pPr>
            <a:r>
              <a:rPr lang="en-US" dirty="0"/>
              <a:t>Remember, you can override the order of precedence in programs using parenthesis, forcing the program to evaluate the second pair of conditions first. Use parenthesis to clarify your conditions and ensure they are evaluated properly.</a:t>
            </a:r>
          </a:p>
          <a:p>
            <a:endParaRPr lang="en-US" dirty="0"/>
          </a:p>
        </p:txBody>
      </p:sp>
    </p:spTree>
    <p:extLst>
      <p:ext uri="{BB962C8B-B14F-4D97-AF65-F5344CB8AC3E}">
        <p14:creationId xmlns:p14="http://schemas.microsoft.com/office/powerpoint/2010/main" val="19388062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complexity &amp; conditions</a:t>
            </a:r>
            <a:endParaRPr lang="en-US" dirty="0"/>
          </a:p>
        </p:txBody>
      </p:sp>
      <p:sp>
        <p:nvSpPr>
          <p:cNvPr id="3" name="Text Placeholder 2"/>
          <p:cNvSpPr>
            <a:spLocks noGrp="1"/>
          </p:cNvSpPr>
          <p:nvPr>
            <p:ph type="body" sz="quarter" idx="10"/>
          </p:nvPr>
        </p:nvSpPr>
        <p:spPr/>
        <p:txBody>
          <a:bodyPr/>
          <a:lstStyle/>
          <a:p>
            <a:pPr lvl="1"/>
            <a:r>
              <a:rPr lang="en-US" dirty="0"/>
              <a:t>This example shows the complexity of having three conditions. There are 16 possibilities when there are four conditions, 32 when there are 5 conditions and so on. </a:t>
            </a:r>
          </a:p>
          <a:p>
            <a:pPr lvl="2"/>
            <a:r>
              <a:rPr lang="en-US" dirty="0"/>
              <a:t>Imagine the time required to test all the possibilities. Then multiply that by the number of IF constructs in your program. </a:t>
            </a:r>
          </a:p>
          <a:p>
            <a:pPr lvl="2"/>
            <a:r>
              <a:rPr lang="en-US" dirty="0"/>
              <a:t>As programs get large, testing all possible combinations is nearly impossible. This is why many of today’s major applications still have bugs in them.</a:t>
            </a:r>
          </a:p>
          <a:p>
            <a:endParaRPr lang="en-US" dirty="0"/>
          </a:p>
        </p:txBody>
      </p:sp>
    </p:spTree>
    <p:extLst>
      <p:ext uri="{BB962C8B-B14F-4D97-AF65-F5344CB8AC3E}">
        <p14:creationId xmlns:p14="http://schemas.microsoft.com/office/powerpoint/2010/main" val="349739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visio</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demonstrate if statement</a:t>
            </a:r>
          </a:p>
          <a:p>
            <a:r>
              <a:rPr lang="en-US" dirty="0" smtClean="0">
                <a:solidFill>
                  <a:srgbClr val="7030A0"/>
                </a:solidFill>
              </a:rPr>
              <a:t>demonstrate nested if statements</a:t>
            </a:r>
            <a:endParaRPr lang="en-US" dirty="0">
              <a:solidFill>
                <a:srgbClr val="7030A0"/>
              </a:solidFill>
            </a:endParaRPr>
          </a:p>
        </p:txBody>
      </p:sp>
    </p:spTree>
    <p:extLst>
      <p:ext uri="{BB962C8B-B14F-4D97-AF65-F5344CB8AC3E}">
        <p14:creationId xmlns:p14="http://schemas.microsoft.com/office/powerpoint/2010/main" val="8387689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2^n conditions</a:t>
            </a:r>
            <a:endParaRPr lang="en-US" dirty="0"/>
          </a:p>
        </p:txBody>
      </p:sp>
      <p:sp>
        <p:nvSpPr>
          <p:cNvPr id="3" name="Text Placeholder 2"/>
          <p:cNvSpPr>
            <a:spLocks noGrp="1"/>
          </p:cNvSpPr>
          <p:nvPr>
            <p:ph type="body" sz="quarter" idx="10"/>
          </p:nvPr>
        </p:nvSpPr>
        <p:spPr/>
        <p:txBody>
          <a:bodyPr/>
          <a:lstStyle/>
          <a:p>
            <a:pPr lvl="1"/>
            <a:r>
              <a:rPr lang="en-US" dirty="0"/>
              <a:t>If you ever have to build your own truth table:</a:t>
            </a:r>
          </a:p>
          <a:p>
            <a:pPr lvl="2"/>
            <a:r>
              <a:rPr lang="en-US" dirty="0"/>
              <a:t>Every additional condition increases the number of possibilities by a factor of 2</a:t>
            </a:r>
          </a:p>
          <a:p>
            <a:pPr lvl="2"/>
            <a:r>
              <a:rPr lang="en-US" dirty="0"/>
              <a:t> If true=1 and false=0, the truth table rows (combination of conditions) count in binary (from bottom to top). F </a:t>
            </a:r>
            <a:r>
              <a:rPr lang="en-US" dirty="0" err="1"/>
              <a:t>F</a:t>
            </a:r>
            <a:r>
              <a:rPr lang="en-US" dirty="0"/>
              <a:t> </a:t>
            </a:r>
            <a:r>
              <a:rPr lang="en-US" dirty="0" err="1"/>
              <a:t>F</a:t>
            </a:r>
            <a:r>
              <a:rPr lang="en-US" dirty="0"/>
              <a:t> = 0   F </a:t>
            </a:r>
            <a:r>
              <a:rPr lang="en-US" dirty="0" err="1"/>
              <a:t>F</a:t>
            </a:r>
            <a:r>
              <a:rPr lang="en-US" dirty="0"/>
              <a:t> T = 1   F T F = 2, etc.</a:t>
            </a:r>
            <a:br>
              <a:rPr lang="en-US" dirty="0"/>
            </a:br>
            <a:r>
              <a:rPr lang="en-US" dirty="0"/>
              <a:t/>
            </a:r>
            <a:br>
              <a:rPr lang="en-US" dirty="0"/>
            </a:br>
            <a:r>
              <a:rPr lang="en-US" b="1" dirty="0"/>
              <a:t>NOTE:</a:t>
            </a:r>
            <a:r>
              <a:rPr lang="en-US" dirty="0"/>
              <a:t> the binary nature of truth tables.</a:t>
            </a:r>
          </a:p>
          <a:p>
            <a:endParaRPr lang="en-US" dirty="0"/>
          </a:p>
        </p:txBody>
      </p:sp>
    </p:spTree>
    <p:extLst>
      <p:ext uri="{BB962C8B-B14F-4D97-AF65-F5344CB8AC3E}">
        <p14:creationId xmlns:p14="http://schemas.microsoft.com/office/powerpoint/2010/main" val="13728153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logical operators</a:t>
            </a:r>
            <a:endParaRPr lang="en-US" dirty="0"/>
          </a:p>
        </p:txBody>
      </p:sp>
      <p:pic>
        <p:nvPicPr>
          <p:cNvPr id="4" name="Picture 3"/>
          <p:cNvPicPr>
            <a:picLocks noChangeAspect="1"/>
          </p:cNvPicPr>
          <p:nvPr/>
        </p:nvPicPr>
        <p:blipFill>
          <a:blip r:embed="rId3"/>
          <a:stretch>
            <a:fillRect/>
          </a:stretch>
        </p:blipFill>
        <p:spPr>
          <a:xfrm>
            <a:off x="180975" y="2193925"/>
            <a:ext cx="8910574" cy="4022725"/>
          </a:xfrm>
          <a:prstGeom prst="rect">
            <a:avLst/>
          </a:prstGeom>
        </p:spPr>
      </p:pic>
    </p:spTree>
    <p:extLst>
      <p:ext uri="{BB962C8B-B14F-4D97-AF65-F5344CB8AC3E}">
        <p14:creationId xmlns:p14="http://schemas.microsoft.com/office/powerpoint/2010/main" val="31045612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circuit evaluation</a:t>
            </a:r>
            <a:endParaRPr lang="en-US" dirty="0"/>
          </a:p>
        </p:txBody>
      </p:sp>
      <p:sp>
        <p:nvSpPr>
          <p:cNvPr id="3" name="Text Placeholder 2"/>
          <p:cNvSpPr>
            <a:spLocks noGrp="1"/>
          </p:cNvSpPr>
          <p:nvPr>
            <p:ph type="body" sz="quarter" idx="10"/>
          </p:nvPr>
        </p:nvSpPr>
        <p:spPr/>
        <p:txBody>
          <a:bodyPr/>
          <a:lstStyle/>
          <a:p>
            <a:pPr lvl="1"/>
            <a:r>
              <a:rPr lang="en-US" dirty="0"/>
              <a:t>Logical expressions will </a:t>
            </a:r>
            <a:r>
              <a:rPr lang="en-US" i="1" dirty="0"/>
              <a:t>short-circuit</a:t>
            </a:r>
            <a:r>
              <a:rPr lang="en-US" dirty="0"/>
              <a:t> if the result of the whole expression is known after evaluating the first part of the expression.  </a:t>
            </a:r>
          </a:p>
          <a:p>
            <a:pPr lvl="1"/>
            <a:r>
              <a:rPr lang="en-US" dirty="0"/>
              <a:t>Short-circuit evaluation is the default behavior for C#.  </a:t>
            </a:r>
          </a:p>
        </p:txBody>
      </p:sp>
    </p:spTree>
    <p:extLst>
      <p:ext uri="{BB962C8B-B14F-4D97-AF65-F5344CB8AC3E}">
        <p14:creationId xmlns:p14="http://schemas.microsoft.com/office/powerpoint/2010/main" val="4739872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&amp;&amp;</a:t>
            </a:r>
            <a:endParaRPr lang="en-US" dirty="0"/>
          </a:p>
        </p:txBody>
      </p:sp>
      <p:sp>
        <p:nvSpPr>
          <p:cNvPr id="3" name="Text Placeholder 2"/>
          <p:cNvSpPr>
            <a:spLocks noGrp="1"/>
          </p:cNvSpPr>
          <p:nvPr>
            <p:ph type="body" sz="quarter" idx="10"/>
          </p:nvPr>
        </p:nvSpPr>
        <p:spPr/>
        <p:txBody>
          <a:bodyPr/>
          <a:lstStyle/>
          <a:p>
            <a:pPr lvl="1"/>
            <a:r>
              <a:rPr lang="en-US" sz="2400" dirty="0"/>
              <a:t>With </a:t>
            </a:r>
            <a:r>
              <a:rPr lang="en-US" sz="2400" i="1" dirty="0"/>
              <a:t>&amp;&amp; (and)</a:t>
            </a:r>
            <a:endParaRPr lang="en-US" sz="2400" dirty="0"/>
          </a:p>
          <a:p>
            <a:pPr lvl="2"/>
            <a:r>
              <a:rPr lang="en-US" sz="2000" dirty="0"/>
              <a:t>When using </a:t>
            </a:r>
            <a:r>
              <a:rPr lang="en-US" sz="2000" i="1" dirty="0"/>
              <a:t>&amp;&amp;</a:t>
            </a:r>
            <a:r>
              <a:rPr lang="en-US" sz="2000" dirty="0"/>
              <a:t>, both conditions on either side of the And must be true for the expression to be true.</a:t>
            </a:r>
          </a:p>
          <a:p>
            <a:pPr lvl="2"/>
            <a:r>
              <a:rPr lang="en-US" sz="2000" dirty="0"/>
              <a:t>If the first condition is false, there would be no reason to evaluate the second condition.  The entire expression must be false.</a:t>
            </a:r>
          </a:p>
          <a:p>
            <a:pPr lvl="2"/>
            <a:r>
              <a:rPr lang="en-US" sz="2000" dirty="0"/>
              <a:t>Tip:</a:t>
            </a:r>
          </a:p>
          <a:p>
            <a:pPr lvl="3"/>
            <a:r>
              <a:rPr lang="en-US" sz="1800" dirty="0"/>
              <a:t>With &amp;&amp;</a:t>
            </a:r>
            <a:r>
              <a:rPr lang="en-US" sz="1800" i="1" dirty="0"/>
              <a:t>, </a:t>
            </a:r>
            <a:r>
              <a:rPr lang="en-US" sz="1800" dirty="0"/>
              <a:t>always place the condition </a:t>
            </a:r>
            <a:r>
              <a:rPr lang="en-US" sz="1800" b="1" dirty="0"/>
              <a:t>least likely </a:t>
            </a:r>
            <a:r>
              <a:rPr lang="en-US" sz="1800" dirty="0"/>
              <a:t>occur first. When the condition is false, C# short circuits the second part of the condition, saving time, making your program more efficient.</a:t>
            </a:r>
          </a:p>
          <a:p>
            <a:pPr lvl="3"/>
            <a:r>
              <a:rPr lang="en-US" sz="1800" dirty="0"/>
              <a:t>Or, for efficiency, place conditions that make a function or method call as the second condition. That way it will only be executed if the first condition is true.  Calls to functions or methods are time consuming.</a:t>
            </a:r>
          </a:p>
          <a:p>
            <a:endParaRPr lang="en-US" dirty="0"/>
          </a:p>
        </p:txBody>
      </p:sp>
    </p:spTree>
    <p:extLst>
      <p:ext uri="{BB962C8B-B14F-4D97-AF65-F5344CB8AC3E}">
        <p14:creationId xmlns:p14="http://schemas.microsoft.com/office/powerpoint/2010/main" val="3396770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
            </a:r>
            <a:endParaRPr lang="en-US" dirty="0"/>
          </a:p>
        </p:txBody>
      </p:sp>
      <p:sp>
        <p:nvSpPr>
          <p:cNvPr id="3" name="Text Placeholder 2"/>
          <p:cNvSpPr>
            <a:spLocks noGrp="1"/>
          </p:cNvSpPr>
          <p:nvPr>
            <p:ph type="body" sz="quarter" idx="10"/>
          </p:nvPr>
        </p:nvSpPr>
        <p:spPr/>
        <p:txBody>
          <a:bodyPr/>
          <a:lstStyle/>
          <a:p>
            <a:pPr lvl="1"/>
            <a:r>
              <a:rPr lang="en-US" dirty="0"/>
              <a:t>With || (or)</a:t>
            </a:r>
          </a:p>
          <a:p>
            <a:pPr lvl="2"/>
            <a:r>
              <a:rPr lang="en-US" dirty="0"/>
              <a:t>When using ||, either of the conditions on each side of the Or needs to be true for the expression to be true.</a:t>
            </a:r>
          </a:p>
          <a:p>
            <a:pPr lvl="2"/>
            <a:r>
              <a:rPr lang="en-US" dirty="0"/>
              <a:t>If the first condition is true, there would be no reason to evaluate the second condition. The entire expression must be true. </a:t>
            </a:r>
          </a:p>
          <a:p>
            <a:pPr lvl="2"/>
            <a:r>
              <a:rPr lang="en-US" dirty="0"/>
              <a:t>Tip:  put the condition most likely to be </a:t>
            </a:r>
            <a:r>
              <a:rPr lang="en-US" b="1" dirty="0"/>
              <a:t>true</a:t>
            </a:r>
            <a:r>
              <a:rPr lang="en-US" dirty="0"/>
              <a:t> or the condition that is not a function or method call as the first condition. </a:t>
            </a:r>
          </a:p>
          <a:p>
            <a:endParaRPr lang="en-US" dirty="0"/>
          </a:p>
        </p:txBody>
      </p:sp>
    </p:spTree>
    <p:extLst>
      <p:ext uri="{BB962C8B-B14F-4D97-AF65-F5344CB8AC3E}">
        <p14:creationId xmlns:p14="http://schemas.microsoft.com/office/powerpoint/2010/main" val="35082042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Text Placeholder 2"/>
          <p:cNvSpPr>
            <a:spLocks noGrp="1"/>
          </p:cNvSpPr>
          <p:nvPr>
            <p:ph type="body" sz="quarter" idx="10"/>
          </p:nvPr>
        </p:nvSpPr>
        <p:spPr/>
        <p:txBody>
          <a:bodyPr/>
          <a:lstStyle/>
          <a:p>
            <a:r>
              <a:rPr lang="en-US" dirty="0">
                <a:solidFill>
                  <a:srgbClr val="7030A0"/>
                </a:solidFill>
              </a:rPr>
              <a:t>Complete the code for the Compound Conditions in class example.</a:t>
            </a:r>
          </a:p>
          <a:p>
            <a:endParaRPr lang="en-US" dirty="0"/>
          </a:p>
        </p:txBody>
      </p:sp>
    </p:spTree>
    <p:extLst>
      <p:ext uri="{BB962C8B-B14F-4D97-AF65-F5344CB8AC3E}">
        <p14:creationId xmlns:p14="http://schemas.microsoft.com/office/powerpoint/2010/main" val="832235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tool tips</a:t>
            </a:r>
            <a:endParaRPr lang="en-US" dirty="0"/>
          </a:p>
        </p:txBody>
      </p:sp>
      <p:sp>
        <p:nvSpPr>
          <p:cNvPr id="3" name="Text Placeholder 2"/>
          <p:cNvSpPr>
            <a:spLocks noGrp="1"/>
          </p:cNvSpPr>
          <p:nvPr>
            <p:ph type="body" sz="quarter" idx="10"/>
          </p:nvPr>
        </p:nvSpPr>
        <p:spPr/>
        <p:txBody>
          <a:bodyPr/>
          <a:lstStyle/>
          <a:p>
            <a:pPr lvl="1"/>
            <a:r>
              <a:rPr lang="en-US" sz="1800" dirty="0"/>
              <a:t>ToolTips appear whenever the user </a:t>
            </a:r>
            <a:r>
              <a:rPr lang="en-US" sz="1800" i="1" dirty="0"/>
              <a:t>hovers</a:t>
            </a:r>
            <a:r>
              <a:rPr lang="en-US" sz="1800" dirty="0"/>
              <a:t> over an object for a brief period of time.</a:t>
            </a:r>
          </a:p>
          <a:p>
            <a:pPr lvl="2"/>
            <a:r>
              <a:rPr lang="en-US" sz="1600" dirty="0"/>
              <a:t> They provide an easy way to show the user a little more information (Help).</a:t>
            </a:r>
          </a:p>
          <a:p>
            <a:pPr lvl="1"/>
            <a:r>
              <a:rPr lang="en-US" sz="1800" dirty="0"/>
              <a:t>Add a ToolTip control to your project from the toolbox (double-click)</a:t>
            </a:r>
          </a:p>
          <a:p>
            <a:pPr lvl="1"/>
            <a:r>
              <a:rPr lang="en-US" sz="1800" dirty="0"/>
              <a:t>Because the ToolTip object doesn’t appear on the form (the tips do, but not the object), the ToolTip object appears in the </a:t>
            </a:r>
            <a:r>
              <a:rPr lang="en-US" sz="1800" i="1" dirty="0"/>
              <a:t>Component Tray</a:t>
            </a:r>
            <a:r>
              <a:rPr lang="en-US" sz="1800" dirty="0"/>
              <a:t> below the Form window</a:t>
            </a:r>
          </a:p>
          <a:p>
            <a:pPr lvl="1"/>
            <a:r>
              <a:rPr lang="en-US" sz="1800" dirty="0"/>
              <a:t>Because this object has been added to the project, every other control (that supports ToolTips) now has a ToolTip property.</a:t>
            </a:r>
          </a:p>
          <a:p>
            <a:pPr lvl="1"/>
            <a:r>
              <a:rPr lang="en-US" sz="1800" dirty="0"/>
              <a:t>Simply add the text you want to appear to each object’s ToolTip property.</a:t>
            </a:r>
          </a:p>
          <a:p>
            <a:pPr lvl="1"/>
            <a:r>
              <a:rPr lang="en-US" sz="1800" dirty="0"/>
              <a:t>Alternatively, you can add or modify tooltips at runtime</a:t>
            </a:r>
          </a:p>
          <a:p>
            <a:r>
              <a:rPr lang="en-US" sz="2000" dirty="0"/>
              <a:t> </a:t>
            </a:r>
          </a:p>
          <a:p>
            <a:r>
              <a:rPr lang="en-US" sz="2000" dirty="0"/>
              <a:t>	toolTip1.SetToolTip(</a:t>
            </a:r>
            <a:r>
              <a:rPr lang="en-US" sz="2000" dirty="0" err="1"/>
              <a:t>objectName</a:t>
            </a:r>
            <a:r>
              <a:rPr lang="en-US" sz="2000" dirty="0"/>
              <a:t>, "tooltip");</a:t>
            </a:r>
          </a:p>
        </p:txBody>
      </p:sp>
    </p:spTree>
    <p:extLst>
      <p:ext uri="{BB962C8B-B14F-4D97-AF65-F5344CB8AC3E}">
        <p14:creationId xmlns:p14="http://schemas.microsoft.com/office/powerpoint/2010/main" val="147533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Text Placeholder 2"/>
          <p:cNvSpPr>
            <a:spLocks noGrp="1"/>
          </p:cNvSpPr>
          <p:nvPr>
            <p:ph type="body" sz="quarter" idx="10"/>
          </p:nvPr>
        </p:nvSpPr>
        <p:spPr/>
        <p:txBody>
          <a:bodyPr/>
          <a:lstStyle/>
          <a:p>
            <a:r>
              <a:rPr lang="en-US" dirty="0">
                <a:solidFill>
                  <a:srgbClr val="7030A0"/>
                </a:solidFill>
              </a:rPr>
              <a:t>Complete ToolTips lab.</a:t>
            </a:r>
          </a:p>
          <a:p>
            <a:r>
              <a:rPr lang="en-US" dirty="0">
                <a:solidFill>
                  <a:srgbClr val="7030A0"/>
                </a:solidFill>
              </a:rPr>
              <a:t> </a:t>
            </a:r>
          </a:p>
          <a:p>
            <a:r>
              <a:rPr lang="en-US" dirty="0">
                <a:solidFill>
                  <a:srgbClr val="7030A0"/>
                </a:solidFill>
              </a:rPr>
              <a:t>In Simple Subs, add ToolTips to all </a:t>
            </a:r>
            <a:r>
              <a:rPr lang="en-US" dirty="0" err="1">
                <a:solidFill>
                  <a:srgbClr val="7030A0"/>
                </a:solidFill>
              </a:rPr>
              <a:t>RadioButtons</a:t>
            </a:r>
            <a:r>
              <a:rPr lang="en-US" dirty="0">
                <a:solidFill>
                  <a:srgbClr val="7030A0"/>
                </a:solidFill>
              </a:rPr>
              <a:t> and </a:t>
            </a:r>
            <a:r>
              <a:rPr lang="en-US" dirty="0" err="1">
                <a:solidFill>
                  <a:srgbClr val="7030A0"/>
                </a:solidFill>
              </a:rPr>
              <a:t>CheckBoxes</a:t>
            </a:r>
            <a:r>
              <a:rPr lang="en-US" dirty="0">
                <a:solidFill>
                  <a:srgbClr val="7030A0"/>
                </a:solidFill>
              </a:rPr>
              <a:t> that displays their current cost</a:t>
            </a:r>
          </a:p>
          <a:p>
            <a:r>
              <a:rPr lang="en-US" dirty="0">
                <a:solidFill>
                  <a:srgbClr val="7030A0"/>
                </a:solidFill>
              </a:rPr>
              <a:t> </a:t>
            </a:r>
          </a:p>
          <a:p>
            <a:r>
              <a:rPr lang="en-US" dirty="0">
                <a:solidFill>
                  <a:srgbClr val="7030A0"/>
                </a:solidFill>
              </a:rPr>
              <a:t>CENTSYMBOL = </a:t>
            </a:r>
            <a:r>
              <a:rPr lang="en-US" dirty="0" err="1">
                <a:solidFill>
                  <a:srgbClr val="7030A0"/>
                </a:solidFill>
              </a:rPr>
              <a:t>chr</a:t>
            </a:r>
            <a:r>
              <a:rPr lang="en-US" dirty="0">
                <a:solidFill>
                  <a:srgbClr val="7030A0"/>
                </a:solidFill>
              </a:rPr>
              <a:t>(162)</a:t>
            </a:r>
          </a:p>
        </p:txBody>
      </p:sp>
    </p:spTree>
    <p:extLst>
      <p:ext uri="{BB962C8B-B14F-4D97-AF65-F5344CB8AC3E}">
        <p14:creationId xmlns:p14="http://schemas.microsoft.com/office/powerpoint/2010/main" val="150646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numbers</a:t>
            </a:r>
            <a:endParaRPr lang="en-US" dirty="0"/>
          </a:p>
        </p:txBody>
      </p:sp>
      <p:sp>
        <p:nvSpPr>
          <p:cNvPr id="3" name="Text Placeholder 2"/>
          <p:cNvSpPr>
            <a:spLocks noGrp="1"/>
          </p:cNvSpPr>
          <p:nvPr>
            <p:ph type="body" sz="quarter" idx="10"/>
          </p:nvPr>
        </p:nvSpPr>
        <p:spPr/>
        <p:txBody>
          <a:bodyPr anchor="t"/>
          <a:lstStyle/>
          <a:p>
            <a:r>
              <a:rPr lang="en-US" sz="2000" dirty="0"/>
              <a:t>You can generate random numbers in C#.</a:t>
            </a:r>
          </a:p>
          <a:p>
            <a:pPr lvl="1"/>
            <a:r>
              <a:rPr lang="en-US" sz="1600" dirty="0"/>
              <a:t>C# uses formulas to generate pseudo-random numbers</a:t>
            </a:r>
          </a:p>
          <a:p>
            <a:r>
              <a:rPr lang="en-US" sz="2000" dirty="0"/>
              <a:t>Create a variable of type Random </a:t>
            </a:r>
          </a:p>
          <a:p>
            <a:pPr marL="457200" lvl="1" indent="0">
              <a:buNone/>
            </a:pPr>
            <a:r>
              <a:rPr lang="en-US" sz="1600" b="1" dirty="0">
                <a:solidFill>
                  <a:srgbClr val="FF0000"/>
                </a:solidFill>
              </a:rPr>
              <a:t>Random rand = new Random();</a:t>
            </a:r>
          </a:p>
          <a:p>
            <a:r>
              <a:rPr lang="en-US" sz="2000" dirty="0"/>
              <a:t>Note: the variable that holds the random number is usually a class-level variable</a:t>
            </a:r>
          </a:p>
          <a:p>
            <a:r>
              <a:rPr lang="en-US" sz="2000" i="1" dirty="0" err="1"/>
              <a:t>Random.Next</a:t>
            </a:r>
            <a:r>
              <a:rPr lang="en-US" sz="2000" i="1" dirty="0"/>
              <a:t> </a:t>
            </a:r>
            <a:r>
              <a:rPr lang="en-US" sz="2000" dirty="0"/>
              <a:t> method returns the next integer in the series generated by the random number generator.  If you pass no values/arguments, the returned integer will be between 0 and 2,147,483,647</a:t>
            </a:r>
          </a:p>
          <a:p>
            <a:endParaRPr lang="en-US" sz="2000" dirty="0"/>
          </a:p>
          <a:p>
            <a:pPr marL="0" indent="0">
              <a:buNone/>
            </a:pPr>
            <a:r>
              <a:rPr lang="en-US" sz="2000" b="1" dirty="0" err="1">
                <a:solidFill>
                  <a:srgbClr val="C00000"/>
                </a:solidFill>
              </a:rPr>
              <a:t>nbr</a:t>
            </a:r>
            <a:r>
              <a:rPr lang="en-US" sz="2000" b="1" dirty="0">
                <a:solidFill>
                  <a:srgbClr val="C00000"/>
                </a:solidFill>
              </a:rPr>
              <a:t> =  </a:t>
            </a:r>
            <a:r>
              <a:rPr lang="en-US" sz="2000" b="1" dirty="0" err="1">
                <a:solidFill>
                  <a:srgbClr val="C00000"/>
                </a:solidFill>
              </a:rPr>
              <a:t>rand.Next</a:t>
            </a:r>
            <a:r>
              <a:rPr lang="en-US" sz="2000" b="1" dirty="0">
                <a:solidFill>
                  <a:srgbClr val="C00000"/>
                </a:solidFill>
              </a:rPr>
              <a:t>();</a:t>
            </a:r>
            <a:r>
              <a:rPr lang="en-US" sz="2000" dirty="0"/>
              <a:t> </a:t>
            </a:r>
            <a:r>
              <a:rPr lang="en-US" sz="2000" b="1" dirty="0"/>
              <a:t> </a:t>
            </a:r>
            <a:r>
              <a:rPr lang="en-US" sz="2000" b="1" dirty="0">
                <a:solidFill>
                  <a:srgbClr val="00B050"/>
                </a:solidFill>
              </a:rPr>
              <a:t> //</a:t>
            </a:r>
            <a:r>
              <a:rPr lang="en-US" sz="2000" b="1" dirty="0" err="1">
                <a:solidFill>
                  <a:srgbClr val="00B050"/>
                </a:solidFill>
              </a:rPr>
              <a:t>int</a:t>
            </a:r>
            <a:r>
              <a:rPr lang="en-US" sz="2000" b="1" dirty="0">
                <a:solidFill>
                  <a:srgbClr val="00B050"/>
                </a:solidFill>
              </a:rPr>
              <a:t> </a:t>
            </a:r>
            <a:r>
              <a:rPr lang="en-US" sz="2000" b="1" dirty="0" err="1">
                <a:solidFill>
                  <a:srgbClr val="00B050"/>
                </a:solidFill>
              </a:rPr>
              <a:t>nbr</a:t>
            </a:r>
            <a:r>
              <a:rPr lang="en-US" sz="2000" b="1" dirty="0">
                <a:solidFill>
                  <a:srgbClr val="00B050"/>
                </a:solidFill>
              </a:rPr>
              <a:t>;</a:t>
            </a:r>
          </a:p>
          <a:p>
            <a:endParaRPr lang="en-US" dirty="0"/>
          </a:p>
        </p:txBody>
      </p:sp>
    </p:spTree>
    <p:extLst>
      <p:ext uri="{BB962C8B-B14F-4D97-AF65-F5344CB8AC3E}">
        <p14:creationId xmlns:p14="http://schemas.microsoft.com/office/powerpoint/2010/main" val="17994013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random number?</a:t>
            </a:r>
            <a:endParaRPr lang="en-US" dirty="0"/>
          </a:p>
        </p:txBody>
      </p:sp>
      <p:sp>
        <p:nvSpPr>
          <p:cNvPr id="3" name="Text Placeholder 2"/>
          <p:cNvSpPr>
            <a:spLocks noGrp="1"/>
          </p:cNvSpPr>
          <p:nvPr>
            <p:ph type="body" sz="quarter" idx="10"/>
          </p:nvPr>
        </p:nvSpPr>
        <p:spPr>
          <a:xfrm>
            <a:off x="228600" y="2209800"/>
            <a:ext cx="7281531" cy="4419600"/>
          </a:xfrm>
        </p:spPr>
        <p:txBody>
          <a:bodyPr anchor="t"/>
          <a:lstStyle/>
          <a:p>
            <a:r>
              <a:rPr lang="en-US" sz="2400" dirty="0">
                <a:latin typeface="Arial" charset="0"/>
              </a:rPr>
              <a:t>A deterministic device will always produce the same output when given the same starting conditions and inputs - that is what it means to be </a:t>
            </a:r>
            <a:r>
              <a:rPr lang="en-US" sz="2400" dirty="0">
                <a:latin typeface="Consolas" charset="0"/>
              </a:rPr>
              <a:t>deterministic</a:t>
            </a:r>
            <a:r>
              <a:rPr lang="en-US" sz="2400" dirty="0">
                <a:latin typeface="Arial" charset="0"/>
              </a:rPr>
              <a:t>. "Truly random number" is more of a philosophical viewpoint, as what does it mean to be </a:t>
            </a:r>
            <a:r>
              <a:rPr lang="en-US" sz="2400" dirty="0">
                <a:latin typeface="Consolas" charset="0"/>
              </a:rPr>
              <a:t>random</a:t>
            </a:r>
            <a:r>
              <a:rPr lang="en-US" sz="2400" dirty="0">
                <a:latin typeface="Arial" charset="0"/>
              </a:rPr>
              <a:t> is the crux of the philosophical navel gazing (folks aren't even certain if atomic decay is random or follows some pattern we just can't figure out yet). A cryptographically secure random number generator is going to take some external source of entropy to make the device non-deterministic</a:t>
            </a:r>
          </a:p>
        </p:txBody>
      </p:sp>
    </p:spTree>
    <p:extLst>
      <p:ext uri="{BB962C8B-B14F-4D97-AF65-F5344CB8AC3E}">
        <p14:creationId xmlns:p14="http://schemas.microsoft.com/office/powerpoint/2010/main" val="290608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pseudocode rules</a:t>
            </a:r>
            <a:endParaRPr lang="en-US" dirty="0"/>
          </a:p>
        </p:txBody>
      </p:sp>
      <p:sp>
        <p:nvSpPr>
          <p:cNvPr id="3" name="Text Placeholder 2"/>
          <p:cNvSpPr>
            <a:spLocks noGrp="1"/>
          </p:cNvSpPr>
          <p:nvPr>
            <p:ph type="body" sz="quarter" idx="10"/>
          </p:nvPr>
        </p:nvSpPr>
        <p:spPr/>
        <p:txBody>
          <a:bodyPr anchor="t"/>
          <a:lstStyle/>
          <a:p>
            <a:r>
              <a:rPr lang="en-US" sz="2000" dirty="0"/>
              <a:t> Begin the logic with an If and end it with an End If </a:t>
            </a:r>
          </a:p>
          <a:p>
            <a:endParaRPr lang="en-US" sz="2000" dirty="0"/>
          </a:p>
          <a:p>
            <a:r>
              <a:rPr lang="en-US" sz="2000" dirty="0"/>
              <a:t> Then is optional.  (I usually leave it off because C# doesn’t use it) </a:t>
            </a:r>
          </a:p>
          <a:p>
            <a:endParaRPr lang="en-US" sz="2000" dirty="0"/>
          </a:p>
          <a:p>
            <a:r>
              <a:rPr lang="en-US" sz="2000" dirty="0"/>
              <a:t> If there are no statements for the ELSE portion, leave the else off.  This is the do nothing situation. </a:t>
            </a:r>
            <a:endParaRPr lang="en-US" sz="2000" dirty="0" smtClean="0"/>
          </a:p>
          <a:p>
            <a:endParaRPr lang="en-US" sz="1800" dirty="0" smtClean="0"/>
          </a:p>
          <a:p>
            <a:r>
              <a:rPr lang="en-US" sz="1800" dirty="0" smtClean="0">
                <a:solidFill>
                  <a:srgbClr val="00B050"/>
                </a:solidFill>
              </a:rPr>
              <a:t>IF </a:t>
            </a:r>
            <a:r>
              <a:rPr lang="en-US" sz="1800" dirty="0">
                <a:solidFill>
                  <a:srgbClr val="00B050"/>
                </a:solidFill>
              </a:rPr>
              <a:t>condition [THEN] </a:t>
            </a:r>
          </a:p>
          <a:p>
            <a:r>
              <a:rPr lang="en-US" sz="1800" dirty="0" smtClean="0">
                <a:solidFill>
                  <a:srgbClr val="00B050"/>
                </a:solidFill>
              </a:rPr>
              <a:t>statements </a:t>
            </a:r>
            <a:r>
              <a:rPr lang="en-US" sz="1800" dirty="0">
                <a:solidFill>
                  <a:srgbClr val="00B050"/>
                </a:solidFill>
              </a:rPr>
              <a:t>if condition is true </a:t>
            </a:r>
          </a:p>
          <a:p>
            <a:r>
              <a:rPr lang="en-US" sz="1800" dirty="0" smtClean="0">
                <a:solidFill>
                  <a:srgbClr val="00B050"/>
                </a:solidFill>
              </a:rPr>
              <a:t>[</a:t>
            </a:r>
            <a:r>
              <a:rPr lang="en-US" sz="1800" dirty="0">
                <a:solidFill>
                  <a:srgbClr val="00B050"/>
                </a:solidFill>
              </a:rPr>
              <a:t>ELSE </a:t>
            </a:r>
          </a:p>
          <a:p>
            <a:r>
              <a:rPr lang="en-US" sz="1800" dirty="0" smtClean="0">
                <a:solidFill>
                  <a:srgbClr val="00B050"/>
                </a:solidFill>
              </a:rPr>
              <a:t>statements </a:t>
            </a:r>
            <a:r>
              <a:rPr lang="en-US" sz="1800" dirty="0">
                <a:solidFill>
                  <a:srgbClr val="00B050"/>
                </a:solidFill>
              </a:rPr>
              <a:t>if condition is false] </a:t>
            </a:r>
          </a:p>
          <a:p>
            <a:r>
              <a:rPr lang="en-US" sz="1800" dirty="0" smtClean="0">
                <a:solidFill>
                  <a:srgbClr val="00B050"/>
                </a:solidFill>
              </a:rPr>
              <a:t>ENDIF </a:t>
            </a:r>
            <a:endParaRPr lang="en-US" sz="1800" dirty="0">
              <a:solidFill>
                <a:srgbClr val="00B050"/>
              </a:solidFill>
            </a:endParaRPr>
          </a:p>
        </p:txBody>
      </p:sp>
      <p:pic>
        <p:nvPicPr>
          <p:cNvPr id="4" name="Picture 3"/>
          <p:cNvPicPr>
            <a:picLocks noChangeAspect="1"/>
          </p:cNvPicPr>
          <p:nvPr/>
        </p:nvPicPr>
        <p:blipFill>
          <a:blip r:embed="rId3"/>
          <a:stretch>
            <a:fillRect/>
          </a:stretch>
        </p:blipFill>
        <p:spPr>
          <a:xfrm>
            <a:off x="3948113" y="4489450"/>
            <a:ext cx="4503742" cy="812973"/>
          </a:xfrm>
          <a:prstGeom prst="rect">
            <a:avLst/>
          </a:prstGeom>
        </p:spPr>
      </p:pic>
    </p:spTree>
    <p:extLst>
      <p:ext uri="{BB962C8B-B14F-4D97-AF65-F5344CB8AC3E}">
        <p14:creationId xmlns:p14="http://schemas.microsoft.com/office/powerpoint/2010/main" val="32322853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pic>
        <p:nvPicPr>
          <p:cNvPr id="4" name="Picture 3" descr="Image"/>
          <p:cNvPicPr>
            <a:picLocks noChangeAspect="1"/>
          </p:cNvPicPr>
          <p:nvPr/>
        </p:nvPicPr>
        <p:blipFill>
          <a:blip r:embed="rId3"/>
          <a:stretch>
            <a:fillRect/>
          </a:stretch>
        </p:blipFill>
        <p:spPr>
          <a:xfrm>
            <a:off x="93663" y="2343150"/>
            <a:ext cx="9045117" cy="3406960"/>
          </a:xfrm>
          <a:prstGeom prst="rect">
            <a:avLst/>
          </a:prstGeom>
        </p:spPr>
      </p:pic>
    </p:spTree>
    <p:extLst>
      <p:ext uri="{BB962C8B-B14F-4D97-AF65-F5344CB8AC3E}">
        <p14:creationId xmlns:p14="http://schemas.microsoft.com/office/powerpoint/2010/main" val="8321680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random</a:t>
            </a:r>
            <a:endParaRPr lang="en-US" dirty="0"/>
          </a:p>
        </p:txBody>
      </p:sp>
      <p:sp>
        <p:nvSpPr>
          <p:cNvPr id="3" name="Text Placeholder 2"/>
          <p:cNvSpPr>
            <a:spLocks noGrp="1"/>
          </p:cNvSpPr>
          <p:nvPr>
            <p:ph type="body" sz="quarter" idx="10"/>
          </p:nvPr>
        </p:nvSpPr>
        <p:spPr/>
        <p:txBody>
          <a:bodyPr anchor="t"/>
          <a:lstStyle/>
          <a:p>
            <a:r>
              <a:rPr lang="en-US" sz="1800" dirty="0"/>
              <a:t>You can provide an upper limit to the generated numbers. The following statement will generate a value between 0 and 50:</a:t>
            </a:r>
            <a:endParaRPr lang="en-US" sz="1800" dirty="0"/>
          </a:p>
          <a:p>
            <a:r>
              <a:rPr lang="en-US" sz="1800" dirty="0" err="1"/>
              <a:t>nbr</a:t>
            </a:r>
            <a:r>
              <a:rPr lang="en-US" sz="1800" dirty="0"/>
              <a:t> </a:t>
            </a:r>
            <a:r>
              <a:rPr lang="en-US" sz="1800" dirty="0"/>
              <a:t>= </a:t>
            </a:r>
            <a:r>
              <a:rPr lang="en-US" sz="1800" dirty="0" err="1"/>
              <a:t>rand.Next</a:t>
            </a:r>
            <a:r>
              <a:rPr lang="en-US" sz="1800" dirty="0"/>
              <a:t>(1,50); </a:t>
            </a:r>
            <a:br>
              <a:rPr lang="en-US" sz="1800" dirty="0"/>
            </a:br>
            <a:r>
              <a:rPr lang="en-US" sz="1800" dirty="0"/>
              <a:t/>
            </a:r>
            <a:br>
              <a:rPr lang="en-US" sz="1800" dirty="0"/>
            </a:br>
            <a:r>
              <a:rPr lang="en-US" sz="1800" dirty="0"/>
              <a:t>(Next generates numbers up to </a:t>
            </a:r>
            <a:r>
              <a:rPr lang="en-US" sz="1800" b="1" dirty="0"/>
              <a:t>but not including</a:t>
            </a:r>
            <a:r>
              <a:rPr lang="en-US" sz="1800" dirty="0"/>
              <a:t> the number in parenthesis)</a:t>
            </a:r>
            <a:endParaRPr lang="en-US" sz="1800" dirty="0"/>
          </a:p>
          <a:p>
            <a:r>
              <a:rPr lang="en-US" sz="1800" dirty="0"/>
              <a:t>You can have the range start at a number other than zero.  Add or subtract a value to shift the numbers range up or downn</a:t>
            </a:r>
          </a:p>
          <a:p>
            <a:r>
              <a:rPr lang="en-US" sz="1800" dirty="0"/>
              <a:t>	</a:t>
            </a:r>
            <a:r>
              <a:rPr lang="en-US" sz="1800" dirty="0" err="1"/>
              <a:t>nbr</a:t>
            </a:r>
            <a:r>
              <a:rPr lang="en-US" sz="1800" dirty="0"/>
              <a:t> =  </a:t>
            </a:r>
            <a:r>
              <a:rPr lang="en-US" sz="1800" dirty="0" err="1"/>
              <a:t>rand.Next</a:t>
            </a:r>
            <a:r>
              <a:rPr lang="en-US" sz="1800" dirty="0"/>
              <a:t>(50 + 1) + 50;</a:t>
            </a:r>
            <a:endParaRPr lang="en-US" sz="2800" dirty="0"/>
          </a:p>
          <a:p>
            <a:r>
              <a:rPr lang="en-US" sz="1800" dirty="0"/>
              <a:t> 	This will generate a number between 50 and 100</a:t>
            </a:r>
          </a:p>
          <a:p>
            <a:endParaRPr lang="en-US" dirty="0"/>
          </a:p>
        </p:txBody>
      </p:sp>
    </p:spTree>
    <p:extLst>
      <p:ext uri="{BB962C8B-B14F-4D97-AF65-F5344CB8AC3E}">
        <p14:creationId xmlns:p14="http://schemas.microsoft.com/office/powerpoint/2010/main" val="6820007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random</a:t>
            </a:r>
            <a:endParaRPr lang="en-US" dirty="0"/>
          </a:p>
        </p:txBody>
      </p:sp>
      <p:sp>
        <p:nvSpPr>
          <p:cNvPr id="3" name="Text Placeholder 2"/>
          <p:cNvSpPr>
            <a:spLocks noGrp="1"/>
          </p:cNvSpPr>
          <p:nvPr>
            <p:ph type="body" sz="quarter" idx="10"/>
          </p:nvPr>
        </p:nvSpPr>
        <p:spPr/>
        <p:txBody>
          <a:bodyPr anchor="t"/>
          <a:lstStyle/>
          <a:p>
            <a:r>
              <a:rPr lang="en-US" sz="2000" i="1" dirty="0" err="1"/>
              <a:t>NextDouble</a:t>
            </a:r>
            <a:r>
              <a:rPr lang="en-US" sz="2000" i="1" dirty="0"/>
              <a:t> </a:t>
            </a:r>
            <a:r>
              <a:rPr lang="en-US" sz="2000" dirty="0"/>
              <a:t> method returns a random floating point number between  0.0 and 1.0 (not including 1.0)</a:t>
            </a:r>
            <a:endParaRPr lang="en-US" sz="2000" dirty="0"/>
          </a:p>
          <a:p>
            <a:r>
              <a:rPr lang="en-US" sz="2000" i="1" dirty="0"/>
              <a:t> </a:t>
            </a:r>
            <a:r>
              <a:rPr lang="en-US" sz="2000" dirty="0"/>
              <a:t>  </a:t>
            </a:r>
          </a:p>
          <a:p>
            <a:endParaRPr lang="en-US" dirty="0"/>
          </a:p>
        </p:txBody>
      </p:sp>
    </p:spTree>
    <p:extLst>
      <p:ext uri="{BB962C8B-B14F-4D97-AF65-F5344CB8AC3E}">
        <p14:creationId xmlns:p14="http://schemas.microsoft.com/office/powerpoint/2010/main" val="27209679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random</a:t>
            </a:r>
            <a:endParaRPr lang="en-US" dirty="0"/>
          </a:p>
        </p:txBody>
      </p:sp>
      <p:sp>
        <p:nvSpPr>
          <p:cNvPr id="3" name="Text Placeholder 2"/>
          <p:cNvSpPr>
            <a:spLocks noGrp="1"/>
          </p:cNvSpPr>
          <p:nvPr>
            <p:ph type="body" sz="quarter" idx="10"/>
          </p:nvPr>
        </p:nvSpPr>
        <p:spPr/>
        <p:txBody>
          <a:bodyPr/>
          <a:lstStyle/>
          <a:p>
            <a:pPr lvl="1"/>
            <a:r>
              <a:rPr lang="en-US" dirty="0"/>
              <a:t>If you want a number within a larger range, multiply the method by a scaling factor</a:t>
            </a:r>
          </a:p>
          <a:p>
            <a:r>
              <a:rPr lang="en-US" dirty="0"/>
              <a:t>  </a:t>
            </a:r>
          </a:p>
          <a:p>
            <a:r>
              <a:rPr lang="en-US" dirty="0"/>
              <a:t>	</a:t>
            </a:r>
            <a:r>
              <a:rPr lang="en-US" dirty="0" err="1"/>
              <a:t>dblNbr</a:t>
            </a:r>
            <a:r>
              <a:rPr lang="en-US" dirty="0"/>
              <a:t> = </a:t>
            </a:r>
            <a:r>
              <a:rPr lang="en-US" dirty="0" err="1"/>
              <a:t>rand.NextDouble</a:t>
            </a:r>
            <a:r>
              <a:rPr lang="en-US" dirty="0"/>
              <a:t>()</a:t>
            </a:r>
            <a:r>
              <a:rPr lang="en-US" i="1" dirty="0"/>
              <a:t>   </a:t>
            </a:r>
            <a:r>
              <a:rPr lang="en-US" dirty="0"/>
              <a:t>*  100.0;</a:t>
            </a:r>
            <a:endParaRPr lang="en-US" sz="4400" dirty="0"/>
          </a:p>
          <a:p>
            <a:r>
              <a:rPr lang="en-US" dirty="0"/>
              <a:t>  </a:t>
            </a:r>
          </a:p>
          <a:p>
            <a:r>
              <a:rPr lang="en-US" dirty="0"/>
              <a:t>This will generate a number between 0 and 100.0 </a:t>
            </a:r>
            <a:br>
              <a:rPr lang="en-US" dirty="0"/>
            </a:br>
            <a:r>
              <a:rPr lang="en-US" dirty="0"/>
              <a:t>(not including 100)</a:t>
            </a:r>
          </a:p>
        </p:txBody>
      </p:sp>
    </p:spTree>
    <p:extLst>
      <p:ext uri="{BB962C8B-B14F-4D97-AF65-F5344CB8AC3E}">
        <p14:creationId xmlns:p14="http://schemas.microsoft.com/office/powerpoint/2010/main" val="34561526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random</a:t>
            </a:r>
            <a:endParaRPr lang="en-US" dirty="0"/>
          </a:p>
        </p:txBody>
      </p:sp>
      <p:sp>
        <p:nvSpPr>
          <p:cNvPr id="3" name="Text Placeholder 2"/>
          <p:cNvSpPr>
            <a:spLocks noGrp="1"/>
          </p:cNvSpPr>
          <p:nvPr>
            <p:ph type="body" sz="quarter" idx="10"/>
          </p:nvPr>
        </p:nvSpPr>
        <p:spPr/>
        <p:txBody>
          <a:bodyPr/>
          <a:lstStyle/>
          <a:p>
            <a:pPr lvl="1"/>
            <a:r>
              <a:rPr lang="en-US" dirty="0"/>
              <a:t>If you want the number to start with a value other than zero, add/subtract from the value after you have multiplied by the scaling factor:  </a:t>
            </a:r>
          </a:p>
          <a:p>
            <a:r>
              <a:rPr lang="en-US" dirty="0"/>
              <a:t>  </a:t>
            </a:r>
          </a:p>
          <a:p>
            <a:r>
              <a:rPr lang="en-US" dirty="0" err="1"/>
              <a:t>dblNbr</a:t>
            </a:r>
            <a:r>
              <a:rPr lang="en-US" dirty="0"/>
              <a:t> = (</a:t>
            </a:r>
            <a:r>
              <a:rPr lang="en-US" dirty="0" err="1"/>
              <a:t>rand.NextDouble</a:t>
            </a:r>
            <a:r>
              <a:rPr lang="en-US" dirty="0"/>
              <a:t>()</a:t>
            </a:r>
            <a:r>
              <a:rPr lang="en-US" i="1" dirty="0"/>
              <a:t>   </a:t>
            </a:r>
            <a:r>
              <a:rPr lang="en-US" dirty="0"/>
              <a:t>*  100.0)  -  50.0;</a:t>
            </a:r>
            <a:endParaRPr lang="en-US" sz="4400" dirty="0"/>
          </a:p>
          <a:p>
            <a:r>
              <a:rPr lang="en-US" dirty="0"/>
              <a:t>  </a:t>
            </a:r>
          </a:p>
          <a:p>
            <a:r>
              <a:rPr lang="en-US" dirty="0"/>
              <a:t>	This will generate a number between -50.0 and  +50.0</a:t>
            </a:r>
            <a:br>
              <a:rPr lang="en-US" dirty="0"/>
            </a:br>
            <a:endParaRPr lang="en-US" dirty="0"/>
          </a:p>
        </p:txBody>
      </p:sp>
    </p:spTree>
    <p:extLst>
      <p:ext uri="{BB962C8B-B14F-4D97-AF65-F5344CB8AC3E}">
        <p14:creationId xmlns:p14="http://schemas.microsoft.com/office/powerpoint/2010/main" val="24006732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random</a:t>
            </a:r>
            <a:endParaRPr lang="en-US" dirty="0"/>
          </a:p>
        </p:txBody>
      </p:sp>
      <p:sp>
        <p:nvSpPr>
          <p:cNvPr id="3" name="Text Placeholder 2"/>
          <p:cNvSpPr>
            <a:spLocks noGrp="1"/>
          </p:cNvSpPr>
          <p:nvPr>
            <p:ph type="body" sz="quarter" idx="10"/>
          </p:nvPr>
        </p:nvSpPr>
        <p:spPr/>
        <p:txBody>
          <a:bodyPr anchor="t"/>
          <a:lstStyle/>
          <a:p>
            <a:pPr lvl="1"/>
            <a:r>
              <a:rPr lang="en-US" sz="2400" dirty="0"/>
              <a:t>To simplify generating random numbers, I have written a utility procedure called </a:t>
            </a:r>
            <a:r>
              <a:rPr lang="en-US" sz="2400" dirty="0" err="1"/>
              <a:t>GetRandom</a:t>
            </a:r>
            <a:r>
              <a:rPr lang="en-US" sz="2400" dirty="0"/>
              <a:t>.</a:t>
            </a:r>
            <a:endParaRPr lang="en-US" sz="2400" dirty="0"/>
          </a:p>
          <a:p>
            <a:pPr lvl="2"/>
            <a:r>
              <a:rPr lang="en-US" sz="2000" dirty="0"/>
              <a:t>To use it, you first have to import </a:t>
            </a:r>
            <a:r>
              <a:rPr lang="en-US" sz="2000" dirty="0" err="1"/>
              <a:t>Tools.cs</a:t>
            </a:r>
            <a:r>
              <a:rPr lang="en-US" sz="2000" dirty="0"/>
              <a:t> into your project.</a:t>
            </a:r>
          </a:p>
          <a:p>
            <a:pPr lvl="3"/>
            <a:r>
              <a:rPr lang="en-US" sz="1800" dirty="0" err="1"/>
              <a:t>Project</a:t>
            </a:r>
            <a:r>
              <a:rPr lang="en-US" sz="1800" dirty="0" err="1">
                <a:sym typeface="Marlett" pitchFamily="2" charset="2"/>
              </a:rPr>
              <a:t></a:t>
            </a:r>
            <a:r>
              <a:rPr lang="en-US" sz="1800" dirty="0" err="1"/>
              <a:t>Add</a:t>
            </a:r>
            <a:r>
              <a:rPr lang="en-US" sz="1800" dirty="0"/>
              <a:t> Existing Item</a:t>
            </a:r>
          </a:p>
          <a:p>
            <a:pPr lvl="3"/>
            <a:r>
              <a:rPr lang="en-US" sz="1800" dirty="0"/>
              <a:t>Locate a copy of </a:t>
            </a:r>
            <a:r>
              <a:rPr lang="en-US" sz="1800" dirty="0" err="1"/>
              <a:t>Tools.cs</a:t>
            </a:r>
            <a:endParaRPr lang="en-US" sz="1800" dirty="0"/>
          </a:p>
          <a:p>
            <a:pPr lvl="3"/>
            <a:r>
              <a:rPr lang="en-US" sz="1800" dirty="0"/>
              <a:t>Should appear in Solution Explorer</a:t>
            </a:r>
          </a:p>
          <a:p>
            <a:pPr lvl="3"/>
            <a:r>
              <a:rPr lang="en-US" sz="1800" dirty="0" err="1"/>
              <a:t>Tools.cs</a:t>
            </a:r>
            <a:r>
              <a:rPr lang="en-US" sz="1800" dirty="0"/>
              <a:t> </a:t>
            </a:r>
            <a:r>
              <a:rPr lang="en-US" sz="1800" dirty="0"/>
              <a:t>includes other utilities we’ll use in Programming Logic – Intermediate</a:t>
            </a:r>
          </a:p>
          <a:p>
            <a:r>
              <a:rPr lang="en-US" sz="2000" dirty="0"/>
              <a:t>Once you’ve imported </a:t>
            </a:r>
            <a:r>
              <a:rPr lang="en-US" sz="2000" dirty="0" err="1"/>
              <a:t>Tools.cs</a:t>
            </a:r>
            <a:r>
              <a:rPr lang="en-US" sz="2000" dirty="0"/>
              <a:t>, all you have to do is </a:t>
            </a:r>
            <a:r>
              <a:rPr lang="en-US" sz="2000" i="1" dirty="0"/>
              <a:t>call</a:t>
            </a:r>
            <a:r>
              <a:rPr lang="en-US" sz="2000" dirty="0"/>
              <a:t> </a:t>
            </a:r>
            <a:r>
              <a:rPr lang="en-US" sz="2000" dirty="0" err="1"/>
              <a:t>GetRandom</a:t>
            </a:r>
            <a:r>
              <a:rPr lang="en-US" sz="2000" dirty="0"/>
              <a:t>.</a:t>
            </a:r>
            <a:r>
              <a:rPr lang="en-US" sz="2800" dirty="0"/>
              <a:t/>
            </a:r>
            <a:br>
              <a:rPr lang="en-US" sz="2800" dirty="0"/>
            </a:br>
            <a:r>
              <a:rPr lang="en-US" sz="2800" dirty="0"/>
              <a:t/>
            </a:r>
            <a:br>
              <a:rPr lang="en-US" sz="2800" dirty="0"/>
            </a:br>
            <a:r>
              <a:rPr lang="en-US" sz="1800" dirty="0" err="1"/>
              <a:t>myNumber</a:t>
            </a:r>
            <a:r>
              <a:rPr lang="en-US" sz="1800" dirty="0"/>
              <a:t> = </a:t>
            </a:r>
            <a:r>
              <a:rPr lang="en-US" sz="1800" dirty="0" err="1"/>
              <a:t>vTools.GetRandom</a:t>
            </a:r>
            <a:r>
              <a:rPr lang="en-US" sz="1800" dirty="0"/>
              <a:t>(15, 75);</a:t>
            </a:r>
            <a:endParaRPr lang="en-US" sz="2800" dirty="0"/>
          </a:p>
        </p:txBody>
      </p:sp>
    </p:spTree>
    <p:extLst>
      <p:ext uri="{BB962C8B-B14F-4D97-AF65-F5344CB8AC3E}">
        <p14:creationId xmlns:p14="http://schemas.microsoft.com/office/powerpoint/2010/main" val="29792634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dirty="0">
                <a:solidFill>
                  <a:srgbClr val="7030A0"/>
                </a:solidFill>
              </a:rPr>
              <a:t>Import and browse through </a:t>
            </a:r>
            <a:r>
              <a:rPr lang="en-US" dirty="0" err="1">
                <a:solidFill>
                  <a:srgbClr val="7030A0"/>
                </a:solidFill>
              </a:rPr>
              <a:t>VolkerTools.cs</a:t>
            </a:r>
            <a:endParaRPr lang="en-US" dirty="0">
              <a:solidFill>
                <a:srgbClr val="7030A0"/>
              </a:solidFill>
            </a:endParaRPr>
          </a:p>
          <a:p>
            <a:r>
              <a:rPr lang="en-US" dirty="0">
                <a:solidFill>
                  <a:srgbClr val="7030A0"/>
                </a:solidFill>
              </a:rPr>
              <a:t> </a:t>
            </a:r>
          </a:p>
          <a:p>
            <a:r>
              <a:rPr lang="en-US" dirty="0">
                <a:solidFill>
                  <a:srgbClr val="7030A0"/>
                </a:solidFill>
              </a:rPr>
              <a:t>Use </a:t>
            </a:r>
            <a:r>
              <a:rPr lang="en-US" dirty="0" err="1">
                <a:solidFill>
                  <a:srgbClr val="7030A0"/>
                </a:solidFill>
              </a:rPr>
              <a:t>GetRandom</a:t>
            </a:r>
            <a:r>
              <a:rPr lang="en-US" dirty="0">
                <a:solidFill>
                  <a:srgbClr val="7030A0"/>
                </a:solidFill>
              </a:rPr>
              <a:t> to display two random dice rolls in Craps project.</a:t>
            </a:r>
          </a:p>
          <a:p>
            <a:r>
              <a:rPr lang="en-US" dirty="0">
                <a:solidFill>
                  <a:srgbClr val="7030A0"/>
                </a:solidFill>
              </a:rPr>
              <a:t> </a:t>
            </a:r>
          </a:p>
          <a:p>
            <a:r>
              <a:rPr lang="en-US" dirty="0">
                <a:solidFill>
                  <a:srgbClr val="7030A0"/>
                </a:solidFill>
              </a:rPr>
              <a:t>Provide students with completed Craps project</a:t>
            </a:r>
          </a:p>
        </p:txBody>
      </p:sp>
    </p:spTree>
    <p:extLst>
      <p:ext uri="{BB962C8B-B14F-4D97-AF65-F5344CB8AC3E}">
        <p14:creationId xmlns:p14="http://schemas.microsoft.com/office/powerpoint/2010/main" val="3881186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pPr lvl="2"/>
            <a:r>
              <a:rPr lang="en-US" dirty="0"/>
              <a:t>All the statements discussed on the previous page (</a:t>
            </a:r>
            <a:r>
              <a:rPr lang="en-US" sz="1600" dirty="0"/>
              <a:t>Random, .Next, .</a:t>
            </a:r>
            <a:r>
              <a:rPr lang="en-US" sz="1600" dirty="0" err="1"/>
              <a:t>NextDouble</a:t>
            </a:r>
            <a:r>
              <a:rPr lang="en-US" dirty="0"/>
              <a:t>) are no longer needed. They are embedded in </a:t>
            </a:r>
            <a:r>
              <a:rPr lang="en-US" dirty="0" err="1"/>
              <a:t>VolkerTools.cs</a:t>
            </a:r>
            <a:endParaRPr lang="en-US" dirty="0"/>
          </a:p>
          <a:p>
            <a:pPr lvl="2"/>
            <a:r>
              <a:rPr lang="en-US" dirty="0"/>
              <a:t>This version of </a:t>
            </a:r>
            <a:r>
              <a:rPr lang="en-US" dirty="0" err="1"/>
              <a:t>GetRandom</a:t>
            </a:r>
            <a:r>
              <a:rPr lang="en-US" dirty="0"/>
              <a:t> returns a random integer. If you need to generate a random double value, you’ll have to modify this utility.</a:t>
            </a:r>
          </a:p>
          <a:p>
            <a:endParaRPr lang="en-US" dirty="0"/>
          </a:p>
        </p:txBody>
      </p:sp>
    </p:spTree>
    <p:extLst>
      <p:ext uri="{BB962C8B-B14F-4D97-AF65-F5344CB8AC3E}">
        <p14:creationId xmlns:p14="http://schemas.microsoft.com/office/powerpoint/2010/main" val="1176232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getrandom in c# tools class</a:t>
            </a:r>
            <a:endParaRPr lang="en-US" sz="3600" dirty="0"/>
          </a:p>
        </p:txBody>
      </p:sp>
      <p:sp>
        <p:nvSpPr>
          <p:cNvPr id="3" name="Text Placeholder 2"/>
          <p:cNvSpPr>
            <a:spLocks noGrp="1"/>
          </p:cNvSpPr>
          <p:nvPr>
            <p:ph type="body" sz="quarter" idx="10"/>
          </p:nvPr>
        </p:nvSpPr>
        <p:spPr/>
        <p:txBody>
          <a:bodyPr/>
          <a:lstStyle/>
          <a:p>
            <a:pPr lvl="2"/>
            <a:r>
              <a:rPr lang="en-US" dirty="0"/>
              <a:t>Note that </a:t>
            </a:r>
            <a:r>
              <a:rPr lang="en-US" dirty="0" err="1"/>
              <a:t>GetRandom</a:t>
            </a:r>
            <a:r>
              <a:rPr lang="en-US" dirty="0"/>
              <a:t> requires two </a:t>
            </a:r>
            <a:r>
              <a:rPr lang="en-US" i="1" dirty="0"/>
              <a:t>parameters</a:t>
            </a:r>
            <a:r>
              <a:rPr lang="en-US" dirty="0"/>
              <a:t> (the numbers in parenthesis).</a:t>
            </a:r>
          </a:p>
          <a:p>
            <a:pPr lvl="3"/>
            <a:r>
              <a:rPr lang="en-US" dirty="0"/>
              <a:t>The first number is the smallest random number you want generated</a:t>
            </a:r>
          </a:p>
          <a:p>
            <a:pPr lvl="3"/>
            <a:r>
              <a:rPr lang="en-US" dirty="0"/>
              <a:t>The second number is the largest random number you wanted generated</a:t>
            </a:r>
          </a:p>
          <a:p>
            <a:pPr lvl="3"/>
            <a:r>
              <a:rPr lang="en-US" dirty="0"/>
              <a:t>Instead of literals (15, 75), you can use variables</a:t>
            </a:r>
          </a:p>
          <a:p>
            <a:pPr lvl="3"/>
            <a:r>
              <a:rPr lang="en-US" dirty="0"/>
              <a:t>Basically, </a:t>
            </a:r>
            <a:r>
              <a:rPr lang="en-US" dirty="0" err="1"/>
              <a:t>GetRandom</a:t>
            </a:r>
            <a:r>
              <a:rPr lang="en-US" dirty="0"/>
              <a:t> generates a random integer between the two values you provide (inclusive)</a:t>
            </a:r>
          </a:p>
          <a:p>
            <a:pPr lvl="3"/>
            <a:r>
              <a:rPr lang="en-US" dirty="0"/>
              <a:t>Both the minimum and maximum number are required.</a:t>
            </a:r>
          </a:p>
          <a:p>
            <a:endParaRPr lang="en-US" dirty="0"/>
          </a:p>
        </p:txBody>
      </p:sp>
    </p:spTree>
    <p:extLst>
      <p:ext uri="{BB962C8B-B14F-4D97-AF65-F5344CB8AC3E}">
        <p14:creationId xmlns:p14="http://schemas.microsoft.com/office/powerpoint/2010/main" val="3428226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Toupper</a:t>
            </a:r>
            <a:r>
              <a:rPr lang="en-US" dirty="0" smtClean="0"/>
              <a:t> and </a:t>
            </a:r>
            <a:r>
              <a:rPr lang="en-US" dirty="0" err="1" smtClean="0"/>
              <a:t>tolower</a:t>
            </a:r>
            <a:endParaRPr lang="en-US" dirty="0"/>
          </a:p>
        </p:txBody>
      </p:sp>
      <p:sp>
        <p:nvSpPr>
          <p:cNvPr id="3" name="Text Placeholder 2"/>
          <p:cNvSpPr>
            <a:spLocks noGrp="1"/>
          </p:cNvSpPr>
          <p:nvPr>
            <p:ph type="body" sz="quarter" idx="10"/>
          </p:nvPr>
        </p:nvSpPr>
        <p:spPr/>
        <p:txBody>
          <a:bodyPr/>
          <a:lstStyle/>
          <a:p>
            <a:pPr lvl="1"/>
            <a:r>
              <a:rPr lang="en-US" sz="2000" i="1" dirty="0" err="1"/>
              <a:t>ToUpper</a:t>
            </a:r>
            <a:r>
              <a:rPr lang="en-US" sz="2000" i="1" dirty="0"/>
              <a:t> </a:t>
            </a:r>
            <a:r>
              <a:rPr lang="en-US" sz="2000" dirty="0"/>
              <a:t>and </a:t>
            </a:r>
            <a:r>
              <a:rPr lang="en-US" sz="2000" i="1" dirty="0" err="1"/>
              <a:t>ToLower</a:t>
            </a:r>
            <a:r>
              <a:rPr lang="en-US" sz="2000" i="1" dirty="0"/>
              <a:t> </a:t>
            </a:r>
            <a:r>
              <a:rPr lang="en-US" sz="2000" dirty="0"/>
              <a:t>methods work with string variables or expressions.</a:t>
            </a:r>
          </a:p>
          <a:p>
            <a:pPr lvl="1"/>
            <a:r>
              <a:rPr lang="en-US" sz="2000" dirty="0"/>
              <a:t>General format:  </a:t>
            </a:r>
          </a:p>
          <a:p>
            <a:r>
              <a:rPr lang="en-US" sz="2400" i="1" dirty="0" err="1"/>
              <a:t>StringExpression</a:t>
            </a:r>
            <a:r>
              <a:rPr lang="en-US" sz="2400" dirty="0" err="1"/>
              <a:t>.ToUpper</a:t>
            </a:r>
            <a:r>
              <a:rPr lang="en-US" sz="2400" dirty="0"/>
              <a:t>();  </a:t>
            </a:r>
          </a:p>
          <a:p>
            <a:r>
              <a:rPr lang="en-US" sz="2400" dirty="0"/>
              <a:t> </a:t>
            </a:r>
          </a:p>
          <a:p>
            <a:r>
              <a:rPr lang="en-US" sz="2400" i="1" dirty="0" err="1"/>
              <a:t>StringExpression</a:t>
            </a:r>
            <a:r>
              <a:rPr lang="en-US" sz="2400" i="1" dirty="0"/>
              <a:t> </a:t>
            </a:r>
            <a:r>
              <a:rPr lang="en-US" sz="2400" dirty="0"/>
              <a:t>can be any string variable or string expression.</a:t>
            </a:r>
          </a:p>
          <a:p>
            <a:r>
              <a:rPr lang="en-US" sz="2400" dirty="0"/>
              <a:t> </a:t>
            </a:r>
          </a:p>
          <a:p>
            <a:pPr lvl="1"/>
            <a:r>
              <a:rPr lang="en-US" sz="2000" dirty="0" err="1"/>
              <a:t>ToUpper</a:t>
            </a:r>
            <a:r>
              <a:rPr lang="en-US" sz="2000" dirty="0"/>
              <a:t> returns the </a:t>
            </a:r>
            <a:r>
              <a:rPr lang="en-US" sz="2000" u="sng" dirty="0"/>
              <a:t>uppercase</a:t>
            </a:r>
            <a:r>
              <a:rPr lang="en-US" sz="2000" dirty="0"/>
              <a:t> equivalent of the string.  </a:t>
            </a:r>
          </a:p>
          <a:p>
            <a:pPr lvl="1"/>
            <a:r>
              <a:rPr lang="en-US" sz="2000" dirty="0" err="1"/>
              <a:t>ToLower</a:t>
            </a:r>
            <a:r>
              <a:rPr lang="en-US" sz="2000" dirty="0"/>
              <a:t> returns the </a:t>
            </a:r>
            <a:r>
              <a:rPr lang="en-US" sz="2000" u="sng" dirty="0"/>
              <a:t>lowercase</a:t>
            </a:r>
            <a:r>
              <a:rPr lang="en-US" sz="2000" dirty="0"/>
              <a:t> equivalent of the string.</a:t>
            </a:r>
          </a:p>
          <a:p>
            <a:endParaRPr lang="en-US" dirty="0"/>
          </a:p>
        </p:txBody>
      </p:sp>
    </p:spTree>
    <p:extLst>
      <p:ext uri="{BB962C8B-B14F-4D97-AF65-F5344CB8AC3E}">
        <p14:creationId xmlns:p14="http://schemas.microsoft.com/office/powerpoint/2010/main" val="414146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statement variables</a:t>
            </a:r>
            <a:endParaRPr lang="en-US" dirty="0"/>
          </a:p>
        </p:txBody>
      </p:sp>
      <p:sp>
        <p:nvSpPr>
          <p:cNvPr id="3" name="Text Placeholder 2"/>
          <p:cNvSpPr>
            <a:spLocks noGrp="1"/>
          </p:cNvSpPr>
          <p:nvPr>
            <p:ph type="body" sz="quarter" idx="10"/>
          </p:nvPr>
        </p:nvSpPr>
        <p:spPr/>
        <p:txBody>
          <a:bodyPr anchor="t"/>
          <a:lstStyle/>
          <a:p>
            <a:r>
              <a:rPr lang="en-US" sz="1800" dirty="0"/>
              <a:t>The  If … Then   statement causes other statements to be executed only if the condition is True.  </a:t>
            </a:r>
          </a:p>
          <a:p>
            <a:endParaRPr lang="en-US" sz="1800" dirty="0"/>
          </a:p>
          <a:p>
            <a:r>
              <a:rPr lang="en-US" sz="1800" dirty="0"/>
              <a:t>Pseudocode:  </a:t>
            </a:r>
          </a:p>
          <a:p>
            <a:r>
              <a:rPr lang="en-US" sz="1800" dirty="0"/>
              <a:t>IF  it is raining outside  </a:t>
            </a:r>
          </a:p>
          <a:p>
            <a:r>
              <a:rPr lang="en-US" sz="1800" dirty="0"/>
              <a:t>Display “Put on your jacket” </a:t>
            </a:r>
          </a:p>
          <a:p>
            <a:r>
              <a:rPr lang="en-US" sz="1800" dirty="0"/>
              <a:t>Display “Take umbrella” </a:t>
            </a:r>
          </a:p>
          <a:p>
            <a:r>
              <a:rPr lang="en-US" sz="1800" dirty="0"/>
              <a:t>END IF </a:t>
            </a:r>
          </a:p>
          <a:p>
            <a:r>
              <a:rPr lang="en-US" sz="1800" dirty="0"/>
              <a:t>Display “Take a walk” </a:t>
            </a:r>
          </a:p>
          <a:p>
            <a:endParaRPr lang="en-US" sz="1800" dirty="0"/>
          </a:p>
          <a:p>
            <a:r>
              <a:rPr lang="en-US" sz="1800" dirty="0">
                <a:solidFill>
                  <a:srgbClr val="00B050"/>
                </a:solidFill>
              </a:rPr>
              <a:t>Do not word the condition so that do nothing is the Yes/True option. If necessary, reword so that No/False is do nothing (see Pseudocode for clearer explanation). </a:t>
            </a:r>
          </a:p>
        </p:txBody>
      </p:sp>
      <p:pic>
        <p:nvPicPr>
          <p:cNvPr id="4" name="Picture 3"/>
          <p:cNvPicPr>
            <a:picLocks noChangeAspect="1"/>
          </p:cNvPicPr>
          <p:nvPr/>
        </p:nvPicPr>
        <p:blipFill>
          <a:blip r:embed="rId3"/>
          <a:stretch>
            <a:fillRect/>
          </a:stretch>
        </p:blipFill>
        <p:spPr>
          <a:xfrm>
            <a:off x="5152703" y="3025096"/>
            <a:ext cx="2175490" cy="2147729"/>
          </a:xfrm>
          <a:prstGeom prst="rect">
            <a:avLst/>
          </a:prstGeom>
        </p:spPr>
      </p:pic>
    </p:spTree>
    <p:extLst>
      <p:ext uri="{BB962C8B-B14F-4D97-AF65-F5344CB8AC3E}">
        <p14:creationId xmlns:p14="http://schemas.microsoft.com/office/powerpoint/2010/main" val="15459047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pPr lvl="2"/>
            <a:r>
              <a:rPr lang="en-US" dirty="0"/>
              <a:t>Convert a string variable to uppercase and store the value in a variable. </a:t>
            </a:r>
          </a:p>
          <a:p>
            <a:r>
              <a:rPr lang="en-US" dirty="0"/>
              <a:t> </a:t>
            </a:r>
          </a:p>
          <a:p>
            <a:r>
              <a:rPr lang="en-US" sz="4400" dirty="0"/>
              <a:t>		</a:t>
            </a:r>
            <a:r>
              <a:rPr lang="en-US" dirty="0"/>
              <a:t>destination = </a:t>
            </a:r>
            <a:r>
              <a:rPr lang="en-US" dirty="0" err="1"/>
              <a:t>tripDestination.ToUpper</a:t>
            </a:r>
            <a:r>
              <a:rPr lang="en-US" dirty="0"/>
              <a:t>();</a:t>
            </a:r>
            <a:endParaRPr lang="en-US" sz="4400" dirty="0"/>
          </a:p>
          <a:p>
            <a:endParaRPr lang="en-US" dirty="0"/>
          </a:p>
        </p:txBody>
      </p:sp>
    </p:spTree>
    <p:extLst>
      <p:ext uri="{BB962C8B-B14F-4D97-AF65-F5344CB8AC3E}">
        <p14:creationId xmlns:p14="http://schemas.microsoft.com/office/powerpoint/2010/main" val="42648645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pPr lvl="2"/>
            <a:r>
              <a:rPr lang="en-US" dirty="0"/>
              <a:t>Convert a </a:t>
            </a:r>
            <a:r>
              <a:rPr lang="en-US" dirty="0" err="1"/>
              <a:t>TextBox</a:t>
            </a:r>
            <a:r>
              <a:rPr lang="en-US" dirty="0"/>
              <a:t> value to lowercase and store the value in a variable. </a:t>
            </a:r>
          </a:p>
          <a:p>
            <a:r>
              <a:rPr lang="en-US" dirty="0"/>
              <a:t> </a:t>
            </a:r>
          </a:p>
          <a:p>
            <a:r>
              <a:rPr lang="en-US" sz="4400" dirty="0"/>
              <a:t>		</a:t>
            </a:r>
            <a:r>
              <a:rPr lang="en-US" dirty="0" err="1"/>
              <a:t>lastName</a:t>
            </a:r>
            <a:r>
              <a:rPr lang="en-US" dirty="0"/>
              <a:t> =  </a:t>
            </a:r>
            <a:r>
              <a:rPr lang="en-US" dirty="0" err="1"/>
              <a:t>txtLastName.Text.ToLower</a:t>
            </a:r>
            <a:r>
              <a:rPr lang="en-US" dirty="0"/>
              <a:t>();</a:t>
            </a:r>
            <a:endParaRPr lang="en-US" sz="4400" dirty="0"/>
          </a:p>
          <a:p>
            <a:endParaRPr lang="en-US" dirty="0"/>
          </a:p>
        </p:txBody>
      </p:sp>
    </p:spTree>
    <p:extLst>
      <p:ext uri="{BB962C8B-B14F-4D97-AF65-F5344CB8AC3E}">
        <p14:creationId xmlns:p14="http://schemas.microsoft.com/office/powerpoint/2010/main" val="24080524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pPr lvl="2"/>
            <a:r>
              <a:rPr lang="en-US" dirty="0"/>
              <a:t>Compare a </a:t>
            </a:r>
            <a:r>
              <a:rPr lang="en-US" dirty="0" err="1"/>
              <a:t>TextBox</a:t>
            </a:r>
            <a:r>
              <a:rPr lang="en-US" dirty="0"/>
              <a:t> value to a literal</a:t>
            </a:r>
          </a:p>
          <a:p>
            <a:r>
              <a:rPr lang="en-US" dirty="0"/>
              <a:t> </a:t>
            </a:r>
          </a:p>
          <a:p>
            <a:r>
              <a:rPr lang="en-US" sz="4400" dirty="0"/>
              <a:t>		</a:t>
            </a:r>
            <a:r>
              <a:rPr lang="en-US" dirty="0"/>
              <a:t>if(</a:t>
            </a:r>
            <a:r>
              <a:rPr lang="en-US" dirty="0" err="1"/>
              <a:t>txtResult.Text.ToUpper</a:t>
            </a:r>
            <a:r>
              <a:rPr lang="en-US" dirty="0"/>
              <a:t>() == "STOP") {</a:t>
            </a:r>
            <a:endParaRPr lang="en-US" sz="4400" dirty="0"/>
          </a:p>
          <a:p>
            <a:r>
              <a:rPr lang="en-US" dirty="0"/>
              <a:t>		   </a:t>
            </a:r>
            <a:r>
              <a:rPr lang="en-US" dirty="0" err="1"/>
              <a:t>lblMessage.Text</a:t>
            </a:r>
            <a:r>
              <a:rPr lang="en-US" dirty="0"/>
              <a:t> = "All processing done";</a:t>
            </a:r>
            <a:endParaRPr lang="en-US" sz="4400" dirty="0"/>
          </a:p>
          <a:p>
            <a:r>
              <a:rPr lang="en-US" dirty="0"/>
              <a:t>		}//end if  </a:t>
            </a:r>
            <a:endParaRPr lang="en-US" sz="4400" dirty="0"/>
          </a:p>
          <a:p>
            <a:endParaRPr lang="en-US" dirty="0"/>
          </a:p>
        </p:txBody>
      </p:sp>
    </p:spTree>
    <p:extLst>
      <p:ext uri="{BB962C8B-B14F-4D97-AF65-F5344CB8AC3E}">
        <p14:creationId xmlns:p14="http://schemas.microsoft.com/office/powerpoint/2010/main" val="37613941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pPr lvl="1"/>
            <a:r>
              <a:rPr lang="en-US" dirty="0"/>
              <a:t>NOTE:  </a:t>
            </a:r>
            <a:r>
              <a:rPr lang="en-US" dirty="0" err="1"/>
              <a:t>ToUpper</a:t>
            </a:r>
            <a:r>
              <a:rPr lang="en-US" dirty="0"/>
              <a:t> and </a:t>
            </a:r>
            <a:r>
              <a:rPr lang="en-US" dirty="0" err="1"/>
              <a:t>ToLower</a:t>
            </a:r>
            <a:r>
              <a:rPr lang="en-US" dirty="0"/>
              <a:t> methods </a:t>
            </a:r>
            <a:r>
              <a:rPr lang="en-US" u="sng" dirty="0"/>
              <a:t>do not</a:t>
            </a:r>
            <a:r>
              <a:rPr lang="en-US" dirty="0"/>
              <a:t> modify the original value of the string; they just return the upper/lowercase equivalent.  The field keeps its original value.</a:t>
            </a:r>
          </a:p>
          <a:p>
            <a:r>
              <a:rPr lang="en-US" dirty="0"/>
              <a:t>Use </a:t>
            </a:r>
            <a:r>
              <a:rPr lang="en-US" dirty="0" err="1"/>
              <a:t>ToUpper</a:t>
            </a:r>
            <a:r>
              <a:rPr lang="en-US" dirty="0"/>
              <a:t> and </a:t>
            </a:r>
            <a:r>
              <a:rPr lang="en-US" dirty="0" err="1"/>
              <a:t>ToLower</a:t>
            </a:r>
            <a:r>
              <a:rPr lang="en-US" dirty="0"/>
              <a:t> when you need to do string comparisons.  C# is case sensitive which means the uppercase letters are not considered the same value as the lowercase values.  Example:  “A” is not the same ASCII value as “a”.</a:t>
            </a:r>
          </a:p>
        </p:txBody>
      </p:sp>
    </p:spTree>
    <p:extLst>
      <p:ext uri="{BB962C8B-B14F-4D97-AF65-F5344CB8AC3E}">
        <p14:creationId xmlns:p14="http://schemas.microsoft.com/office/powerpoint/2010/main" val="22290171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flags</a:t>
            </a:r>
            <a:endParaRPr lang="en-US" dirty="0"/>
          </a:p>
        </p:txBody>
      </p:sp>
      <p:sp>
        <p:nvSpPr>
          <p:cNvPr id="3" name="Text Placeholder 2"/>
          <p:cNvSpPr>
            <a:spLocks noGrp="1"/>
          </p:cNvSpPr>
          <p:nvPr>
            <p:ph type="body" sz="quarter" idx="10"/>
          </p:nvPr>
        </p:nvSpPr>
        <p:spPr/>
        <p:txBody>
          <a:bodyPr/>
          <a:lstStyle/>
          <a:p>
            <a:pPr lvl="1"/>
            <a:r>
              <a:rPr lang="en-US" sz="2400" dirty="0"/>
              <a:t>Flags are Boolean (True/False) variables that signal when some condition exists in a program.  </a:t>
            </a:r>
          </a:p>
          <a:p>
            <a:pPr lvl="1"/>
            <a:r>
              <a:rPr lang="en-US" sz="2400" dirty="0"/>
              <a:t>Flags are set in one part of a program and checked in another part of a program.  </a:t>
            </a:r>
          </a:p>
          <a:p>
            <a:pPr lvl="1"/>
            <a:r>
              <a:rPr lang="en-US" sz="2400" dirty="0"/>
              <a:t>Flags are set to </a:t>
            </a:r>
            <a:r>
              <a:rPr lang="en-US" sz="1600" dirty="0"/>
              <a:t>true</a:t>
            </a:r>
            <a:r>
              <a:rPr lang="en-US" sz="2400" dirty="0"/>
              <a:t> when the condition exists.  Flags are set to </a:t>
            </a:r>
            <a:r>
              <a:rPr lang="en-US" sz="1600" dirty="0"/>
              <a:t>false</a:t>
            </a:r>
            <a:r>
              <a:rPr lang="en-US" sz="2400" dirty="0"/>
              <a:t> when the condition does not exist.  </a:t>
            </a:r>
          </a:p>
          <a:p>
            <a:pPr lvl="1"/>
            <a:r>
              <a:rPr lang="en-US" sz="2400" dirty="0"/>
              <a:t>Tip:  Make sure you reset your flags in your program – in the beginning of the processing where the flag is set.  If you do not, you can cause logic errors and erroneous results in the program.</a:t>
            </a:r>
          </a:p>
          <a:p>
            <a:endParaRPr lang="en-US" dirty="0"/>
          </a:p>
        </p:txBody>
      </p:sp>
    </p:spTree>
    <p:extLst>
      <p:ext uri="{BB962C8B-B14F-4D97-AF65-F5344CB8AC3E}">
        <p14:creationId xmlns:p14="http://schemas.microsoft.com/office/powerpoint/2010/main" val="16629323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r>
              <a:rPr lang="en-US" sz="2000" dirty="0"/>
              <a:t>if ( </a:t>
            </a:r>
            <a:r>
              <a:rPr lang="en-US" sz="2000" dirty="0" err="1"/>
              <a:t>blnErrorExists</a:t>
            </a:r>
            <a:r>
              <a:rPr lang="en-US" sz="2000" dirty="0"/>
              <a:t> ) { </a:t>
            </a:r>
            <a:endParaRPr lang="en-US" dirty="0"/>
          </a:p>
          <a:p>
            <a:r>
              <a:rPr lang="en-US" sz="2000" dirty="0"/>
              <a:t>	//Do not process information</a:t>
            </a:r>
            <a:endParaRPr lang="en-US" dirty="0"/>
          </a:p>
          <a:p>
            <a:r>
              <a:rPr lang="en-US" sz="2000" dirty="0"/>
              <a:t>	//Set error message </a:t>
            </a:r>
            <a:endParaRPr lang="en-US" dirty="0"/>
          </a:p>
          <a:p>
            <a:r>
              <a:rPr lang="en-US" sz="2000" dirty="0"/>
              <a:t>}</a:t>
            </a:r>
            <a:endParaRPr lang="en-US" dirty="0"/>
          </a:p>
          <a:p>
            <a:r>
              <a:rPr lang="en-US" sz="2000" i="1" dirty="0"/>
              <a:t>			</a:t>
            </a:r>
            <a:endParaRPr lang="en-US" sz="2000" dirty="0"/>
          </a:p>
          <a:p>
            <a:pPr lvl="2"/>
            <a:r>
              <a:rPr lang="en-US" sz="1600" dirty="0"/>
              <a:t>Note there is no reason to include </a:t>
            </a:r>
            <a:r>
              <a:rPr lang="en-US" sz="1100" dirty="0"/>
              <a:t>== true</a:t>
            </a:r>
            <a:r>
              <a:rPr lang="en-US" sz="1600" dirty="0"/>
              <a:t> in the condition. The flag is already Boolean.</a:t>
            </a:r>
            <a:br>
              <a:rPr lang="en-US" sz="1600" dirty="0"/>
            </a:br>
            <a:endParaRPr lang="en-US" sz="1600" dirty="0"/>
          </a:p>
          <a:p>
            <a:pPr lvl="1"/>
            <a:r>
              <a:rPr lang="en-US" sz="1800" dirty="0"/>
              <a:t>Tip: To make flags easy to recognize, add either a </a:t>
            </a:r>
            <a:r>
              <a:rPr lang="en-US" sz="1800" i="1" dirty="0" err="1"/>
              <a:t>bln</a:t>
            </a:r>
            <a:r>
              <a:rPr lang="en-US" sz="1800" dirty="0"/>
              <a:t> or an </a:t>
            </a:r>
            <a:r>
              <a:rPr lang="en-US" sz="1800" i="1" dirty="0"/>
              <a:t>is</a:t>
            </a:r>
            <a:r>
              <a:rPr lang="en-US" sz="1800" dirty="0"/>
              <a:t> prefix to the variable name and name them so they read well in an If statement condition.</a:t>
            </a:r>
          </a:p>
          <a:p>
            <a:r>
              <a:rPr lang="en-US" sz="2000" dirty="0"/>
              <a:t>if ( </a:t>
            </a:r>
            <a:r>
              <a:rPr lang="en-US" sz="2000" dirty="0" err="1"/>
              <a:t>blnErrorExists</a:t>
            </a:r>
            <a:r>
              <a:rPr lang="en-US" sz="2000" dirty="0"/>
              <a:t> ) {</a:t>
            </a:r>
            <a:endParaRPr lang="en-US" dirty="0"/>
          </a:p>
          <a:p>
            <a:r>
              <a:rPr lang="en-US" sz="2000" dirty="0"/>
              <a:t>if ( </a:t>
            </a:r>
            <a:r>
              <a:rPr lang="en-US" sz="2000" dirty="0" err="1"/>
              <a:t>isRetired</a:t>
            </a:r>
            <a:r>
              <a:rPr lang="en-US" sz="2000" dirty="0"/>
              <a:t> ) {</a:t>
            </a:r>
            <a:endParaRPr lang="en-US" dirty="0"/>
          </a:p>
          <a:p>
            <a:endParaRPr lang="en-US" dirty="0"/>
          </a:p>
        </p:txBody>
      </p:sp>
    </p:spTree>
    <p:extLst>
      <p:ext uri="{BB962C8B-B14F-4D97-AF65-F5344CB8AC3E}">
        <p14:creationId xmlns:p14="http://schemas.microsoft.com/office/powerpoint/2010/main" val="2388441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lstStyle/>
          <a:p>
            <a:r>
              <a:rPr lang="en-US" dirty="0">
                <a:solidFill>
                  <a:srgbClr val="7030A0"/>
                </a:solidFill>
              </a:rPr>
              <a:t>Checkpoints 4.12-4.17</a:t>
            </a:r>
            <a:br>
              <a:rPr lang="en-US" dirty="0">
                <a:solidFill>
                  <a:srgbClr val="7030A0"/>
                </a:solidFill>
              </a:rPr>
            </a:br>
            <a:r>
              <a:rPr lang="en-US" dirty="0">
                <a:solidFill>
                  <a:srgbClr val="7030A0"/>
                </a:solidFill>
              </a:rPr>
              <a:t>Page 225</a:t>
            </a:r>
          </a:p>
          <a:p>
            <a:r>
              <a:rPr lang="en-US" dirty="0">
                <a:solidFill>
                  <a:srgbClr val="7030A0"/>
                </a:solidFill>
              </a:rPr>
              <a:t>Checkpoints 4.18-4.19</a:t>
            </a:r>
          </a:p>
          <a:p>
            <a:r>
              <a:rPr lang="en-US" dirty="0">
                <a:solidFill>
                  <a:srgbClr val="7030A0"/>
                </a:solidFill>
              </a:rPr>
              <a:t>Page 226</a:t>
            </a:r>
          </a:p>
        </p:txBody>
      </p:sp>
    </p:spTree>
    <p:extLst>
      <p:ext uri="{BB962C8B-B14F-4D97-AF65-F5344CB8AC3E}">
        <p14:creationId xmlns:p14="http://schemas.microsoft.com/office/powerpoint/2010/main" val="9968910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265240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348659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8187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wording if statement</a:t>
            </a:r>
            <a:endParaRPr lang="en-US" dirty="0"/>
          </a:p>
        </p:txBody>
      </p:sp>
      <p:sp>
        <p:nvSpPr>
          <p:cNvPr id="3" name="Text Placeholder 2"/>
          <p:cNvSpPr>
            <a:spLocks noGrp="1"/>
          </p:cNvSpPr>
          <p:nvPr>
            <p:ph type="body" sz="quarter" idx="10"/>
          </p:nvPr>
        </p:nvSpPr>
        <p:spPr>
          <a:xfrm>
            <a:off x="228600" y="2209800"/>
            <a:ext cx="4648200" cy="4419600"/>
          </a:xfrm>
        </p:spPr>
        <p:txBody>
          <a:bodyPr anchor="t"/>
          <a:lstStyle/>
          <a:p>
            <a:r>
              <a:rPr lang="en-US" dirty="0"/>
              <a:t> Do not word the condition so that do nothing is the Yes/True option. If necessary, reword so that No/False is do nothing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438399"/>
            <a:ext cx="3657600" cy="4417255"/>
          </a:xfrm>
          <a:prstGeom prst="rect">
            <a:avLst/>
          </a:prstGeom>
        </p:spPr>
      </p:pic>
    </p:spTree>
    <p:extLst>
      <p:ext uri="{BB962C8B-B14F-4D97-AF65-F5344CB8AC3E}">
        <p14:creationId xmlns:p14="http://schemas.microsoft.com/office/powerpoint/2010/main" val="151416575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173084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11734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065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if statement pseudocode (bad)</a:t>
            </a:r>
            <a:endParaRPr lang="en-US" sz="3600" dirty="0"/>
          </a:p>
        </p:txBody>
      </p:sp>
      <p:sp>
        <p:nvSpPr>
          <p:cNvPr id="3" name="Text Placeholder 2"/>
          <p:cNvSpPr>
            <a:spLocks noGrp="1"/>
          </p:cNvSpPr>
          <p:nvPr>
            <p:ph type="body" sz="quarter" idx="10"/>
          </p:nvPr>
        </p:nvSpPr>
        <p:spPr/>
        <p:txBody>
          <a:bodyPr/>
          <a:lstStyle/>
          <a:p>
            <a:r>
              <a:rPr lang="en-US" sz="2000" dirty="0"/>
              <a:t>//Code with reverse logic (bad example) </a:t>
            </a:r>
          </a:p>
          <a:p>
            <a:endParaRPr lang="en-US" sz="2000" dirty="0"/>
          </a:p>
          <a:p>
            <a:r>
              <a:rPr lang="en-US" sz="2000" dirty="0"/>
              <a:t>IF it is not raining outside </a:t>
            </a:r>
          </a:p>
          <a:p>
            <a:endParaRPr lang="en-US" sz="2000" dirty="0"/>
          </a:p>
          <a:p>
            <a:r>
              <a:rPr lang="en-US" sz="2000" dirty="0"/>
              <a:t>ELSE </a:t>
            </a:r>
          </a:p>
          <a:p>
            <a:endParaRPr lang="en-US" sz="2000" dirty="0"/>
          </a:p>
          <a:p>
            <a:r>
              <a:rPr lang="en-US" sz="2000" dirty="0"/>
              <a:t>Put on jacket </a:t>
            </a:r>
          </a:p>
          <a:p>
            <a:endParaRPr lang="en-US" sz="2000" dirty="0"/>
          </a:p>
          <a:p>
            <a:r>
              <a:rPr lang="en-US" sz="2000" dirty="0"/>
              <a:t>Take umbrella </a:t>
            </a:r>
          </a:p>
          <a:p>
            <a:endParaRPr lang="en-US" sz="2000" dirty="0"/>
          </a:p>
          <a:p>
            <a:r>
              <a:rPr lang="en-US" sz="2000" dirty="0"/>
              <a:t>ENDIF  </a:t>
            </a:r>
          </a:p>
          <a:p>
            <a:r>
              <a:rPr lang="en-US" sz="2000" dirty="0"/>
              <a:t>DISPLAY “Take a walk” </a:t>
            </a:r>
          </a:p>
        </p:txBody>
      </p:sp>
    </p:spTree>
    <p:extLst>
      <p:ext uri="{BB962C8B-B14F-4D97-AF65-F5344CB8AC3E}">
        <p14:creationId xmlns:p14="http://schemas.microsoft.com/office/powerpoint/2010/main" val="310560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if/else</a:t>
            </a:r>
            <a:endParaRPr lang="en-US" dirty="0"/>
          </a:p>
        </p:txBody>
      </p:sp>
      <p:sp>
        <p:nvSpPr>
          <p:cNvPr id="3" name="Text Placeholder 2"/>
          <p:cNvSpPr>
            <a:spLocks noGrp="1"/>
          </p:cNvSpPr>
          <p:nvPr>
            <p:ph type="body" sz="quarter" idx="10"/>
          </p:nvPr>
        </p:nvSpPr>
        <p:spPr/>
        <p:txBody>
          <a:bodyPr/>
          <a:lstStyle/>
          <a:p>
            <a:r>
              <a:rPr lang="en-US" sz="2000" dirty="0"/>
              <a:t> The  If … Then… Else    statement executes one group of statements if the condition is true and another group of statements if the condition is false.   </a:t>
            </a:r>
          </a:p>
          <a:p>
            <a:endParaRPr lang="en-US" sz="2000" dirty="0"/>
          </a:p>
          <a:p>
            <a:r>
              <a:rPr lang="en-US" sz="2000" dirty="0"/>
              <a:t>    The If… Then…Else follows only one of two paths.  BUT – the paths meet again at the End If.   </a:t>
            </a:r>
          </a:p>
          <a:p>
            <a:endParaRPr lang="en-US" sz="2000" dirty="0"/>
          </a:p>
          <a:p>
            <a:r>
              <a:rPr lang="en-US" sz="2000" dirty="0"/>
              <a:t>    Again – If the same statement occurs in both paths, it probably does not belong in the IF construct (should be above or below) </a:t>
            </a:r>
          </a:p>
        </p:txBody>
      </p:sp>
      <p:pic>
        <p:nvPicPr>
          <p:cNvPr id="4" name="Picture 3"/>
          <p:cNvPicPr>
            <a:picLocks noChangeAspect="1"/>
          </p:cNvPicPr>
          <p:nvPr/>
        </p:nvPicPr>
        <p:blipFill>
          <a:blip r:embed="rId3"/>
          <a:stretch>
            <a:fillRect/>
          </a:stretch>
        </p:blipFill>
        <p:spPr>
          <a:xfrm>
            <a:off x="658669" y="5552167"/>
            <a:ext cx="8176176" cy="650455"/>
          </a:xfrm>
          <a:prstGeom prst="rect">
            <a:avLst/>
          </a:prstGeom>
        </p:spPr>
      </p:pic>
    </p:spTree>
    <p:extLst>
      <p:ext uri="{BB962C8B-B14F-4D97-AF65-F5344CB8AC3E}">
        <p14:creationId xmlns:p14="http://schemas.microsoft.com/office/powerpoint/2010/main" val="315311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create a flow chart for this (small groups)</a:t>
            </a:r>
            <a:endParaRPr lang="en-US" sz="2800" dirty="0"/>
          </a:p>
        </p:txBody>
      </p:sp>
      <p:sp>
        <p:nvSpPr>
          <p:cNvPr id="3" name="Text Placeholder 2"/>
          <p:cNvSpPr>
            <a:spLocks noGrp="1"/>
          </p:cNvSpPr>
          <p:nvPr>
            <p:ph type="body" sz="quarter" idx="10"/>
          </p:nvPr>
        </p:nvSpPr>
        <p:spPr/>
        <p:txBody>
          <a:bodyPr anchor="t"/>
          <a:lstStyle/>
          <a:p>
            <a:r>
              <a:rPr lang="en-US" sz="1400" dirty="0">
                <a:solidFill>
                  <a:srgbClr val="7030A0"/>
                </a:solidFill>
              </a:rPr>
              <a:t>Display “Eat supper” </a:t>
            </a:r>
          </a:p>
          <a:p>
            <a:r>
              <a:rPr lang="en-US" sz="1400" dirty="0" smtClean="0">
                <a:solidFill>
                  <a:srgbClr val="7030A0"/>
                </a:solidFill>
              </a:rPr>
              <a:t>IF </a:t>
            </a:r>
            <a:r>
              <a:rPr lang="en-US" sz="1400" dirty="0">
                <a:solidFill>
                  <a:srgbClr val="7030A0"/>
                </a:solidFill>
              </a:rPr>
              <a:t>I have a test tomorrow  </a:t>
            </a:r>
          </a:p>
          <a:p>
            <a:r>
              <a:rPr lang="en-US" sz="1400" dirty="0" smtClean="0">
                <a:solidFill>
                  <a:srgbClr val="7030A0"/>
                </a:solidFill>
              </a:rPr>
              <a:t>Display </a:t>
            </a:r>
            <a:r>
              <a:rPr lang="en-US" sz="1400" dirty="0">
                <a:solidFill>
                  <a:srgbClr val="7030A0"/>
                </a:solidFill>
              </a:rPr>
              <a:t>“Study for test” </a:t>
            </a:r>
          </a:p>
          <a:p>
            <a:r>
              <a:rPr lang="en-US" sz="1400" dirty="0" smtClean="0">
                <a:solidFill>
                  <a:srgbClr val="7030A0"/>
                </a:solidFill>
              </a:rPr>
              <a:t>ELSE </a:t>
            </a:r>
            <a:endParaRPr lang="en-US" sz="1400" dirty="0">
              <a:solidFill>
                <a:srgbClr val="7030A0"/>
              </a:solidFill>
            </a:endParaRPr>
          </a:p>
          <a:p>
            <a:r>
              <a:rPr lang="en-US" sz="1400" dirty="0" smtClean="0">
                <a:solidFill>
                  <a:srgbClr val="7030A0"/>
                </a:solidFill>
              </a:rPr>
              <a:t>Display </a:t>
            </a:r>
            <a:r>
              <a:rPr lang="en-US" sz="1400" dirty="0">
                <a:solidFill>
                  <a:srgbClr val="7030A0"/>
                </a:solidFill>
              </a:rPr>
              <a:t>“Watch movie” </a:t>
            </a:r>
          </a:p>
          <a:p>
            <a:r>
              <a:rPr lang="en-US" sz="1400" dirty="0" smtClean="0">
                <a:solidFill>
                  <a:srgbClr val="7030A0"/>
                </a:solidFill>
              </a:rPr>
              <a:t>END </a:t>
            </a:r>
            <a:r>
              <a:rPr lang="en-US" sz="1400" dirty="0">
                <a:solidFill>
                  <a:srgbClr val="7030A0"/>
                </a:solidFill>
              </a:rPr>
              <a:t>IF </a:t>
            </a:r>
          </a:p>
          <a:p>
            <a:r>
              <a:rPr lang="en-US" sz="1400" dirty="0" smtClean="0">
                <a:solidFill>
                  <a:srgbClr val="7030A0"/>
                </a:solidFill>
              </a:rPr>
              <a:t>Display </a:t>
            </a:r>
            <a:r>
              <a:rPr lang="en-US" sz="1400" dirty="0">
                <a:solidFill>
                  <a:srgbClr val="7030A0"/>
                </a:solidFill>
              </a:rPr>
              <a:t>“Go to bed” </a:t>
            </a:r>
          </a:p>
          <a:p>
            <a:endParaRPr lang="en-US" sz="1400" dirty="0">
              <a:solidFill>
                <a:srgbClr val="7030A0"/>
              </a:solidFill>
            </a:endParaRPr>
          </a:p>
        </p:txBody>
      </p:sp>
    </p:spTree>
    <p:extLst>
      <p:ext uri="{BB962C8B-B14F-4D97-AF65-F5344CB8AC3E}">
        <p14:creationId xmlns:p14="http://schemas.microsoft.com/office/powerpoint/2010/main" val="183268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solution</a:t>
            </a:r>
            <a:endParaRPr lang="en-US" dirty="0"/>
          </a:p>
        </p:txBody>
      </p:sp>
      <p:sp>
        <p:nvSpPr>
          <p:cNvPr id="3" name="Text Placeholder 2"/>
          <p:cNvSpPr>
            <a:spLocks noGrp="1"/>
          </p:cNvSpPr>
          <p:nvPr>
            <p:ph type="body" sz="quarter" idx="10"/>
          </p:nvPr>
        </p:nvSpPr>
        <p:spPr/>
        <p:txBody>
          <a:bodyPr/>
          <a:lstStyle/>
          <a:p>
            <a:r>
              <a:rPr lang="en-US" sz="2000" dirty="0" smtClean="0"/>
              <a:t>display “eat supper”</a:t>
            </a:r>
          </a:p>
          <a:p>
            <a:r>
              <a:rPr lang="en-US" sz="2000" dirty="0" smtClean="0"/>
              <a:t>I have a test tomorrow</a:t>
            </a:r>
          </a:p>
          <a:p>
            <a:r>
              <a:rPr lang="en-US" sz="2000" dirty="0"/>
              <a:t>Display “Study for test” </a:t>
            </a:r>
          </a:p>
          <a:p>
            <a:r>
              <a:rPr lang="en-US" sz="2000" dirty="0" smtClean="0"/>
              <a:t>ELSE </a:t>
            </a:r>
            <a:endParaRPr lang="en-US" sz="2000" dirty="0"/>
          </a:p>
          <a:p>
            <a:r>
              <a:rPr lang="en-US" sz="2000" dirty="0" smtClean="0"/>
              <a:t>Display </a:t>
            </a:r>
            <a:r>
              <a:rPr lang="en-US" sz="2000" dirty="0"/>
              <a:t>“Watch movie” </a:t>
            </a:r>
          </a:p>
          <a:p>
            <a:r>
              <a:rPr lang="en-US" sz="2000" dirty="0" smtClean="0"/>
              <a:t>END </a:t>
            </a:r>
            <a:r>
              <a:rPr lang="en-US" sz="2000" dirty="0"/>
              <a:t>IF </a:t>
            </a:r>
          </a:p>
          <a:p>
            <a:r>
              <a:rPr lang="en-US" sz="2000" dirty="0" smtClean="0"/>
              <a:t>Display </a:t>
            </a:r>
            <a:r>
              <a:rPr lang="en-US" sz="2000" dirty="0"/>
              <a:t>“Go to bed”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570" y="2438400"/>
            <a:ext cx="4747430" cy="4267199"/>
          </a:xfrm>
          <a:prstGeom prst="rect">
            <a:avLst/>
          </a:prstGeom>
        </p:spPr>
      </p:pic>
    </p:spTree>
    <p:extLst>
      <p:ext uri="{BB962C8B-B14F-4D97-AF65-F5344CB8AC3E}">
        <p14:creationId xmlns:p14="http://schemas.microsoft.com/office/powerpoint/2010/main" val="384387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 </a:t>
            </a:r>
            <a:r>
              <a:rPr lang="en-US" dirty="0" err="1" smtClean="0"/>
              <a:t>elseif</a:t>
            </a:r>
            <a:endParaRPr lang="en-US" dirty="0"/>
          </a:p>
        </p:txBody>
      </p:sp>
      <p:sp>
        <p:nvSpPr>
          <p:cNvPr id="3" name="Text Placeholder 2"/>
          <p:cNvSpPr>
            <a:spLocks noGrp="1"/>
          </p:cNvSpPr>
          <p:nvPr>
            <p:ph type="body" sz="quarter" idx="10"/>
          </p:nvPr>
        </p:nvSpPr>
        <p:spPr/>
        <p:txBody>
          <a:bodyPr/>
          <a:lstStyle/>
          <a:p>
            <a:r>
              <a:rPr lang="en-US" sz="1800" dirty="0"/>
              <a:t> Your program may have to choose between a number of options. </a:t>
            </a:r>
          </a:p>
          <a:p>
            <a:endParaRPr lang="en-US" sz="1800" dirty="0"/>
          </a:p>
          <a:p>
            <a:r>
              <a:rPr lang="en-US" sz="1800" dirty="0"/>
              <a:t>    Like chaining together If… Then…Else statements. </a:t>
            </a:r>
          </a:p>
          <a:p>
            <a:endParaRPr lang="en-US" sz="1800" dirty="0"/>
          </a:p>
          <a:p>
            <a:r>
              <a:rPr lang="en-US" sz="1800" dirty="0"/>
              <a:t>    The conditions are checked one after the other until one of them is true </a:t>
            </a:r>
          </a:p>
          <a:p>
            <a:endParaRPr lang="en-US" sz="1800" dirty="0"/>
          </a:p>
          <a:p>
            <a:r>
              <a:rPr lang="en-US" sz="1800" dirty="0"/>
              <a:t>    NOTE:  often, the same value is checked in each condition.  In this example – Color is checked each time. </a:t>
            </a:r>
          </a:p>
          <a:p>
            <a:endParaRPr lang="en-US" sz="1800" dirty="0"/>
          </a:p>
          <a:p>
            <a:r>
              <a:rPr lang="en-US" sz="1800" dirty="0"/>
              <a:t>    Use a trailing Else when you need to catch any value that falls through the cracks.  It provides a default set of conditions that are executed if no other condition was found to be true.  (in this example – Use caution)</a:t>
            </a:r>
          </a:p>
        </p:txBody>
      </p:sp>
    </p:spTree>
    <p:extLst>
      <p:ext uri="{BB962C8B-B14F-4D97-AF65-F5344CB8AC3E}">
        <p14:creationId xmlns:p14="http://schemas.microsoft.com/office/powerpoint/2010/main" val="345228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Text Placeholder 2"/>
          <p:cNvSpPr>
            <a:spLocks noGrp="1"/>
          </p:cNvSpPr>
          <p:nvPr>
            <p:ph type="body" sz="quarter" idx="10"/>
          </p:nvPr>
        </p:nvSpPr>
        <p:spPr/>
        <p:txBody>
          <a:bodyPr/>
          <a:lstStyle/>
          <a:p>
            <a:endParaRPr lang="en-US" dirty="0">
              <a:solidFill>
                <a:srgbClr val="7030A0"/>
              </a:solidFill>
            </a:endParaRPr>
          </a:p>
        </p:txBody>
      </p:sp>
    </p:spTree>
    <p:extLst>
      <p:ext uri="{BB962C8B-B14F-4D97-AF65-F5344CB8AC3E}">
        <p14:creationId xmlns:p14="http://schemas.microsoft.com/office/powerpoint/2010/main" val="128594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if...elseif example</a:t>
            </a:r>
            <a:endParaRPr lang="en-US" dirty="0"/>
          </a:p>
        </p:txBody>
      </p:sp>
      <p:sp>
        <p:nvSpPr>
          <p:cNvPr id="3" name="Text Placeholder 2"/>
          <p:cNvSpPr>
            <a:spLocks noGrp="1"/>
          </p:cNvSpPr>
          <p:nvPr>
            <p:ph type="body" sz="quarter" idx="10"/>
          </p:nvPr>
        </p:nvSpPr>
        <p:spPr/>
        <p:txBody>
          <a:bodyPr/>
          <a:lstStyle/>
          <a:p>
            <a:r>
              <a:rPr lang="en-US" sz="1600" dirty="0"/>
              <a:t>GET color </a:t>
            </a:r>
          </a:p>
          <a:p>
            <a:r>
              <a:rPr lang="en-US" sz="1600" dirty="0" smtClean="0"/>
              <a:t>IF </a:t>
            </a:r>
            <a:r>
              <a:rPr lang="en-US" sz="1600" dirty="0"/>
              <a:t>color = “Red”  </a:t>
            </a:r>
          </a:p>
          <a:p>
            <a:endParaRPr lang="en-US" sz="1600" dirty="0"/>
          </a:p>
          <a:p>
            <a:r>
              <a:rPr lang="en-US" sz="1600" dirty="0"/>
              <a:t>Display “Stop the car” </a:t>
            </a:r>
          </a:p>
          <a:p>
            <a:endParaRPr lang="en-US" sz="1600" dirty="0"/>
          </a:p>
          <a:p>
            <a:r>
              <a:rPr lang="en-US" sz="1600" dirty="0"/>
              <a:t>ELSE IF color = “Green”  </a:t>
            </a:r>
          </a:p>
          <a:p>
            <a:endParaRPr lang="en-US" sz="1600" dirty="0"/>
          </a:p>
          <a:p>
            <a:r>
              <a:rPr lang="en-US" sz="1600" dirty="0"/>
              <a:t>Display “Go through intersection” </a:t>
            </a:r>
          </a:p>
          <a:p>
            <a:endParaRPr lang="en-US" sz="1600" dirty="0"/>
          </a:p>
          <a:p>
            <a:r>
              <a:rPr lang="en-US" sz="1600" dirty="0"/>
              <a:t>ELSE </a:t>
            </a:r>
          </a:p>
          <a:p>
            <a:endParaRPr lang="en-US" sz="1600" dirty="0"/>
          </a:p>
          <a:p>
            <a:r>
              <a:rPr lang="en-US" sz="1600" dirty="0"/>
              <a:t>Display “Use caution” </a:t>
            </a:r>
          </a:p>
          <a:p>
            <a:endParaRPr lang="en-US" sz="1600" dirty="0"/>
          </a:p>
          <a:p>
            <a:r>
              <a:rPr lang="en-US" sz="1600" dirty="0"/>
              <a:t>END IF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50"/>
          <a:stretch/>
        </p:blipFill>
        <p:spPr>
          <a:xfrm>
            <a:off x="4991100" y="2667000"/>
            <a:ext cx="3848100" cy="4191000"/>
          </a:xfrm>
          <a:prstGeom prst="rect">
            <a:avLst/>
          </a:prstGeom>
        </p:spPr>
      </p:pic>
    </p:spTree>
    <p:extLst>
      <p:ext uri="{BB962C8B-B14F-4D97-AF65-F5344CB8AC3E}">
        <p14:creationId xmlns:p14="http://schemas.microsoft.com/office/powerpoint/2010/main" val="4278793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assignment</a:t>
            </a:r>
            <a:endParaRPr lang="en-US" dirty="0"/>
          </a:p>
        </p:txBody>
      </p:sp>
      <p:sp>
        <p:nvSpPr>
          <p:cNvPr id="3" name="Text Placeholder 2"/>
          <p:cNvSpPr>
            <a:spLocks noGrp="1"/>
          </p:cNvSpPr>
          <p:nvPr>
            <p:ph type="body" sz="quarter" idx="10"/>
          </p:nvPr>
        </p:nvSpPr>
        <p:spPr/>
        <p:txBody>
          <a:bodyPr/>
          <a:lstStyle/>
          <a:p>
            <a:r>
              <a:rPr lang="en-US" dirty="0">
                <a:solidFill>
                  <a:srgbClr val="7030A0"/>
                </a:solidFill>
              </a:rPr>
              <a:t>Assume iPhone contains savings account balance.</a:t>
            </a:r>
          </a:p>
          <a:p>
            <a:r>
              <a:rPr lang="en-US" dirty="0">
                <a:solidFill>
                  <a:srgbClr val="7030A0"/>
                </a:solidFill>
              </a:rPr>
              <a:t>Draw flowchart to determine if should buy large screen TV or not (given the price).</a:t>
            </a:r>
          </a:p>
          <a:p>
            <a:r>
              <a:rPr lang="en-US" dirty="0">
                <a:solidFill>
                  <a:srgbClr val="7030A0"/>
                </a:solidFill>
              </a:rPr>
              <a:t> </a:t>
            </a:r>
          </a:p>
          <a:p>
            <a:r>
              <a:rPr lang="en-US" dirty="0">
                <a:solidFill>
                  <a:srgbClr val="7030A0"/>
                </a:solidFill>
              </a:rPr>
              <a:t>iPhone also has credit </a:t>
            </a:r>
            <a:r>
              <a:rPr lang="en-US" b="1" dirty="0">
                <a:solidFill>
                  <a:srgbClr val="7030A0"/>
                </a:solidFill>
              </a:rPr>
              <a:t>card balance and limit</a:t>
            </a:r>
            <a:r>
              <a:rPr lang="en-US" dirty="0">
                <a:solidFill>
                  <a:srgbClr val="7030A0"/>
                </a:solidFill>
              </a:rPr>
              <a:t>. Modify flowchart to determine if pay cash or charge. (Mix cash and charge?)</a:t>
            </a:r>
          </a:p>
        </p:txBody>
      </p:sp>
    </p:spTree>
    <p:extLst>
      <p:ext uri="{BB962C8B-B14F-4D97-AF65-F5344CB8AC3E}">
        <p14:creationId xmlns:p14="http://schemas.microsoft.com/office/powerpoint/2010/main" val="166642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group assignment pseudocode</a:t>
            </a:r>
            <a:endParaRPr lang="en-US" sz="3600" dirty="0"/>
          </a:p>
        </p:txBody>
      </p:sp>
      <p:pic>
        <p:nvPicPr>
          <p:cNvPr id="4" name="Picture 3"/>
          <p:cNvPicPr>
            <a:picLocks noChangeAspect="1"/>
          </p:cNvPicPr>
          <p:nvPr/>
        </p:nvPicPr>
        <p:blipFill>
          <a:blip r:embed="rId3"/>
          <a:srcRect l="4" t="-11" r="70765" b="29884"/>
          <a:stretch>
            <a:fillRect/>
          </a:stretch>
        </p:blipFill>
        <p:spPr>
          <a:xfrm>
            <a:off x="351704" y="1700835"/>
            <a:ext cx="8659279" cy="4792662"/>
          </a:xfrm>
          <a:prstGeom prst="rect">
            <a:avLst/>
          </a:prstGeom>
        </p:spPr>
      </p:pic>
    </p:spTree>
    <p:extLst>
      <p:ext uri="{BB962C8B-B14F-4D97-AF65-F5344CB8AC3E}">
        <p14:creationId xmlns:p14="http://schemas.microsoft.com/office/powerpoint/2010/main" val="19110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group assignment flowchart 1</a:t>
            </a:r>
            <a:endParaRPr lang="en-US" sz="3600" dirty="0"/>
          </a:p>
        </p:txBody>
      </p:sp>
      <p:pic>
        <p:nvPicPr>
          <p:cNvPr id="5" name="Picture 4"/>
          <p:cNvPicPr>
            <a:picLocks noChangeAspect="1"/>
          </p:cNvPicPr>
          <p:nvPr/>
        </p:nvPicPr>
        <p:blipFill>
          <a:blip r:embed="rId3"/>
          <a:srcRect l="32794" t="144" r="26613" b="-144"/>
          <a:stretch>
            <a:fillRect/>
          </a:stretch>
        </p:blipFill>
        <p:spPr>
          <a:xfrm>
            <a:off x="87313" y="1814513"/>
            <a:ext cx="9001416" cy="5026025"/>
          </a:xfrm>
          <a:prstGeom prst="rect">
            <a:avLst/>
          </a:prstGeom>
        </p:spPr>
      </p:pic>
    </p:spTree>
    <p:extLst>
      <p:ext uri="{BB962C8B-B14F-4D97-AF65-F5344CB8AC3E}">
        <p14:creationId xmlns:p14="http://schemas.microsoft.com/office/powerpoint/2010/main" val="2077020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charset="0"/>
              </a:rPr>
              <a:t>group assignment flowchart 2</a:t>
            </a:r>
          </a:p>
        </p:txBody>
      </p:sp>
      <p:pic>
        <p:nvPicPr>
          <p:cNvPr id="5" name="Picture 4"/>
          <p:cNvPicPr>
            <a:picLocks noChangeAspect="1"/>
          </p:cNvPicPr>
          <p:nvPr/>
        </p:nvPicPr>
        <p:blipFill>
          <a:blip r:embed="rId3"/>
          <a:srcRect l="76006" t="144" r="148" b="-144"/>
          <a:stretch>
            <a:fillRect/>
          </a:stretch>
        </p:blipFill>
        <p:spPr>
          <a:xfrm>
            <a:off x="1384929" y="2429650"/>
            <a:ext cx="5477935" cy="4308475"/>
          </a:xfrm>
          <a:prstGeom prst="rect">
            <a:avLst/>
          </a:prstGeom>
        </p:spPr>
      </p:pic>
    </p:spTree>
    <p:extLst>
      <p:ext uri="{BB962C8B-B14F-4D97-AF65-F5344CB8AC3E}">
        <p14:creationId xmlns:p14="http://schemas.microsoft.com/office/powerpoint/2010/main" val="2521729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ifs</a:t>
            </a:r>
            <a:endParaRPr lang="en-US" dirty="0"/>
          </a:p>
        </p:txBody>
      </p:sp>
      <p:sp>
        <p:nvSpPr>
          <p:cNvPr id="3" name="Text Placeholder 2"/>
          <p:cNvSpPr>
            <a:spLocks noGrp="1"/>
          </p:cNvSpPr>
          <p:nvPr>
            <p:ph type="body" sz="quarter" idx="10"/>
          </p:nvPr>
        </p:nvSpPr>
        <p:spPr>
          <a:xfrm>
            <a:off x="228600" y="2209800"/>
            <a:ext cx="6141623" cy="4419600"/>
          </a:xfrm>
        </p:spPr>
        <p:txBody>
          <a:bodyPr anchor="t"/>
          <a:lstStyle/>
          <a:p>
            <a:r>
              <a:rPr lang="en-US" sz="2400" dirty="0"/>
              <a:t> </a:t>
            </a:r>
            <a:r>
              <a:rPr lang="en-US" sz="2000" dirty="0"/>
              <a:t>If statements within the conditional statements of another If statement.  The If within the If can be any type of If  (If … Then;  If… Then… Else,  If… Then… </a:t>
            </a:r>
            <a:r>
              <a:rPr lang="en-US" sz="2000" dirty="0" err="1"/>
              <a:t>ElseIf</a:t>
            </a:r>
            <a:r>
              <a:rPr lang="en-US" sz="2000" dirty="0"/>
              <a:t>) </a:t>
            </a:r>
          </a:p>
          <a:p>
            <a:endParaRPr lang="en-US" sz="2400" dirty="0"/>
          </a:p>
          <a:p>
            <a:r>
              <a:rPr lang="en-US" sz="2000" dirty="0"/>
              <a:t>    in pseudocode, each If  must have an corresponding End If  </a:t>
            </a:r>
          </a:p>
          <a:p>
            <a:endParaRPr lang="en-US" sz="2400" dirty="0"/>
          </a:p>
          <a:p>
            <a:r>
              <a:rPr lang="en-US" sz="2000" dirty="0"/>
              <a:t>    Each If does not have to have an Else, but if it does, your If/Else/End If statements must line up in the flowchart and pseudocode.   </a:t>
            </a:r>
          </a:p>
          <a:p>
            <a:endParaRPr lang="en-US" sz="2400" dirty="0"/>
          </a:p>
          <a:p>
            <a:pPr marL="0" indent="0">
              <a:buNone/>
            </a:pPr>
            <a:endParaRPr lang="en-US" dirty="0"/>
          </a:p>
        </p:txBody>
      </p:sp>
      <p:pic>
        <p:nvPicPr>
          <p:cNvPr id="5" name="Picture 4"/>
          <p:cNvPicPr>
            <a:picLocks noChangeAspect="1"/>
          </p:cNvPicPr>
          <p:nvPr/>
        </p:nvPicPr>
        <p:blipFill>
          <a:blip r:embed="rId3"/>
          <a:stretch>
            <a:fillRect/>
          </a:stretch>
        </p:blipFill>
        <p:spPr>
          <a:xfrm>
            <a:off x="6792754" y="2162505"/>
            <a:ext cx="2087721" cy="4114800"/>
          </a:xfrm>
          <a:prstGeom prst="rect">
            <a:avLst/>
          </a:prstGeom>
        </p:spPr>
      </p:pic>
    </p:spTree>
    <p:extLst>
      <p:ext uri="{BB962C8B-B14F-4D97-AF65-F5344CB8AC3E}">
        <p14:creationId xmlns:p14="http://schemas.microsoft.com/office/powerpoint/2010/main" val="341115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flowchart- nested if</a:t>
            </a:r>
            <a:endParaRPr lang="en-US" dirty="0"/>
          </a:p>
        </p:txBody>
      </p:sp>
      <p:sp>
        <p:nvSpPr>
          <p:cNvPr id="3" name="Text Placeholder 2"/>
          <p:cNvSpPr>
            <a:spLocks noGrp="1"/>
          </p:cNvSpPr>
          <p:nvPr>
            <p:ph type="body" sz="quarter" idx="10"/>
          </p:nvPr>
        </p:nvSpPr>
        <p:spPr/>
        <p:txBody>
          <a:bodyPr/>
          <a:lstStyle/>
          <a:p>
            <a:r>
              <a:rPr lang="en-US" sz="1200" dirty="0"/>
              <a:t>GET </a:t>
            </a:r>
            <a:r>
              <a:rPr lang="en-US" sz="1200" dirty="0" err="1"/>
              <a:t>salesAmount</a:t>
            </a:r>
            <a:r>
              <a:rPr lang="en-US" sz="1200" dirty="0"/>
              <a:t> </a:t>
            </a:r>
          </a:p>
          <a:p>
            <a:r>
              <a:rPr lang="en-US" sz="1200" dirty="0" smtClean="0"/>
              <a:t>If </a:t>
            </a:r>
            <a:r>
              <a:rPr lang="en-US" sz="1200" dirty="0" err="1"/>
              <a:t>yearsOfService</a:t>
            </a:r>
            <a:r>
              <a:rPr lang="en-US" sz="1200" dirty="0"/>
              <a:t> &gt;  2 </a:t>
            </a:r>
          </a:p>
          <a:p>
            <a:r>
              <a:rPr lang="en-US" sz="1200" dirty="0" smtClean="0"/>
              <a:t>If  </a:t>
            </a:r>
            <a:r>
              <a:rPr lang="en-US" sz="1200" dirty="0" err="1"/>
              <a:t>salesAmount</a:t>
            </a:r>
            <a:r>
              <a:rPr lang="en-US" sz="1200" dirty="0"/>
              <a:t> &gt; 5000 </a:t>
            </a:r>
          </a:p>
          <a:p>
            <a:r>
              <a:rPr lang="en-US" sz="1200" dirty="0" err="1" smtClean="0"/>
              <a:t>commissionRate</a:t>
            </a:r>
            <a:r>
              <a:rPr lang="en-US" sz="1200" dirty="0" smtClean="0"/>
              <a:t> </a:t>
            </a:r>
            <a:r>
              <a:rPr lang="en-US" sz="1200" dirty="0"/>
              <a:t>= 20% </a:t>
            </a:r>
          </a:p>
          <a:p>
            <a:r>
              <a:rPr lang="en-US" sz="1200" dirty="0" smtClean="0"/>
              <a:t>Else  </a:t>
            </a:r>
            <a:endParaRPr lang="en-US" sz="1200" dirty="0"/>
          </a:p>
          <a:p>
            <a:r>
              <a:rPr lang="en-US" sz="1200" dirty="0" err="1" smtClean="0"/>
              <a:t>commissionRate</a:t>
            </a:r>
            <a:r>
              <a:rPr lang="en-US" sz="1200" dirty="0" smtClean="0"/>
              <a:t> </a:t>
            </a:r>
            <a:r>
              <a:rPr lang="en-US" sz="1200" dirty="0"/>
              <a:t>= 10% </a:t>
            </a:r>
          </a:p>
          <a:p>
            <a:r>
              <a:rPr lang="en-US" sz="1200" dirty="0" smtClean="0"/>
              <a:t>End </a:t>
            </a:r>
            <a:r>
              <a:rPr lang="en-US" sz="1200" dirty="0"/>
              <a:t>If </a:t>
            </a:r>
          </a:p>
          <a:p>
            <a:r>
              <a:rPr lang="en-US" sz="1200" dirty="0" smtClean="0"/>
              <a:t>Else </a:t>
            </a:r>
            <a:endParaRPr lang="en-US" sz="1200" dirty="0"/>
          </a:p>
          <a:p>
            <a:r>
              <a:rPr lang="en-US" sz="1200" dirty="0" smtClean="0"/>
              <a:t>If  </a:t>
            </a:r>
            <a:r>
              <a:rPr lang="en-US" sz="1200" dirty="0" err="1"/>
              <a:t>salesAmount</a:t>
            </a:r>
            <a:r>
              <a:rPr lang="en-US" sz="1200" dirty="0"/>
              <a:t> &gt; 2000 </a:t>
            </a:r>
          </a:p>
          <a:p>
            <a:r>
              <a:rPr lang="en-US" sz="1200" dirty="0" err="1" smtClean="0"/>
              <a:t>commissionRate</a:t>
            </a:r>
            <a:r>
              <a:rPr lang="en-US" sz="1200" dirty="0" smtClean="0"/>
              <a:t> </a:t>
            </a:r>
            <a:r>
              <a:rPr lang="en-US" sz="1200" dirty="0"/>
              <a:t>= 15% </a:t>
            </a:r>
          </a:p>
          <a:p>
            <a:r>
              <a:rPr lang="en-US" sz="1200" dirty="0" smtClean="0"/>
              <a:t>Else  </a:t>
            </a:r>
            <a:endParaRPr lang="en-US" sz="1200" dirty="0"/>
          </a:p>
          <a:p>
            <a:r>
              <a:rPr lang="en-US" sz="1200" dirty="0" err="1" smtClean="0"/>
              <a:t>commissionRate</a:t>
            </a:r>
            <a:r>
              <a:rPr lang="en-US" sz="1200" dirty="0" smtClean="0"/>
              <a:t> </a:t>
            </a:r>
            <a:r>
              <a:rPr lang="en-US" sz="1200" dirty="0"/>
              <a:t>= 5% </a:t>
            </a:r>
          </a:p>
          <a:p>
            <a:r>
              <a:rPr lang="en-US" sz="1200" dirty="0" smtClean="0"/>
              <a:t>Give </a:t>
            </a:r>
            <a:r>
              <a:rPr lang="en-US" sz="1200" dirty="0"/>
              <a:t>Message to request additional training </a:t>
            </a:r>
          </a:p>
          <a:p>
            <a:r>
              <a:rPr lang="en-US" sz="1200" dirty="0" smtClean="0"/>
              <a:t>End </a:t>
            </a:r>
            <a:r>
              <a:rPr lang="en-US" sz="1200" dirty="0"/>
              <a:t>If </a:t>
            </a:r>
          </a:p>
          <a:p>
            <a:r>
              <a:rPr lang="en-US" sz="1200" dirty="0" smtClean="0"/>
              <a:t>End </a:t>
            </a:r>
            <a:r>
              <a:rPr lang="en-US" sz="1200" dirty="0"/>
              <a:t>If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433" r="6967"/>
          <a:stretch/>
        </p:blipFill>
        <p:spPr>
          <a:xfrm>
            <a:off x="3656846" y="2209800"/>
            <a:ext cx="5486400" cy="4829175"/>
          </a:xfrm>
          <a:prstGeom prst="rect">
            <a:avLst/>
          </a:prstGeom>
        </p:spPr>
      </p:pic>
    </p:spTree>
    <p:extLst>
      <p:ext uri="{BB962C8B-B14F-4D97-AF65-F5344CB8AC3E}">
        <p14:creationId xmlns:p14="http://schemas.microsoft.com/office/powerpoint/2010/main" val="993587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operators</a:t>
            </a:r>
            <a:endParaRPr lang="en-US" dirty="0"/>
          </a:p>
        </p:txBody>
      </p:sp>
      <p:sp>
        <p:nvSpPr>
          <p:cNvPr id="3" name="Text Placeholder 2"/>
          <p:cNvSpPr>
            <a:spLocks noGrp="1"/>
          </p:cNvSpPr>
          <p:nvPr>
            <p:ph type="body" sz="quarter" idx="10"/>
          </p:nvPr>
        </p:nvSpPr>
        <p:spPr>
          <a:xfrm>
            <a:off x="228600" y="2209800"/>
            <a:ext cx="6308050" cy="4419600"/>
          </a:xfrm>
        </p:spPr>
        <p:txBody>
          <a:bodyPr anchor="t"/>
          <a:lstStyle/>
          <a:p>
            <a:r>
              <a:rPr lang="en-US" sz="2800" dirty="0"/>
              <a:t>During the sequential processing discussion you learned about operators (+, -, *, /, %) that are used for calculations. There are also operators that are used for comparison (in the conditions in the IF statement). </a:t>
            </a:r>
            <a:endParaRPr lang="en-US" sz="2800" dirty="0" smtClean="0"/>
          </a:p>
          <a:p>
            <a:r>
              <a:rPr lang="en-US" sz="2800" dirty="0" smtClean="0"/>
              <a:t>purpose: determines whether a specific relationship exists between two values</a:t>
            </a:r>
            <a:endParaRPr lang="en-US" sz="2800" dirty="0"/>
          </a:p>
        </p:txBody>
      </p:sp>
      <p:pic>
        <p:nvPicPr>
          <p:cNvPr id="4" name="Picture 3"/>
          <p:cNvPicPr>
            <a:picLocks noChangeAspect="1"/>
          </p:cNvPicPr>
          <p:nvPr/>
        </p:nvPicPr>
        <p:blipFill>
          <a:blip r:embed="rId3"/>
          <a:stretch>
            <a:fillRect/>
          </a:stretch>
        </p:blipFill>
        <p:spPr>
          <a:xfrm>
            <a:off x="6401288" y="2759784"/>
            <a:ext cx="2743200" cy="2743200"/>
          </a:xfrm>
          <a:prstGeom prst="rect">
            <a:avLst/>
          </a:prstGeom>
        </p:spPr>
      </p:pic>
    </p:spTree>
    <p:extLst>
      <p:ext uri="{BB962C8B-B14F-4D97-AF65-F5344CB8AC3E}">
        <p14:creationId xmlns:p14="http://schemas.microsoft.com/office/powerpoint/2010/main" val="538475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relational operators</a:t>
            </a:r>
            <a:endParaRPr lang="en-US" dirty="0"/>
          </a:p>
        </p:txBody>
      </p:sp>
      <p:sp>
        <p:nvSpPr>
          <p:cNvPr id="3" name="Text Placeholder 2"/>
          <p:cNvSpPr>
            <a:spLocks noGrp="1"/>
          </p:cNvSpPr>
          <p:nvPr>
            <p:ph type="body" sz="quarter" idx="10"/>
          </p:nvPr>
        </p:nvSpPr>
        <p:spPr>
          <a:xfrm>
            <a:off x="228600" y="2209800"/>
            <a:ext cx="3352800" cy="4419600"/>
          </a:xfrm>
        </p:spPr>
        <p:txBody>
          <a:bodyPr/>
          <a:lstStyle/>
          <a:p>
            <a:r>
              <a:rPr lang="en-US" sz="1600" dirty="0"/>
              <a:t>Relational Operator Meaning </a:t>
            </a:r>
          </a:p>
          <a:p>
            <a:endParaRPr lang="en-US" sz="1600" dirty="0"/>
          </a:p>
          <a:p>
            <a:r>
              <a:rPr lang="en-US" sz="1600" dirty="0"/>
              <a:t>&gt;Greater than </a:t>
            </a:r>
          </a:p>
          <a:p>
            <a:endParaRPr lang="en-US" sz="1600" dirty="0"/>
          </a:p>
          <a:p>
            <a:r>
              <a:rPr lang="en-US" sz="1600" dirty="0"/>
              <a:t>&lt;Less than </a:t>
            </a:r>
          </a:p>
          <a:p>
            <a:endParaRPr lang="en-US" sz="1600" dirty="0"/>
          </a:p>
          <a:p>
            <a:r>
              <a:rPr lang="en-US" sz="1600" dirty="0"/>
              <a:t>==Equal to </a:t>
            </a:r>
          </a:p>
          <a:p>
            <a:endParaRPr lang="en-US" sz="1600" dirty="0"/>
          </a:p>
          <a:p>
            <a:r>
              <a:rPr lang="en-US" sz="1600" dirty="0"/>
              <a:t>!=Not equal to </a:t>
            </a:r>
          </a:p>
          <a:p>
            <a:endParaRPr lang="en-US" sz="1600" dirty="0"/>
          </a:p>
          <a:p>
            <a:r>
              <a:rPr lang="en-US" sz="1600" dirty="0"/>
              <a:t>&gt;= Greater than or equal to </a:t>
            </a:r>
          </a:p>
          <a:p>
            <a:endParaRPr lang="en-US" sz="1600" dirty="0"/>
          </a:p>
          <a:p>
            <a:r>
              <a:rPr lang="en-US" sz="1600" dirty="0"/>
              <a:t>&lt;=Less than or equal to </a:t>
            </a:r>
          </a:p>
        </p:txBody>
      </p:sp>
      <p:sp>
        <p:nvSpPr>
          <p:cNvPr id="4" name="TextBox 3"/>
          <p:cNvSpPr txBox="1"/>
          <p:nvPr/>
        </p:nvSpPr>
        <p:spPr>
          <a:xfrm>
            <a:off x="4191000" y="2362200"/>
            <a:ext cx="4343400" cy="2800767"/>
          </a:xfrm>
          <a:prstGeom prst="rect">
            <a:avLst/>
          </a:prstGeom>
          <a:noFill/>
        </p:spPr>
        <p:txBody>
          <a:bodyPr wrap="square" rtlCol="0" anchor="t">
            <a:spAutoFit/>
          </a:bodyPr>
          <a:lstStyle/>
          <a:p>
            <a:r>
              <a:rPr lang="en-US" sz="2000" b="1">
                <a:solidFill>
                  <a:srgbClr val="00B050"/>
                </a:solidFill>
              </a:rPr>
              <a:t> Relational expressions can only be evaluated as true or false </a:t>
            </a:r>
            <a:endParaRPr lang="en-US" sz="2000" b="1" dirty="0">
              <a:solidFill>
                <a:srgbClr val="00B050"/>
              </a:solidFill>
            </a:endParaRPr>
          </a:p>
          <a:p>
            <a:endParaRPr lang="en-US" dirty="0"/>
          </a:p>
          <a:p>
            <a:r>
              <a:rPr lang="en-US" sz="2000" b="1">
                <a:solidFill>
                  <a:srgbClr val="00B050"/>
                </a:solidFill>
              </a:rPr>
              <a:t>    All operators have the same precedence.   </a:t>
            </a:r>
            <a:endParaRPr lang="en-US" sz="2000" b="1" dirty="0">
              <a:solidFill>
                <a:srgbClr val="00B050"/>
              </a:solidFill>
            </a:endParaRPr>
          </a:p>
          <a:p>
            <a:endParaRPr lang="en-US" dirty="0"/>
          </a:p>
          <a:p>
            <a:r>
              <a:rPr lang="en-US" sz="2000" b="1">
                <a:solidFill>
                  <a:srgbClr val="00B050"/>
                </a:solidFill>
              </a:rPr>
              <a:t>    Relational operators come after mathematical operators in the order of precedence </a:t>
            </a:r>
            <a:endParaRPr lang="en-US" sz="2000" b="1" dirty="0">
              <a:solidFill>
                <a:srgbClr val="00B050"/>
              </a:solidFill>
            </a:endParaRPr>
          </a:p>
        </p:txBody>
      </p:sp>
      <p:pic>
        <p:nvPicPr>
          <p:cNvPr id="5" name="Picture 4"/>
          <p:cNvPicPr>
            <a:picLocks noChangeAspect="1"/>
          </p:cNvPicPr>
          <p:nvPr/>
        </p:nvPicPr>
        <p:blipFill>
          <a:blip r:embed="rId3"/>
          <a:stretch>
            <a:fillRect/>
          </a:stretch>
        </p:blipFill>
        <p:spPr>
          <a:xfrm>
            <a:off x="3361986" y="2220314"/>
            <a:ext cx="721995" cy="4114800"/>
          </a:xfrm>
          <a:prstGeom prst="rect">
            <a:avLst/>
          </a:prstGeom>
        </p:spPr>
      </p:pic>
    </p:spTree>
    <p:extLst>
      <p:ext uri="{BB962C8B-B14F-4D97-AF65-F5344CB8AC3E}">
        <p14:creationId xmlns:p14="http://schemas.microsoft.com/office/powerpoint/2010/main" val="1000452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vs ==</a:t>
            </a:r>
            <a:endParaRPr lang="en-US" dirty="0"/>
          </a:p>
        </p:txBody>
      </p:sp>
      <p:sp>
        <p:nvSpPr>
          <p:cNvPr id="3" name="Text Placeholder 2"/>
          <p:cNvSpPr>
            <a:spLocks noGrp="1"/>
          </p:cNvSpPr>
          <p:nvPr>
            <p:ph type="body" sz="quarter" idx="10"/>
          </p:nvPr>
        </p:nvSpPr>
        <p:spPr>
          <a:xfrm>
            <a:off x="228600" y="2209800"/>
            <a:ext cx="5223885" cy="4419600"/>
          </a:xfrm>
        </p:spPr>
        <p:txBody>
          <a:bodyPr anchor="t"/>
          <a:lstStyle/>
          <a:p>
            <a:r>
              <a:rPr lang="en-US" sz="1800" dirty="0"/>
              <a:t> The common logic error made when creating IF statements is to use a single equal sign when checking for equality instead of a double equal sign (==) </a:t>
            </a:r>
          </a:p>
          <a:p>
            <a:r>
              <a:rPr lang="en-US" sz="1800" dirty="0"/>
              <a:t>    C# helps you out. It does not allow you use a single equal sign in a condition (syntax error). </a:t>
            </a:r>
          </a:p>
          <a:p>
            <a:r>
              <a:rPr lang="en-US" sz="1800" dirty="0"/>
              <a:t>    Other curly bracket languages are no so helpful. </a:t>
            </a:r>
          </a:p>
          <a:p>
            <a:r>
              <a:rPr lang="en-US" sz="1800" dirty="0"/>
              <a:t>    Note in pseudocode, you don’t use a double equal sign to check for equality. </a:t>
            </a:r>
          </a:p>
        </p:txBody>
      </p:sp>
      <p:pic>
        <p:nvPicPr>
          <p:cNvPr id="4" name="Picture 3"/>
          <p:cNvPicPr>
            <a:picLocks noChangeAspect="1"/>
          </p:cNvPicPr>
          <p:nvPr/>
        </p:nvPicPr>
        <p:blipFill>
          <a:blip r:embed="rId3"/>
          <a:stretch>
            <a:fillRect/>
          </a:stretch>
        </p:blipFill>
        <p:spPr>
          <a:xfrm>
            <a:off x="5483926" y="2345330"/>
            <a:ext cx="3640585" cy="1788365"/>
          </a:xfrm>
          <a:prstGeom prst="rect">
            <a:avLst/>
          </a:prstGeom>
        </p:spPr>
      </p:pic>
      <p:pic>
        <p:nvPicPr>
          <p:cNvPr id="5" name="Picture 4"/>
          <p:cNvPicPr>
            <a:picLocks noChangeAspect="1"/>
          </p:cNvPicPr>
          <p:nvPr/>
        </p:nvPicPr>
        <p:blipFill>
          <a:blip r:embed="rId4"/>
          <a:stretch>
            <a:fillRect/>
          </a:stretch>
        </p:blipFill>
        <p:spPr>
          <a:xfrm>
            <a:off x="4713190" y="4799013"/>
            <a:ext cx="4421285" cy="1757362"/>
          </a:xfrm>
          <a:prstGeom prst="rect">
            <a:avLst/>
          </a:prstGeom>
        </p:spPr>
      </p:pic>
    </p:spTree>
    <p:extLst>
      <p:ext uri="{BB962C8B-B14F-4D97-AF65-F5344CB8AC3E}">
        <p14:creationId xmlns:p14="http://schemas.microsoft.com/office/powerpoint/2010/main" val="229203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reading</a:t>
            </a:r>
            <a:endParaRPr lang="en-US" dirty="0"/>
          </a:p>
        </p:txBody>
      </p:sp>
      <p:sp>
        <p:nvSpPr>
          <p:cNvPr id="3" name="Text Placeholder 2"/>
          <p:cNvSpPr>
            <a:spLocks noGrp="1"/>
          </p:cNvSpPr>
          <p:nvPr>
            <p:ph type="body" sz="quarter" idx="10"/>
          </p:nvPr>
        </p:nvSpPr>
        <p:spPr/>
        <p:txBody>
          <a:bodyPr/>
          <a:lstStyle/>
          <a:p>
            <a:r>
              <a:rPr lang="en-US" dirty="0"/>
              <a:t>Page 197-244</a:t>
            </a:r>
          </a:p>
        </p:txBody>
      </p:sp>
    </p:spTree>
    <p:extLst>
      <p:ext uri="{BB962C8B-B14F-4D97-AF65-F5344CB8AC3E}">
        <p14:creationId xmlns:p14="http://schemas.microsoft.com/office/powerpoint/2010/main" val="3139247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relational operators</a:t>
            </a:r>
            <a:endParaRPr lang="en-US" dirty="0"/>
          </a:p>
        </p:txBody>
      </p:sp>
      <p:sp>
        <p:nvSpPr>
          <p:cNvPr id="3" name="Text Placeholder 2"/>
          <p:cNvSpPr>
            <a:spLocks noGrp="1"/>
          </p:cNvSpPr>
          <p:nvPr>
            <p:ph type="body" sz="quarter" idx="10"/>
          </p:nvPr>
        </p:nvSpPr>
        <p:spPr>
          <a:xfrm>
            <a:off x="228600" y="2209800"/>
            <a:ext cx="5638800" cy="4419600"/>
          </a:xfrm>
        </p:spPr>
        <p:txBody>
          <a:bodyPr/>
          <a:lstStyle/>
          <a:p>
            <a:r>
              <a:rPr lang="en-US" sz="2400" dirty="0"/>
              <a:t> Relational operators and math operators can be used in the same expression. </a:t>
            </a:r>
          </a:p>
          <a:p>
            <a:endParaRPr lang="en-US" sz="2400" dirty="0"/>
          </a:p>
          <a:p>
            <a:r>
              <a:rPr lang="en-US" sz="2400" dirty="0"/>
              <a:t>    When relational operators and math operators are used in the same expression/condition, math operators are evaluated first. </a:t>
            </a:r>
          </a:p>
          <a:p>
            <a:endParaRPr lang="en-US" sz="2400" dirty="0"/>
          </a:p>
          <a:p>
            <a:r>
              <a:rPr lang="en-US" sz="2400" dirty="0"/>
              <a:t>    Example 1:  amount1 is added to amount2 and then it is compared to 1000 </a:t>
            </a:r>
          </a:p>
        </p:txBody>
      </p:sp>
      <p:sp>
        <p:nvSpPr>
          <p:cNvPr id="4" name="TextBox 3"/>
          <p:cNvSpPr txBox="1"/>
          <p:nvPr/>
        </p:nvSpPr>
        <p:spPr>
          <a:xfrm>
            <a:off x="6096000" y="2209800"/>
            <a:ext cx="2743200" cy="2031325"/>
          </a:xfrm>
          <a:prstGeom prst="rect">
            <a:avLst/>
          </a:prstGeom>
          <a:noFill/>
        </p:spPr>
        <p:txBody>
          <a:bodyPr wrap="square" rtlCol="0">
            <a:spAutoFit/>
          </a:bodyPr>
          <a:lstStyle/>
          <a:p>
            <a:r>
              <a:rPr lang="en-US"/>
              <a:t>If  amount1 + amount2  &gt; 1000   </a:t>
            </a:r>
          </a:p>
          <a:p>
            <a:endParaRPr lang="en-US"/>
          </a:p>
          <a:p>
            <a:r>
              <a:rPr lang="en-US"/>
              <a:t>lblMessage  = “You get the bonus” </a:t>
            </a:r>
          </a:p>
          <a:p>
            <a:endParaRPr lang="en-US"/>
          </a:p>
          <a:p>
            <a:r>
              <a:rPr lang="en-US"/>
              <a:t>End if </a:t>
            </a:r>
            <a:endParaRPr lang="en-US" dirty="0"/>
          </a:p>
        </p:txBody>
      </p:sp>
    </p:spTree>
    <p:extLst>
      <p:ext uri="{BB962C8B-B14F-4D97-AF65-F5344CB8AC3E}">
        <p14:creationId xmlns:p14="http://schemas.microsoft.com/office/powerpoint/2010/main" val="1312506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endParaRPr lang="en-US" dirty="0"/>
          </a:p>
        </p:txBody>
      </p:sp>
      <p:sp>
        <p:nvSpPr>
          <p:cNvPr id="3" name="Text Placeholder 2"/>
          <p:cNvSpPr>
            <a:spLocks noGrp="1"/>
          </p:cNvSpPr>
          <p:nvPr>
            <p:ph type="body" sz="quarter" idx="10"/>
          </p:nvPr>
        </p:nvSpPr>
        <p:spPr/>
        <p:txBody>
          <a:bodyPr/>
          <a:lstStyle/>
          <a:p>
            <a:r>
              <a:rPr lang="en-US" sz="2000" dirty="0"/>
              <a:t> Example 2:  </a:t>
            </a:r>
            <a:r>
              <a:rPr lang="en-US" sz="2000" dirty="0" err="1"/>
              <a:t>lengthA</a:t>
            </a:r>
            <a:r>
              <a:rPr lang="en-US" sz="2000" dirty="0"/>
              <a:t> is added to </a:t>
            </a:r>
            <a:r>
              <a:rPr lang="en-US" sz="2000" dirty="0" err="1"/>
              <a:t>lengthB</a:t>
            </a:r>
            <a:r>
              <a:rPr lang="en-US" sz="2000" dirty="0"/>
              <a:t> and C# will keep track of the total.  Then, </a:t>
            </a:r>
            <a:r>
              <a:rPr lang="en-US" sz="2000" dirty="0" err="1"/>
              <a:t>widthA</a:t>
            </a:r>
            <a:r>
              <a:rPr lang="en-US" sz="2000" dirty="0"/>
              <a:t> is added to </a:t>
            </a:r>
            <a:r>
              <a:rPr lang="en-US" sz="2000" dirty="0" err="1"/>
              <a:t>widthB</a:t>
            </a:r>
            <a:r>
              <a:rPr lang="en-US" sz="2000" dirty="0"/>
              <a:t> and C# will keep track of this total.  The totals are compared to determine if the condition is true or false.   </a:t>
            </a:r>
          </a:p>
          <a:p>
            <a:endParaRPr lang="en-US" sz="2000" dirty="0"/>
          </a:p>
          <a:p>
            <a:r>
              <a:rPr lang="en-US" sz="2000" dirty="0" smtClean="0"/>
              <a:t>If  </a:t>
            </a:r>
            <a:r>
              <a:rPr lang="en-US" sz="2000" dirty="0" err="1"/>
              <a:t>lengthA</a:t>
            </a:r>
            <a:r>
              <a:rPr lang="en-US" sz="2000" dirty="0"/>
              <a:t> + </a:t>
            </a:r>
            <a:r>
              <a:rPr lang="en-US" sz="2000" dirty="0" err="1"/>
              <a:t>lengthB</a:t>
            </a:r>
            <a:r>
              <a:rPr lang="en-US" sz="2000" dirty="0"/>
              <a:t>   &gt;  </a:t>
            </a:r>
            <a:r>
              <a:rPr lang="en-US" sz="2000" dirty="0" err="1"/>
              <a:t>widthA</a:t>
            </a:r>
            <a:r>
              <a:rPr lang="en-US" sz="2000" dirty="0"/>
              <a:t> + </a:t>
            </a:r>
            <a:r>
              <a:rPr lang="en-US" sz="2000" dirty="0" err="1"/>
              <a:t>widthB</a:t>
            </a:r>
            <a:r>
              <a:rPr lang="en-US" sz="2000" dirty="0"/>
              <a:t>   </a:t>
            </a:r>
          </a:p>
          <a:p>
            <a:endParaRPr lang="en-US" sz="2000" dirty="0"/>
          </a:p>
          <a:p>
            <a:r>
              <a:rPr lang="en-US" sz="2000" dirty="0" err="1"/>
              <a:t>lblMessage</a:t>
            </a:r>
            <a:r>
              <a:rPr lang="en-US" sz="2000" dirty="0"/>
              <a:t>  = “Length is bigger” </a:t>
            </a:r>
          </a:p>
          <a:p>
            <a:endParaRPr lang="en-US" sz="2000" dirty="0"/>
          </a:p>
          <a:p>
            <a:r>
              <a:rPr lang="en-US" sz="2000" dirty="0"/>
              <a:t>End if </a:t>
            </a:r>
          </a:p>
        </p:txBody>
      </p:sp>
      <p:pic>
        <p:nvPicPr>
          <p:cNvPr id="4" name="Picture 3"/>
          <p:cNvPicPr>
            <a:picLocks noChangeAspect="1"/>
          </p:cNvPicPr>
          <p:nvPr/>
        </p:nvPicPr>
        <p:blipFill>
          <a:blip r:embed="rId3"/>
          <a:stretch>
            <a:fillRect/>
          </a:stretch>
        </p:blipFill>
        <p:spPr>
          <a:xfrm>
            <a:off x="4605251" y="4373563"/>
            <a:ext cx="4397873" cy="2471393"/>
          </a:xfrm>
          <a:prstGeom prst="rect">
            <a:avLst/>
          </a:prstGeom>
        </p:spPr>
      </p:pic>
    </p:spTree>
    <p:extLst>
      <p:ext uri="{BB962C8B-B14F-4D97-AF65-F5344CB8AC3E}">
        <p14:creationId xmlns:p14="http://schemas.microsoft.com/office/powerpoint/2010/main" val="1815828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order of operation example</a:t>
            </a:r>
            <a:endParaRPr lang="en-US" sz="3600" dirty="0"/>
          </a:p>
        </p:txBody>
      </p:sp>
      <p:sp>
        <p:nvSpPr>
          <p:cNvPr id="3" name="Text Placeholder 2"/>
          <p:cNvSpPr>
            <a:spLocks noGrp="1"/>
          </p:cNvSpPr>
          <p:nvPr>
            <p:ph type="body" sz="quarter" idx="10"/>
          </p:nvPr>
        </p:nvSpPr>
        <p:spPr/>
        <p:txBody>
          <a:bodyPr/>
          <a:lstStyle/>
          <a:p>
            <a:r>
              <a:rPr lang="en-US" sz="2000" dirty="0"/>
              <a:t> Most programmers prefer to use parentheses to clarify the order of operation.  Trying to remember the order of precedence is hard.  Be safe and use parentheses to clarify your statement.   </a:t>
            </a:r>
          </a:p>
          <a:p>
            <a:endParaRPr lang="en-US" sz="2000" dirty="0"/>
          </a:p>
          <a:p>
            <a:r>
              <a:rPr lang="en-US" sz="2000" dirty="0"/>
              <a:t>If  (</a:t>
            </a:r>
            <a:r>
              <a:rPr lang="en-US" sz="2000" dirty="0" err="1"/>
              <a:t>lengthA</a:t>
            </a:r>
            <a:r>
              <a:rPr lang="en-US" sz="2000" dirty="0"/>
              <a:t> + </a:t>
            </a:r>
            <a:r>
              <a:rPr lang="en-US" sz="2000" dirty="0" err="1"/>
              <a:t>lengthB</a:t>
            </a:r>
            <a:r>
              <a:rPr lang="en-US" sz="2000" dirty="0"/>
              <a:t>)   &gt;  (</a:t>
            </a:r>
            <a:r>
              <a:rPr lang="en-US" sz="2000" dirty="0" err="1"/>
              <a:t>widthA</a:t>
            </a:r>
            <a:r>
              <a:rPr lang="en-US" sz="2000" dirty="0"/>
              <a:t> + </a:t>
            </a:r>
            <a:r>
              <a:rPr lang="en-US" sz="2000" dirty="0" err="1"/>
              <a:t>widthB</a:t>
            </a:r>
            <a:r>
              <a:rPr lang="en-US" sz="2000" dirty="0"/>
              <a:t>)   </a:t>
            </a:r>
          </a:p>
          <a:p>
            <a:endParaRPr lang="en-US" sz="2000" dirty="0"/>
          </a:p>
          <a:p>
            <a:r>
              <a:rPr lang="en-US" sz="2000" dirty="0" err="1"/>
              <a:t>lblMessage</a:t>
            </a:r>
            <a:r>
              <a:rPr lang="en-US" sz="2000" dirty="0"/>
              <a:t>  = “Length is bigger” </a:t>
            </a:r>
          </a:p>
          <a:p>
            <a:endParaRPr lang="en-US" sz="2000" dirty="0"/>
          </a:p>
          <a:p>
            <a:r>
              <a:rPr lang="en-US" sz="2000" dirty="0"/>
              <a:t>End if </a:t>
            </a:r>
          </a:p>
        </p:txBody>
      </p:sp>
      <p:pic>
        <p:nvPicPr>
          <p:cNvPr id="4" name="Picture 3"/>
          <p:cNvPicPr>
            <a:picLocks noChangeAspect="1"/>
          </p:cNvPicPr>
          <p:nvPr/>
        </p:nvPicPr>
        <p:blipFill>
          <a:blip r:embed="rId3"/>
          <a:stretch>
            <a:fillRect/>
          </a:stretch>
        </p:blipFill>
        <p:spPr>
          <a:xfrm>
            <a:off x="3454400" y="4841875"/>
            <a:ext cx="5676234" cy="1536307"/>
          </a:xfrm>
          <a:prstGeom prst="rect">
            <a:avLst/>
          </a:prstGeom>
        </p:spPr>
      </p:pic>
    </p:spTree>
    <p:extLst>
      <p:ext uri="{BB962C8B-B14F-4D97-AF65-F5344CB8AC3E}">
        <p14:creationId xmlns:p14="http://schemas.microsoft.com/office/powerpoint/2010/main" val="3141813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statement in </a:t>
            </a:r>
            <a:r>
              <a:rPr lang="en-US" dirty="0" err="1" smtClean="0"/>
              <a:t>c#</a:t>
            </a:r>
            <a:endParaRPr lang="en-US" dirty="0"/>
          </a:p>
        </p:txBody>
      </p:sp>
      <p:sp>
        <p:nvSpPr>
          <p:cNvPr id="3" name="Text Placeholder 2"/>
          <p:cNvSpPr>
            <a:spLocks noGrp="1"/>
          </p:cNvSpPr>
          <p:nvPr>
            <p:ph type="body" sz="quarter" idx="10"/>
          </p:nvPr>
        </p:nvSpPr>
        <p:spPr>
          <a:xfrm>
            <a:off x="228600" y="2209800"/>
            <a:ext cx="6172200" cy="4419600"/>
          </a:xfrm>
        </p:spPr>
        <p:txBody>
          <a:bodyPr anchor="t"/>
          <a:lstStyle/>
          <a:p>
            <a:pPr marL="0" indent="0">
              <a:buNone/>
            </a:pPr>
            <a:r>
              <a:rPr lang="en-US" sz="1400" dirty="0"/>
              <a:t>if  (condition) { </a:t>
            </a:r>
          </a:p>
          <a:p>
            <a:endParaRPr lang="en-US" sz="1400" dirty="0"/>
          </a:p>
          <a:p>
            <a:pPr marL="0" indent="0">
              <a:buNone/>
            </a:pPr>
            <a:r>
              <a:rPr lang="en-US" sz="1400" dirty="0"/>
              <a:t>Statement(s) – you can have one or more statements to be  </a:t>
            </a:r>
          </a:p>
          <a:p>
            <a:endParaRPr lang="en-US" sz="1400" dirty="0"/>
          </a:p>
          <a:p>
            <a:pPr marL="0" indent="0">
              <a:buNone/>
            </a:pPr>
            <a:r>
              <a:rPr lang="en-US" sz="1400" dirty="0"/>
              <a:t>processed when the condition is true </a:t>
            </a:r>
          </a:p>
          <a:p>
            <a:endParaRPr lang="en-US" sz="1400" dirty="0"/>
          </a:p>
          <a:p>
            <a:pPr marL="0" indent="0">
              <a:buNone/>
            </a:pPr>
            <a:r>
              <a:rPr lang="en-US" sz="1400" dirty="0"/>
              <a:t> } </a:t>
            </a:r>
            <a:r>
              <a:rPr lang="en-US" sz="1400" b="1" dirty="0">
                <a:solidFill>
                  <a:srgbClr val="00B050"/>
                </a:solidFill>
              </a:rPr>
              <a:t>[else { </a:t>
            </a:r>
          </a:p>
          <a:p>
            <a:endParaRPr lang="en-US" sz="1400" dirty="0"/>
          </a:p>
          <a:p>
            <a:pPr marL="0" indent="0">
              <a:buNone/>
            </a:pPr>
            <a:r>
              <a:rPr lang="en-US" sz="1400" b="1" dirty="0">
                <a:solidFill>
                  <a:srgbClr val="00B050"/>
                </a:solidFill>
              </a:rPr>
              <a:t>Statement(s) – you can have one or more statements to be  </a:t>
            </a:r>
          </a:p>
          <a:p>
            <a:endParaRPr lang="en-US" sz="1400" dirty="0"/>
          </a:p>
          <a:p>
            <a:pPr marL="0" indent="0">
              <a:buNone/>
            </a:pPr>
            <a:r>
              <a:rPr lang="en-US" sz="1400" b="1" dirty="0">
                <a:solidFill>
                  <a:srgbClr val="00B050"/>
                </a:solidFill>
              </a:rPr>
              <a:t>processed when the condition is false}  ]</a:t>
            </a:r>
            <a:r>
              <a:rPr lang="en-US" sz="1400" dirty="0"/>
              <a:t>  </a:t>
            </a:r>
          </a:p>
          <a:p>
            <a:endParaRPr lang="en-US" sz="1400" dirty="0"/>
          </a:p>
          <a:p>
            <a:pPr marL="0" indent="0">
              <a:buNone/>
            </a:pPr>
            <a:r>
              <a:rPr lang="en-US" sz="1400" dirty="0"/>
              <a:t>} //end if </a:t>
            </a:r>
          </a:p>
        </p:txBody>
      </p:sp>
      <p:sp>
        <p:nvSpPr>
          <p:cNvPr id="5" name="TextBox 4"/>
          <p:cNvSpPr txBox="1"/>
          <p:nvPr/>
        </p:nvSpPr>
        <p:spPr>
          <a:xfrm>
            <a:off x="6324600" y="2895600"/>
            <a:ext cx="2286000" cy="2308324"/>
          </a:xfrm>
          <a:prstGeom prst="rect">
            <a:avLst/>
          </a:prstGeom>
          <a:noFill/>
        </p:spPr>
        <p:txBody>
          <a:bodyPr wrap="square" rtlCol="0" anchor="t">
            <a:spAutoFit/>
          </a:bodyPr>
          <a:lstStyle/>
          <a:p>
            <a:r>
              <a:rPr lang="en-US" b="1" dirty="0">
                <a:solidFill>
                  <a:srgbClr val="00B050"/>
                </a:solidFill>
              </a:rPr>
              <a:t> Note:  the code within the square brackets is optional.  BUT – there must be a close curly bracket for every open curly bracket </a:t>
            </a:r>
          </a:p>
        </p:txBody>
      </p:sp>
    </p:spTree>
    <p:extLst>
      <p:ext uri="{BB962C8B-B14F-4D97-AF65-F5344CB8AC3E}">
        <p14:creationId xmlns:p14="http://schemas.microsoft.com/office/powerpoint/2010/main" val="3500260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if example for c#</a:t>
            </a:r>
            <a:endParaRPr lang="en-US" dirty="0"/>
          </a:p>
        </p:txBody>
      </p:sp>
      <p:sp>
        <p:nvSpPr>
          <p:cNvPr id="3" name="Text Placeholder 2"/>
          <p:cNvSpPr>
            <a:spLocks noGrp="1"/>
          </p:cNvSpPr>
          <p:nvPr>
            <p:ph type="body" sz="quarter" idx="10"/>
          </p:nvPr>
        </p:nvSpPr>
        <p:spPr>
          <a:xfrm>
            <a:off x="228600" y="2209800"/>
            <a:ext cx="5445015" cy="4419600"/>
          </a:xfrm>
        </p:spPr>
        <p:txBody>
          <a:bodyPr anchor="t"/>
          <a:lstStyle/>
          <a:p>
            <a:pPr marL="0" indent="0">
              <a:buNone/>
            </a:pPr>
            <a:r>
              <a:rPr lang="en-US" sz="1800" dirty="0"/>
              <a:t>if  (</a:t>
            </a:r>
            <a:r>
              <a:rPr lang="en-US" sz="1800" dirty="0" err="1"/>
              <a:t>btnRaining</a:t>
            </a:r>
            <a:r>
              <a:rPr lang="en-US" sz="1800" dirty="0"/>
              <a:t>) { </a:t>
            </a:r>
          </a:p>
          <a:p>
            <a:pPr marL="0" indent="0">
              <a:buNone/>
            </a:pPr>
            <a:r>
              <a:rPr lang="en-US" sz="1800" dirty="0" err="1"/>
              <a:t>lblMessage.Content</a:t>
            </a:r>
            <a:r>
              <a:rPr lang="en-US" sz="1800" dirty="0"/>
              <a:t> = "Take your jacket"; </a:t>
            </a:r>
          </a:p>
          <a:p>
            <a:pPr marL="0" indent="0">
              <a:buNone/>
            </a:pPr>
            <a:r>
              <a:rPr lang="en-US" sz="1800" dirty="0" err="1"/>
              <a:t>lblMessage.Content</a:t>
            </a:r>
            <a:r>
              <a:rPr lang="en-US" sz="1800" dirty="0"/>
              <a:t> = </a:t>
            </a:r>
            <a:r>
              <a:rPr lang="en-US" sz="1800" dirty="0" err="1"/>
              <a:t>lblMessage.Text</a:t>
            </a:r>
            <a:r>
              <a:rPr lang="en-US" sz="1800" dirty="0"/>
              <a:t> +   </a:t>
            </a:r>
          </a:p>
          <a:p>
            <a:pPr marL="0" indent="0">
              <a:buNone/>
            </a:pPr>
            <a:r>
              <a:rPr lang="en-US" sz="1800" dirty="0"/>
              <a:t>   " and take an umbrella"; </a:t>
            </a:r>
          </a:p>
          <a:p>
            <a:pPr marL="0" indent="0">
              <a:buNone/>
            </a:pPr>
            <a:r>
              <a:rPr lang="en-US" sz="1800" dirty="0"/>
              <a:t>} //end if </a:t>
            </a:r>
          </a:p>
          <a:p>
            <a:endParaRPr lang="en-US" sz="1800" dirty="0"/>
          </a:p>
          <a:p>
            <a:endParaRPr lang="en-US" sz="1800" dirty="0"/>
          </a:p>
          <a:p>
            <a:pPr marL="0" indent="0">
              <a:buNone/>
            </a:pPr>
            <a:r>
              <a:rPr lang="en-US" sz="1800" dirty="0"/>
              <a:t>if ( </a:t>
            </a:r>
            <a:r>
              <a:rPr lang="en-US" sz="1800" dirty="0" err="1"/>
              <a:t>saleAmt</a:t>
            </a:r>
            <a:r>
              <a:rPr lang="en-US" sz="1800" dirty="0"/>
              <a:t> &gt;  1000 ) </a:t>
            </a:r>
          </a:p>
          <a:p>
            <a:pPr marL="0" indent="0">
              <a:buNone/>
            </a:pPr>
            <a:r>
              <a:rPr lang="en-US" sz="1800" dirty="0" err="1"/>
              <a:t>commRate</a:t>
            </a:r>
            <a:r>
              <a:rPr lang="en-US" sz="1800" dirty="0"/>
              <a:t> = 0.1; </a:t>
            </a:r>
          </a:p>
          <a:p>
            <a:pPr marL="0" indent="0">
              <a:buNone/>
            </a:pPr>
            <a:r>
              <a:rPr lang="en-US" sz="1800" dirty="0"/>
              <a:t>//end if </a:t>
            </a:r>
          </a:p>
        </p:txBody>
      </p:sp>
      <p:pic>
        <p:nvPicPr>
          <p:cNvPr id="4" name="Picture 3"/>
          <p:cNvPicPr>
            <a:picLocks noChangeAspect="1"/>
          </p:cNvPicPr>
          <p:nvPr/>
        </p:nvPicPr>
        <p:blipFill>
          <a:blip r:embed="rId3"/>
          <a:stretch>
            <a:fillRect/>
          </a:stretch>
        </p:blipFill>
        <p:spPr>
          <a:xfrm>
            <a:off x="3249563" y="3661952"/>
            <a:ext cx="5563523" cy="20598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35979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conditional statements</a:t>
            </a:r>
            <a:endParaRPr lang="en-US" dirty="0"/>
          </a:p>
        </p:txBody>
      </p:sp>
      <p:sp>
        <p:nvSpPr>
          <p:cNvPr id="3" name="Text Placeholder 2"/>
          <p:cNvSpPr>
            <a:spLocks noGrp="1"/>
          </p:cNvSpPr>
          <p:nvPr>
            <p:ph type="body" sz="quarter" idx="10"/>
          </p:nvPr>
        </p:nvSpPr>
        <p:spPr>
          <a:xfrm>
            <a:off x="228600" y="2209800"/>
            <a:ext cx="6181522" cy="4419600"/>
          </a:xfrm>
        </p:spPr>
        <p:txBody>
          <a:bodyPr anchor="t"/>
          <a:lstStyle/>
          <a:p>
            <a:r>
              <a:rPr lang="en-US" sz="2000" dirty="0"/>
              <a:t> Note:  C# automatically indents conditional statements when you type an If …  </a:t>
            </a:r>
          </a:p>
          <a:p>
            <a:endParaRPr lang="en-US" sz="2000" dirty="0"/>
          </a:p>
          <a:p>
            <a:r>
              <a:rPr lang="en-US" sz="2000" dirty="0"/>
              <a:t>    {curly} brackets are optional if there is only one statement in the true block of code </a:t>
            </a:r>
          </a:p>
          <a:p>
            <a:endParaRPr lang="en-US" sz="2000" dirty="0"/>
          </a:p>
          <a:p>
            <a:r>
              <a:rPr lang="en-US" sz="2000" dirty="0"/>
              <a:t>    I usually add them anyway to save time in maintenance and to stay consistent </a:t>
            </a:r>
          </a:p>
          <a:p>
            <a:endParaRPr lang="en-US" sz="2000" dirty="0"/>
          </a:p>
          <a:p>
            <a:r>
              <a:rPr lang="en-US" sz="2000" dirty="0"/>
              <a:t>     You can compare the result of a function call to a value as well (next slide)</a:t>
            </a:r>
          </a:p>
        </p:txBody>
      </p:sp>
      <p:pic>
        <p:nvPicPr>
          <p:cNvPr id="4" name="Picture 3"/>
          <p:cNvPicPr>
            <a:picLocks noChangeAspect="1"/>
          </p:cNvPicPr>
          <p:nvPr/>
        </p:nvPicPr>
        <p:blipFill>
          <a:blip r:embed="rId3"/>
          <a:stretch>
            <a:fillRect/>
          </a:stretch>
        </p:blipFill>
        <p:spPr>
          <a:xfrm>
            <a:off x="5267867" y="3602169"/>
            <a:ext cx="3806968" cy="902925"/>
          </a:xfrm>
          <a:prstGeom prst="rect">
            <a:avLst/>
          </a:prstGeom>
        </p:spPr>
      </p:pic>
    </p:spTree>
    <p:extLst>
      <p:ext uri="{BB962C8B-B14F-4D97-AF65-F5344CB8AC3E}">
        <p14:creationId xmlns:p14="http://schemas.microsoft.com/office/powerpoint/2010/main" val="331823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conditional stmt</a:t>
            </a:r>
            <a:endParaRPr lang="en-US" dirty="0"/>
          </a:p>
        </p:txBody>
      </p:sp>
      <p:sp>
        <p:nvSpPr>
          <p:cNvPr id="3" name="Text Placeholder 2"/>
          <p:cNvSpPr>
            <a:spLocks noGrp="1"/>
          </p:cNvSpPr>
          <p:nvPr>
            <p:ph type="body" sz="quarter" idx="10"/>
          </p:nvPr>
        </p:nvSpPr>
        <p:spPr>
          <a:xfrm>
            <a:off x="228600" y="2209800"/>
            <a:ext cx="5291739" cy="4419600"/>
          </a:xfrm>
        </p:spPr>
        <p:txBody>
          <a:bodyPr anchor="t"/>
          <a:lstStyle/>
          <a:p>
            <a:pPr marL="0" indent="0">
              <a:buNone/>
            </a:pPr>
            <a:r>
              <a:rPr lang="en-US" sz="2000" dirty="0"/>
              <a:t>if (</a:t>
            </a:r>
            <a:r>
              <a:rPr lang="en-US" sz="2000" dirty="0" err="1"/>
              <a:t>int.Parse</a:t>
            </a:r>
            <a:r>
              <a:rPr lang="en-US" sz="2000" dirty="0"/>
              <a:t>(</a:t>
            </a:r>
            <a:r>
              <a:rPr lang="en-US" sz="2000" dirty="0" err="1"/>
              <a:t>txtLengthA.Text</a:t>
            </a:r>
            <a:r>
              <a:rPr lang="en-US" sz="2000" dirty="0"/>
              <a:t>) &gt; 100) </a:t>
            </a:r>
          </a:p>
          <a:p>
            <a:pPr marL="0" indent="0">
              <a:buNone/>
            </a:pPr>
            <a:r>
              <a:rPr lang="en-US" sz="2000" dirty="0"/>
              <a:t>{ </a:t>
            </a:r>
          </a:p>
          <a:p>
            <a:pPr marL="0" indent="0">
              <a:buNone/>
            </a:pPr>
            <a:r>
              <a:rPr lang="en-US" sz="2000" dirty="0" err="1"/>
              <a:t>lblMessage.Text</a:t>
            </a:r>
            <a:r>
              <a:rPr lang="en-US" sz="2000" dirty="0"/>
              <a:t>  = "Length is too big"; </a:t>
            </a:r>
          </a:p>
          <a:p>
            <a:pPr marL="0" indent="0">
              <a:buNone/>
            </a:pPr>
            <a:r>
              <a:rPr lang="en-US" sz="2000" dirty="0"/>
              <a:t>} //end if </a:t>
            </a:r>
          </a:p>
          <a:p>
            <a:pPr marL="0" indent="0">
              <a:buNone/>
            </a:pPr>
            <a:endParaRPr lang="en-US" sz="2000" dirty="0"/>
          </a:p>
          <a:p>
            <a:pPr marL="0" indent="0">
              <a:buNone/>
            </a:pPr>
            <a:r>
              <a:rPr lang="en-US" sz="2000" dirty="0"/>
              <a:t>if (</a:t>
            </a:r>
            <a:r>
              <a:rPr lang="en-US" sz="2000" dirty="0" err="1"/>
              <a:t>int.Parse</a:t>
            </a:r>
            <a:r>
              <a:rPr lang="en-US" sz="2000" dirty="0"/>
              <a:t> (</a:t>
            </a:r>
            <a:r>
              <a:rPr lang="en-US" sz="2000" dirty="0" err="1"/>
              <a:t>txtLengthA.Text</a:t>
            </a:r>
            <a:r>
              <a:rPr lang="en-US" sz="2000" dirty="0"/>
              <a:t>) &gt;  </a:t>
            </a:r>
          </a:p>
          <a:p>
            <a:pPr marL="0" indent="0">
              <a:buNone/>
            </a:pPr>
            <a:r>
              <a:rPr lang="en-US" sz="2000" dirty="0"/>
              <a:t>    </a:t>
            </a:r>
            <a:r>
              <a:rPr lang="en-US" sz="2000" dirty="0" err="1"/>
              <a:t>int.Parse</a:t>
            </a:r>
            <a:r>
              <a:rPr lang="en-US" sz="2000" dirty="0"/>
              <a:t> (</a:t>
            </a:r>
            <a:r>
              <a:rPr lang="en-US" sz="2000" dirty="0" err="1"/>
              <a:t>txtLengthB.Text</a:t>
            </a:r>
            <a:r>
              <a:rPr lang="en-US" sz="2000" dirty="0"/>
              <a:t>)) </a:t>
            </a:r>
          </a:p>
          <a:p>
            <a:pPr marL="0" indent="0">
              <a:buNone/>
            </a:pPr>
            <a:r>
              <a:rPr lang="en-US" sz="2000" dirty="0"/>
              <a:t>{ </a:t>
            </a:r>
          </a:p>
          <a:p>
            <a:pPr marL="0" indent="0">
              <a:buNone/>
            </a:pPr>
            <a:r>
              <a:rPr lang="en-US" sz="2000" dirty="0" err="1"/>
              <a:t>lblMessage.Text</a:t>
            </a:r>
            <a:r>
              <a:rPr lang="en-US" sz="2000" dirty="0"/>
              <a:t> =  </a:t>
            </a:r>
          </a:p>
          <a:p>
            <a:pPr marL="0" indent="0">
              <a:buNone/>
            </a:pPr>
            <a:r>
              <a:rPr lang="en-US" sz="2000" dirty="0"/>
              <a:t>"Length A is bigger than Length B"; </a:t>
            </a:r>
          </a:p>
          <a:p>
            <a:pPr marL="0" indent="0">
              <a:buNone/>
            </a:pPr>
            <a:r>
              <a:rPr lang="en-US" sz="2000" dirty="0"/>
              <a:t>} //end if </a:t>
            </a:r>
          </a:p>
        </p:txBody>
      </p:sp>
      <p:pic>
        <p:nvPicPr>
          <p:cNvPr id="7" name="Picture 6"/>
          <p:cNvPicPr>
            <a:picLocks noChangeAspect="1"/>
          </p:cNvPicPr>
          <p:nvPr/>
        </p:nvPicPr>
        <p:blipFill>
          <a:blip r:embed="rId3"/>
          <a:stretch>
            <a:fillRect/>
          </a:stretch>
        </p:blipFill>
        <p:spPr>
          <a:xfrm>
            <a:off x="4126809" y="3667635"/>
            <a:ext cx="4953884" cy="1639700"/>
          </a:xfrm>
          <a:prstGeom prst="rect">
            <a:avLst/>
          </a:prstGeom>
        </p:spPr>
      </p:pic>
    </p:spTree>
    <p:extLst>
      <p:ext uri="{BB962C8B-B14F-4D97-AF65-F5344CB8AC3E}">
        <p14:creationId xmlns:p14="http://schemas.microsoft.com/office/powerpoint/2010/main" val="3141759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if…else</a:t>
            </a:r>
            <a:endParaRPr lang="en-US" dirty="0"/>
          </a:p>
        </p:txBody>
      </p:sp>
      <p:sp>
        <p:nvSpPr>
          <p:cNvPr id="3" name="Text Placeholder 2"/>
          <p:cNvSpPr>
            <a:spLocks noGrp="1"/>
          </p:cNvSpPr>
          <p:nvPr>
            <p:ph type="body" sz="quarter" idx="10"/>
          </p:nvPr>
        </p:nvSpPr>
        <p:spPr>
          <a:xfrm>
            <a:off x="228600" y="2209800"/>
            <a:ext cx="4845041" cy="4419600"/>
          </a:xfrm>
        </p:spPr>
        <p:txBody>
          <a:bodyPr/>
          <a:lstStyle/>
          <a:p>
            <a:r>
              <a:rPr lang="en-US" sz="1400" dirty="0"/>
              <a:t>if ( </a:t>
            </a:r>
            <a:r>
              <a:rPr lang="en-US" sz="1400" dirty="0" err="1"/>
              <a:t>blnTest</a:t>
            </a:r>
            <a:r>
              <a:rPr lang="en-US" sz="1400" dirty="0"/>
              <a:t> ) { </a:t>
            </a:r>
          </a:p>
          <a:p>
            <a:r>
              <a:rPr lang="en-US" sz="1400" dirty="0" err="1" smtClean="0"/>
              <a:t>lblMessage.Text</a:t>
            </a:r>
            <a:r>
              <a:rPr lang="en-US" sz="1400" dirty="0" smtClean="0"/>
              <a:t> </a:t>
            </a:r>
            <a:r>
              <a:rPr lang="en-US" sz="1400" dirty="0"/>
              <a:t>=  "Study for test"; </a:t>
            </a:r>
          </a:p>
          <a:p>
            <a:r>
              <a:rPr lang="en-US" sz="1400" dirty="0" smtClean="0"/>
              <a:t>} </a:t>
            </a:r>
            <a:r>
              <a:rPr lang="en-US" sz="1400" dirty="0"/>
              <a:t>else { </a:t>
            </a:r>
          </a:p>
          <a:p>
            <a:r>
              <a:rPr lang="en-US" sz="1400" dirty="0" err="1" smtClean="0"/>
              <a:t>lblMessage.Text</a:t>
            </a:r>
            <a:r>
              <a:rPr lang="en-US" sz="1400" dirty="0" smtClean="0"/>
              <a:t> </a:t>
            </a:r>
            <a:r>
              <a:rPr lang="en-US" sz="1400" dirty="0"/>
              <a:t>=  "Watch movie"; </a:t>
            </a:r>
          </a:p>
          <a:p>
            <a:r>
              <a:rPr lang="en-US" sz="1400" dirty="0" smtClean="0"/>
              <a:t>} </a:t>
            </a:r>
            <a:r>
              <a:rPr lang="en-US" sz="1400" dirty="0"/>
              <a:t>//end if </a:t>
            </a:r>
          </a:p>
          <a:p>
            <a:r>
              <a:rPr lang="en-US" sz="1400" dirty="0" smtClean="0"/>
              <a:t> </a:t>
            </a:r>
            <a:endParaRPr lang="en-US" sz="1400" dirty="0"/>
          </a:p>
          <a:p>
            <a:endParaRPr lang="en-US" sz="1400" dirty="0"/>
          </a:p>
          <a:p>
            <a:r>
              <a:rPr lang="en-US" sz="1400" dirty="0" smtClean="0"/>
              <a:t>if </a:t>
            </a:r>
            <a:r>
              <a:rPr lang="en-US" sz="1400" dirty="0"/>
              <a:t>( temperature  &gt;  72 ) { </a:t>
            </a:r>
          </a:p>
          <a:p>
            <a:r>
              <a:rPr lang="en-US" sz="1400" dirty="0" err="1" smtClean="0"/>
              <a:t>lblMessage.Text</a:t>
            </a:r>
            <a:r>
              <a:rPr lang="en-US" sz="1400" dirty="0" smtClean="0"/>
              <a:t> </a:t>
            </a:r>
            <a:r>
              <a:rPr lang="en-US" sz="1400" dirty="0"/>
              <a:t>= "Pool can open today"; </a:t>
            </a:r>
          </a:p>
          <a:p>
            <a:r>
              <a:rPr lang="en-US" sz="1400" dirty="0" smtClean="0"/>
              <a:t>} </a:t>
            </a:r>
            <a:r>
              <a:rPr lang="en-US" sz="1400" dirty="0"/>
              <a:t>else { </a:t>
            </a:r>
          </a:p>
          <a:p>
            <a:r>
              <a:rPr lang="en-US" sz="1400" dirty="0" err="1" smtClean="0"/>
              <a:t>lblMessage.Text</a:t>
            </a:r>
            <a:r>
              <a:rPr lang="en-US" sz="1400" dirty="0" smtClean="0"/>
              <a:t> </a:t>
            </a:r>
            <a:r>
              <a:rPr lang="en-US" sz="1400" dirty="0"/>
              <a:t>= "Pool will be closed today"; </a:t>
            </a:r>
          </a:p>
          <a:p>
            <a:r>
              <a:rPr lang="en-US" sz="1400" dirty="0" smtClean="0"/>
              <a:t>} </a:t>
            </a:r>
            <a:r>
              <a:rPr lang="en-US" sz="1400" dirty="0"/>
              <a:t>//end if </a:t>
            </a:r>
          </a:p>
        </p:txBody>
      </p:sp>
      <p:pic>
        <p:nvPicPr>
          <p:cNvPr id="4" name="Picture 3"/>
          <p:cNvPicPr>
            <a:picLocks noChangeAspect="1"/>
          </p:cNvPicPr>
          <p:nvPr/>
        </p:nvPicPr>
        <p:blipFill>
          <a:blip r:embed="rId3"/>
          <a:stretch>
            <a:fillRect/>
          </a:stretch>
        </p:blipFill>
        <p:spPr>
          <a:xfrm>
            <a:off x="5705258" y="2276091"/>
            <a:ext cx="3425033" cy="2411586"/>
          </a:xfrm>
          <a:prstGeom prst="rect">
            <a:avLst/>
          </a:prstGeom>
        </p:spPr>
      </p:pic>
    </p:spTree>
    <p:extLst>
      <p:ext uri="{BB962C8B-B14F-4D97-AF65-F5344CB8AC3E}">
        <p14:creationId xmlns:p14="http://schemas.microsoft.com/office/powerpoint/2010/main" val="1914684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a:t>
            </a:r>
            <a:r>
              <a:rPr lang="en-US" dirty="0" err="1" smtClean="0"/>
              <a:t>ElseIf</a:t>
            </a:r>
            <a:endParaRPr lang="en-US" dirty="0"/>
          </a:p>
        </p:txBody>
      </p:sp>
      <p:sp>
        <p:nvSpPr>
          <p:cNvPr id="3" name="Text Placeholder 2"/>
          <p:cNvSpPr>
            <a:spLocks noGrp="1"/>
          </p:cNvSpPr>
          <p:nvPr>
            <p:ph type="body" sz="quarter" idx="10"/>
          </p:nvPr>
        </p:nvSpPr>
        <p:spPr/>
        <p:txBody>
          <a:bodyPr/>
          <a:lstStyle/>
          <a:p>
            <a:r>
              <a:rPr lang="en-US" sz="2000" dirty="0"/>
              <a:t>if (</a:t>
            </a:r>
            <a:r>
              <a:rPr lang="en-US" sz="2000" dirty="0" err="1"/>
              <a:t>txtColor.Text</a:t>
            </a:r>
            <a:r>
              <a:rPr lang="en-US" sz="2000" dirty="0"/>
              <a:t> == "Red") { //Note == </a:t>
            </a:r>
          </a:p>
          <a:p>
            <a:r>
              <a:rPr lang="en-US" sz="2000" dirty="0" err="1" smtClean="0"/>
              <a:t>lblMessage.Text</a:t>
            </a:r>
            <a:r>
              <a:rPr lang="en-US" sz="2000" dirty="0" smtClean="0"/>
              <a:t> </a:t>
            </a:r>
            <a:r>
              <a:rPr lang="en-US" sz="2000" dirty="0"/>
              <a:t>= "Stop car"; </a:t>
            </a:r>
          </a:p>
          <a:p>
            <a:r>
              <a:rPr lang="en-US" sz="2000" dirty="0" smtClean="0"/>
              <a:t>} </a:t>
            </a:r>
            <a:r>
              <a:rPr lang="en-US" sz="2000" dirty="0"/>
              <a:t>else if (</a:t>
            </a:r>
            <a:r>
              <a:rPr lang="en-US" sz="2000" dirty="0" err="1"/>
              <a:t>txtColor.Text</a:t>
            </a:r>
            <a:r>
              <a:rPr lang="en-US" sz="2000" dirty="0"/>
              <a:t> == "Green") { </a:t>
            </a:r>
          </a:p>
          <a:p>
            <a:r>
              <a:rPr lang="en-US" sz="2000" dirty="0" err="1" smtClean="0"/>
              <a:t>lblMessage.Text</a:t>
            </a:r>
            <a:r>
              <a:rPr lang="en-US" sz="2000" dirty="0" smtClean="0"/>
              <a:t> </a:t>
            </a:r>
            <a:r>
              <a:rPr lang="en-US" sz="2000" dirty="0"/>
              <a:t>= "Go through intersection"; </a:t>
            </a:r>
          </a:p>
          <a:p>
            <a:r>
              <a:rPr lang="en-US" sz="2000" dirty="0" smtClean="0"/>
              <a:t>} </a:t>
            </a:r>
            <a:r>
              <a:rPr lang="en-US" sz="2000" dirty="0"/>
              <a:t>else { </a:t>
            </a:r>
          </a:p>
          <a:p>
            <a:r>
              <a:rPr lang="en-US" sz="2000" dirty="0" err="1" smtClean="0"/>
              <a:t>lblMessage.Text</a:t>
            </a:r>
            <a:r>
              <a:rPr lang="en-US" sz="2000" dirty="0" smtClean="0"/>
              <a:t> </a:t>
            </a:r>
            <a:r>
              <a:rPr lang="en-US" sz="2000" dirty="0"/>
              <a:t>= "Use caution"; </a:t>
            </a:r>
          </a:p>
          <a:p>
            <a:r>
              <a:rPr lang="en-US" sz="2000" dirty="0" smtClean="0"/>
              <a:t>} </a:t>
            </a:r>
            <a:r>
              <a:rPr lang="en-US" sz="2000" dirty="0"/>
              <a:t>//end if </a:t>
            </a:r>
          </a:p>
          <a:p>
            <a:r>
              <a:rPr lang="en-US" sz="2000" dirty="0" smtClean="0"/>
              <a:t>  </a:t>
            </a:r>
            <a:r>
              <a:rPr lang="en-US" sz="2000" dirty="0"/>
              <a:t>//Note only 1 end if for whole construct </a:t>
            </a:r>
          </a:p>
          <a:p>
            <a:r>
              <a:rPr lang="en-US" sz="2000" dirty="0"/>
              <a:t> </a:t>
            </a:r>
          </a:p>
        </p:txBody>
      </p:sp>
    </p:spTree>
    <p:extLst>
      <p:ext uri="{BB962C8B-B14F-4D97-AF65-F5344CB8AC3E}">
        <p14:creationId xmlns:p14="http://schemas.microsoft.com/office/powerpoint/2010/main" val="1272478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checkpoints  4.1-4.11</a:t>
            </a:r>
            <a:endParaRPr lang="en-US" dirty="0">
              <a:solidFill>
                <a:srgbClr val="7030A0"/>
              </a:solidFill>
            </a:endParaRPr>
          </a:p>
        </p:txBody>
      </p:sp>
    </p:spTree>
    <p:extLst>
      <p:ext uri="{BB962C8B-B14F-4D97-AF65-F5344CB8AC3E}">
        <p14:creationId xmlns:p14="http://schemas.microsoft.com/office/powerpoint/2010/main" val="32781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introduction to decision programming</a:t>
            </a:r>
            <a:endParaRPr lang="en-US" sz="3200" dirty="0"/>
          </a:p>
        </p:txBody>
      </p:sp>
      <p:sp>
        <p:nvSpPr>
          <p:cNvPr id="3" name="Text Placeholder 2"/>
          <p:cNvSpPr>
            <a:spLocks noGrp="1"/>
          </p:cNvSpPr>
          <p:nvPr>
            <p:ph type="body" sz="quarter" idx="10"/>
          </p:nvPr>
        </p:nvSpPr>
        <p:spPr/>
        <p:txBody>
          <a:bodyPr/>
          <a:lstStyle/>
          <a:p>
            <a:r>
              <a:rPr lang="en-US" sz="2400" dirty="0"/>
              <a:t> So far we have been processing our logic sequentially, one statement after another.  This unit introduces decision processing. </a:t>
            </a:r>
          </a:p>
          <a:p>
            <a:endParaRPr lang="en-US" sz="2400" dirty="0"/>
          </a:p>
          <a:p>
            <a:r>
              <a:rPr lang="en-US" sz="2400" dirty="0"/>
              <a:t>    Decision processing requires a condition to be evaluated.  Whether the condition is true or false determines what statements are executed. </a:t>
            </a:r>
          </a:p>
          <a:p>
            <a:endParaRPr lang="en-US" sz="2400" dirty="0"/>
          </a:p>
          <a:p>
            <a:r>
              <a:rPr lang="en-US" sz="2400" dirty="0"/>
              <a:t>    C# (like most languages) has two decision constructs:  If statements and Case statements. </a:t>
            </a:r>
          </a:p>
        </p:txBody>
      </p:sp>
    </p:spTree>
    <p:extLst>
      <p:ext uri="{BB962C8B-B14F-4D97-AF65-F5344CB8AC3E}">
        <p14:creationId xmlns:p14="http://schemas.microsoft.com/office/powerpoint/2010/main" val="2994813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if</a:t>
            </a:r>
            <a:endParaRPr lang="en-US" dirty="0"/>
          </a:p>
        </p:txBody>
      </p:sp>
      <p:sp>
        <p:nvSpPr>
          <p:cNvPr id="3" name="Text Placeholder 2"/>
          <p:cNvSpPr>
            <a:spLocks noGrp="1"/>
          </p:cNvSpPr>
          <p:nvPr>
            <p:ph type="body" sz="quarter" idx="10"/>
          </p:nvPr>
        </p:nvSpPr>
        <p:spPr>
          <a:xfrm>
            <a:off x="228600" y="2209800"/>
            <a:ext cx="4724400" cy="4419600"/>
          </a:xfrm>
        </p:spPr>
        <p:txBody>
          <a:bodyPr/>
          <a:lstStyle/>
          <a:p>
            <a:r>
              <a:rPr lang="en-US" dirty="0"/>
              <a:t>Note the importance of indentation. If indentation is wrong, meaning of IF statements may be misconstrued.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7851" y="2159252"/>
            <a:ext cx="4106149" cy="3631948"/>
          </a:xfrm>
          <a:prstGeom prst="rect">
            <a:avLst/>
          </a:prstGeom>
        </p:spPr>
      </p:pic>
    </p:spTree>
    <p:extLst>
      <p:ext uri="{BB962C8B-B14F-4D97-AF65-F5344CB8AC3E}">
        <p14:creationId xmlns:p14="http://schemas.microsoft.com/office/powerpoint/2010/main" val="3232175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rPr>
              <a:t>complete if assignment practice lab (on onedrive)</a:t>
            </a:r>
          </a:p>
        </p:txBody>
      </p:sp>
    </p:spTree>
    <p:extLst>
      <p:ext uri="{BB962C8B-B14F-4D97-AF65-F5344CB8AC3E}">
        <p14:creationId xmlns:p14="http://schemas.microsoft.com/office/powerpoint/2010/main" val="4078907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strings</a:t>
            </a:r>
            <a:endParaRPr lang="en-US" dirty="0"/>
          </a:p>
        </p:txBody>
      </p:sp>
      <p:sp>
        <p:nvSpPr>
          <p:cNvPr id="3" name="Text Placeholder 2"/>
          <p:cNvSpPr>
            <a:spLocks noGrp="1"/>
          </p:cNvSpPr>
          <p:nvPr>
            <p:ph type="body" sz="quarter" idx="10"/>
          </p:nvPr>
        </p:nvSpPr>
        <p:spPr>
          <a:xfrm>
            <a:off x="228600" y="2209800"/>
            <a:ext cx="5526818" cy="4419600"/>
          </a:xfrm>
        </p:spPr>
        <p:txBody>
          <a:bodyPr anchor="t"/>
          <a:lstStyle/>
          <a:p>
            <a:r>
              <a:rPr lang="en-US" sz="1800" dirty="0"/>
              <a:t> C# relational operators work with strings too but only for equality/inequality.  The following are legal. </a:t>
            </a:r>
          </a:p>
          <a:p>
            <a:pPr marL="0" indent="0">
              <a:buNone/>
            </a:pPr>
            <a:r>
              <a:rPr lang="en-US" sz="1800" dirty="0"/>
              <a:t>     </a:t>
            </a:r>
          </a:p>
          <a:p>
            <a:pPr marL="0" indent="0">
              <a:buNone/>
            </a:pPr>
            <a:r>
              <a:rPr lang="en-US" sz="1800" dirty="0"/>
              <a:t>   </a:t>
            </a:r>
            <a:r>
              <a:rPr lang="en-US" sz="1800" b="1" dirty="0">
                <a:solidFill>
                  <a:srgbClr val="00B050"/>
                </a:solidFill>
              </a:rPr>
              <a:t>if(</a:t>
            </a:r>
            <a:r>
              <a:rPr lang="en-US" sz="1800" b="1" dirty="0" err="1">
                <a:solidFill>
                  <a:srgbClr val="00B050"/>
                </a:solidFill>
              </a:rPr>
              <a:t>myName</a:t>
            </a:r>
            <a:r>
              <a:rPr lang="en-US" sz="1800" b="1" dirty="0">
                <a:solidFill>
                  <a:srgbClr val="00B050"/>
                </a:solidFill>
              </a:rPr>
              <a:t> == </a:t>
            </a:r>
            <a:r>
              <a:rPr lang="en-US" sz="1800" b="1" dirty="0" err="1">
                <a:solidFill>
                  <a:srgbClr val="00B050"/>
                </a:solidFill>
              </a:rPr>
              <a:t>yourName</a:t>
            </a:r>
            <a:r>
              <a:rPr lang="en-US" sz="1800" b="1" dirty="0">
                <a:solidFill>
                  <a:srgbClr val="00B050"/>
                </a:solidFill>
              </a:rPr>
              <a:t>) </a:t>
            </a:r>
          </a:p>
          <a:p>
            <a:pPr marL="0" indent="0">
              <a:buNone/>
            </a:pPr>
            <a:r>
              <a:rPr lang="en-US" sz="1800" b="1" dirty="0">
                <a:solidFill>
                  <a:srgbClr val="00B050"/>
                </a:solidFill>
              </a:rPr>
              <a:t>   if(</a:t>
            </a:r>
            <a:r>
              <a:rPr lang="en-US" sz="1800" b="1" dirty="0" err="1">
                <a:solidFill>
                  <a:srgbClr val="00B050"/>
                </a:solidFill>
              </a:rPr>
              <a:t>myName</a:t>
            </a:r>
            <a:r>
              <a:rPr lang="en-US" sz="1800" b="1" dirty="0">
                <a:solidFill>
                  <a:srgbClr val="00B050"/>
                </a:solidFill>
              </a:rPr>
              <a:t> != </a:t>
            </a:r>
            <a:r>
              <a:rPr lang="en-US" sz="1800" b="1" dirty="0" err="1">
                <a:solidFill>
                  <a:srgbClr val="00B050"/>
                </a:solidFill>
              </a:rPr>
              <a:t>yourName</a:t>
            </a:r>
            <a:r>
              <a:rPr lang="en-US" sz="1800" b="1" dirty="0">
                <a:solidFill>
                  <a:srgbClr val="00B050"/>
                </a:solidFill>
              </a:rPr>
              <a:t>) </a:t>
            </a:r>
          </a:p>
          <a:p>
            <a:pPr marL="0" indent="0">
              <a:buNone/>
            </a:pPr>
            <a:r>
              <a:rPr lang="en-US" sz="1800" dirty="0"/>
              <a:t>     </a:t>
            </a:r>
          </a:p>
          <a:p>
            <a:endParaRPr lang="en-US" sz="1800" dirty="0"/>
          </a:p>
          <a:p>
            <a:r>
              <a:rPr lang="en-US" sz="1800" dirty="0"/>
              <a:t> The following is not legal in C# (It is legal in many other languages)</a:t>
            </a:r>
          </a:p>
          <a:p>
            <a:pPr marL="0" indent="0">
              <a:buNone/>
            </a:pPr>
            <a:endParaRPr lang="en-US" sz="1800" dirty="0"/>
          </a:p>
          <a:p>
            <a:pPr marL="0" indent="0">
              <a:buNone/>
            </a:pPr>
            <a:r>
              <a:rPr lang="en-US" sz="1800" dirty="0"/>
              <a:t>    </a:t>
            </a:r>
            <a:r>
              <a:rPr lang="en-US" sz="1800" b="1" dirty="0">
                <a:solidFill>
                  <a:srgbClr val="00B050"/>
                </a:solidFill>
              </a:rPr>
              <a:t>if(</a:t>
            </a:r>
            <a:r>
              <a:rPr lang="en-US" sz="1800" b="1" dirty="0" err="1">
                <a:solidFill>
                  <a:srgbClr val="00B050"/>
                </a:solidFill>
              </a:rPr>
              <a:t>myName</a:t>
            </a:r>
            <a:r>
              <a:rPr lang="en-US" sz="1800" b="1" dirty="0">
                <a:solidFill>
                  <a:srgbClr val="00B050"/>
                </a:solidFill>
              </a:rPr>
              <a:t> &lt; </a:t>
            </a:r>
            <a:r>
              <a:rPr lang="en-US" sz="1800" b="1" dirty="0" err="1">
                <a:solidFill>
                  <a:srgbClr val="00B050"/>
                </a:solidFill>
              </a:rPr>
              <a:t>yourName</a:t>
            </a:r>
            <a:r>
              <a:rPr lang="en-US" sz="1800" b="1" dirty="0">
                <a:solidFill>
                  <a:srgbClr val="00B050"/>
                </a:solidFill>
              </a:rPr>
              <a:t>) </a:t>
            </a:r>
          </a:p>
        </p:txBody>
      </p:sp>
      <p:pic>
        <p:nvPicPr>
          <p:cNvPr id="4" name="Picture 3"/>
          <p:cNvPicPr>
            <a:picLocks noChangeAspect="1"/>
          </p:cNvPicPr>
          <p:nvPr/>
        </p:nvPicPr>
        <p:blipFill>
          <a:blip r:embed="rId3"/>
          <a:stretch>
            <a:fillRect/>
          </a:stretch>
        </p:blipFill>
        <p:spPr>
          <a:xfrm>
            <a:off x="5886450" y="2312988"/>
            <a:ext cx="3246559" cy="4261807"/>
          </a:xfrm>
          <a:prstGeom prst="rect">
            <a:avLst/>
          </a:prstGeom>
        </p:spPr>
      </p:pic>
    </p:spTree>
    <p:extLst>
      <p:ext uri="{BB962C8B-B14F-4D97-AF65-F5344CB8AC3E}">
        <p14:creationId xmlns:p14="http://schemas.microsoft.com/office/powerpoint/2010/main" val="1753707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strings</a:t>
            </a:r>
            <a:endParaRPr lang="en-US" dirty="0"/>
          </a:p>
        </p:txBody>
      </p:sp>
      <p:sp>
        <p:nvSpPr>
          <p:cNvPr id="3" name="Text Placeholder 2"/>
          <p:cNvSpPr>
            <a:spLocks noGrp="1"/>
          </p:cNvSpPr>
          <p:nvPr>
            <p:ph type="body" sz="quarter" idx="10"/>
          </p:nvPr>
        </p:nvSpPr>
        <p:spPr>
          <a:xfrm>
            <a:off x="228600" y="2209800"/>
            <a:ext cx="5761728" cy="4419600"/>
          </a:xfrm>
        </p:spPr>
        <p:txBody>
          <a:bodyPr anchor="t"/>
          <a:lstStyle/>
          <a:p>
            <a:r>
              <a:rPr lang="en-US" sz="2000" dirty="0"/>
              <a:t> The only time I ever use this kind of string comparison is when I’m sorting or searching a list of strings. C# includes search and sort methods for lists, so we probably won’t need to do these kinds of string comparisons very often. </a:t>
            </a:r>
          </a:p>
          <a:p>
            <a:pPr marL="0" indent="0">
              <a:buNone/>
            </a:pPr>
            <a:r>
              <a:rPr lang="en-US" sz="2000" dirty="0"/>
              <a:t>     </a:t>
            </a:r>
          </a:p>
          <a:p>
            <a:endParaRPr lang="en-US" sz="2000" dirty="0"/>
          </a:p>
          <a:p>
            <a:r>
              <a:rPr lang="en-US" sz="2000" dirty="0"/>
              <a:t>If you do need to do this kind of string comparison (other than equality/inequality), you use the Compare method that is included in the String </a:t>
            </a:r>
            <a:r>
              <a:rPr lang="en-US" sz="2000" dirty="0" smtClean="0"/>
              <a:t>class</a:t>
            </a:r>
            <a:r>
              <a:rPr lang="en-US" sz="2000" dirty="0"/>
              <a:t>. </a:t>
            </a:r>
            <a:endParaRPr lang="en-US" sz="2000" dirty="0" smtClean="0"/>
          </a:p>
        </p:txBody>
      </p:sp>
      <p:pic>
        <p:nvPicPr>
          <p:cNvPr id="4" name="Picture 3"/>
          <p:cNvPicPr>
            <a:picLocks noChangeAspect="1"/>
          </p:cNvPicPr>
          <p:nvPr/>
        </p:nvPicPr>
        <p:blipFill>
          <a:blip r:embed="rId3"/>
          <a:stretch>
            <a:fillRect/>
          </a:stretch>
        </p:blipFill>
        <p:spPr>
          <a:xfrm>
            <a:off x="4459288" y="3795713"/>
            <a:ext cx="4708525" cy="1081959"/>
          </a:xfrm>
          <a:prstGeom prst="rect">
            <a:avLst/>
          </a:prstGeom>
        </p:spPr>
      </p:pic>
    </p:spTree>
    <p:extLst>
      <p:ext uri="{BB962C8B-B14F-4D97-AF65-F5344CB8AC3E}">
        <p14:creationId xmlns:p14="http://schemas.microsoft.com/office/powerpoint/2010/main" val="3270776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string.compare()</a:t>
            </a:r>
            <a:endParaRPr lang="en-US" dirty="0"/>
          </a:p>
        </p:txBody>
      </p:sp>
      <p:sp>
        <p:nvSpPr>
          <p:cNvPr id="3" name="Text Placeholder 2"/>
          <p:cNvSpPr>
            <a:spLocks noGrp="1"/>
          </p:cNvSpPr>
          <p:nvPr>
            <p:ph type="body" sz="quarter" idx="10"/>
          </p:nvPr>
        </p:nvSpPr>
        <p:spPr>
          <a:xfrm>
            <a:off x="228600" y="2209800"/>
            <a:ext cx="4151403" cy="4419600"/>
          </a:xfrm>
        </p:spPr>
        <p:txBody>
          <a:bodyPr anchor="t"/>
          <a:lstStyle/>
          <a:p>
            <a:r>
              <a:rPr lang="en-US" sz="1800" dirty="0"/>
              <a:t>if (</a:t>
            </a:r>
            <a:r>
              <a:rPr lang="en-US" sz="1800" dirty="0" err="1"/>
              <a:t>String.Compare</a:t>
            </a:r>
            <a:r>
              <a:rPr lang="en-US" sz="1800" dirty="0"/>
              <a:t>(str1, str2[, true]) &gt; 0) </a:t>
            </a:r>
          </a:p>
          <a:p>
            <a:r>
              <a:rPr lang="en-US" sz="1800" dirty="0"/>
              <a:t>compares str1 to str2 and returns a number</a:t>
            </a:r>
          </a:p>
          <a:p>
            <a:r>
              <a:rPr lang="en-US" sz="1800" dirty="0"/>
              <a:t> The number will be greater than 0 if str1 is after str2 </a:t>
            </a:r>
          </a:p>
          <a:p>
            <a:r>
              <a:rPr lang="en-US" sz="1800" dirty="0"/>
              <a:t>    The number will be less than 0 if str1 is before str2 </a:t>
            </a:r>
          </a:p>
          <a:p>
            <a:r>
              <a:rPr lang="en-US" sz="1800" dirty="0"/>
              <a:t>    The number will be 0 if the strings are the same </a:t>
            </a:r>
          </a:p>
          <a:p>
            <a:r>
              <a:rPr lang="en-US" sz="1800" dirty="0"/>
              <a:t>    The value of the number is of little use. Typically, you only want to know if it positive or negative. </a:t>
            </a:r>
          </a:p>
          <a:p>
            <a:endParaRPr lang="en-US" sz="1800" dirty="0"/>
          </a:p>
        </p:txBody>
      </p:sp>
      <p:pic>
        <p:nvPicPr>
          <p:cNvPr id="4" name="Picture 3"/>
          <p:cNvPicPr>
            <a:picLocks noChangeAspect="1"/>
          </p:cNvPicPr>
          <p:nvPr/>
        </p:nvPicPr>
        <p:blipFill>
          <a:blip r:embed="rId3"/>
          <a:stretch>
            <a:fillRect/>
          </a:stretch>
        </p:blipFill>
        <p:spPr>
          <a:xfrm>
            <a:off x="4352925" y="2843213"/>
            <a:ext cx="4665663" cy="2624466"/>
          </a:xfrm>
          <a:prstGeom prst="rect">
            <a:avLst/>
          </a:prstGeom>
        </p:spPr>
      </p:pic>
    </p:spTree>
    <p:extLst>
      <p:ext uri="{BB962C8B-B14F-4D97-AF65-F5344CB8AC3E}">
        <p14:creationId xmlns:p14="http://schemas.microsoft.com/office/powerpoint/2010/main" val="1434369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string.compare()</a:t>
            </a:r>
            <a:endParaRPr lang="en-US" dirty="0"/>
          </a:p>
        </p:txBody>
      </p:sp>
      <p:sp>
        <p:nvSpPr>
          <p:cNvPr id="3" name="Text Placeholder 2"/>
          <p:cNvSpPr>
            <a:spLocks noGrp="1"/>
          </p:cNvSpPr>
          <p:nvPr>
            <p:ph type="body" sz="quarter" idx="10"/>
          </p:nvPr>
        </p:nvSpPr>
        <p:spPr>
          <a:xfrm>
            <a:off x="228600" y="2209800"/>
            <a:ext cx="4190438" cy="4419600"/>
          </a:xfrm>
        </p:spPr>
        <p:txBody>
          <a:bodyPr anchor="t"/>
          <a:lstStyle/>
          <a:p>
            <a:r>
              <a:rPr lang="en-US" sz="1800" dirty="0"/>
              <a:t> The third parameter (, true) is optional. Normally, </a:t>
            </a:r>
            <a:r>
              <a:rPr lang="en-US" sz="1800" dirty="0" err="1"/>
              <a:t>String.Compare</a:t>
            </a:r>
            <a:r>
              <a:rPr lang="en-US" sz="1800" dirty="0"/>
              <a:t> does a case-sensitive comparison (uppercase and lowercase letters are considered different) </a:t>
            </a:r>
          </a:p>
          <a:p>
            <a:r>
              <a:rPr lang="en-US" sz="1800" dirty="0"/>
              <a:t> If you include the third parameter, </a:t>
            </a:r>
            <a:r>
              <a:rPr lang="en-US" sz="1800" dirty="0" err="1"/>
              <a:t>String.Compare</a:t>
            </a:r>
            <a:r>
              <a:rPr lang="en-US" sz="1800" dirty="0"/>
              <a:t> will compare the strings without considering case—a case-insensitive comparison  </a:t>
            </a:r>
          </a:p>
          <a:p>
            <a:r>
              <a:rPr lang="en-US" sz="1800" dirty="0"/>
              <a:t> (“a” considered the same as “A”) </a:t>
            </a:r>
          </a:p>
        </p:txBody>
      </p:sp>
      <p:pic>
        <p:nvPicPr>
          <p:cNvPr id="4" name="Picture 3"/>
          <p:cNvPicPr>
            <a:picLocks noChangeAspect="1"/>
          </p:cNvPicPr>
          <p:nvPr/>
        </p:nvPicPr>
        <p:blipFill>
          <a:blip r:embed="rId3"/>
          <a:stretch>
            <a:fillRect/>
          </a:stretch>
        </p:blipFill>
        <p:spPr>
          <a:xfrm>
            <a:off x="4450582" y="2570163"/>
            <a:ext cx="4664843" cy="1922069"/>
          </a:xfrm>
          <a:prstGeom prst="rect">
            <a:avLst/>
          </a:prstGeom>
        </p:spPr>
      </p:pic>
    </p:spTree>
    <p:extLst>
      <p:ext uri="{BB962C8B-B14F-4D97-AF65-F5344CB8AC3E}">
        <p14:creationId xmlns:p14="http://schemas.microsoft.com/office/powerpoint/2010/main" val="1177756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string.compare extra details</a:t>
            </a:r>
            <a:endParaRPr lang="en-US" sz="3600" dirty="0"/>
          </a:p>
        </p:txBody>
      </p:sp>
      <p:sp>
        <p:nvSpPr>
          <p:cNvPr id="3" name="Text Placeholder 2"/>
          <p:cNvSpPr>
            <a:spLocks noGrp="1"/>
          </p:cNvSpPr>
          <p:nvPr>
            <p:ph type="body" sz="quarter" idx="10"/>
          </p:nvPr>
        </p:nvSpPr>
        <p:spPr>
          <a:xfrm>
            <a:off x="228600" y="2209800"/>
            <a:ext cx="6453150" cy="4419600"/>
          </a:xfrm>
        </p:spPr>
        <p:txBody>
          <a:bodyPr anchor="t"/>
          <a:lstStyle/>
          <a:p>
            <a:r>
              <a:rPr lang="en-US" sz="1600" dirty="0" err="1"/>
              <a:t>String.Compare</a:t>
            </a:r>
            <a:r>
              <a:rPr lang="en-US" sz="1600" dirty="0"/>
              <a:t> determines before/after based on the ASCII character sequence. </a:t>
            </a:r>
          </a:p>
          <a:p>
            <a:r>
              <a:rPr lang="en-US" sz="1600" dirty="0"/>
              <a:t> The ASCII character sequence assigns each character an index (integer value). </a:t>
            </a:r>
          </a:p>
          <a:p>
            <a:r>
              <a:rPr lang="en-US" sz="1600" dirty="0"/>
              <a:t>ASCII Character Table  </a:t>
            </a:r>
            <a:r>
              <a:rPr lang="en-US" sz="1600" dirty="0">
                <a:latin typeface="Arial" charset="0"/>
                <a:hlinkClick r:id="rId3"/>
              </a:rPr>
              <a:t>http://www.asciitable.com/</a:t>
            </a:r>
            <a:endParaRPr lang="en-US" sz="1600" dirty="0">
              <a:latin typeface="Arial" charset="0"/>
            </a:endParaRPr>
          </a:p>
          <a:p>
            <a:r>
              <a:rPr lang="en-US" sz="1600" dirty="0"/>
              <a:t>The “S” in ASCII stands for standards. This sequencing of characters has been the standard since the dawn of the computer age. </a:t>
            </a:r>
          </a:p>
          <a:p>
            <a:r>
              <a:rPr lang="en-US" sz="1600" dirty="0"/>
              <a:t> Today, the ASCII sequence has been expanded to include foreign characters and is called the Unicode character sequence. </a:t>
            </a:r>
          </a:p>
          <a:p>
            <a:r>
              <a:rPr lang="en-US" sz="1600" dirty="0"/>
              <a:t> According to Wikipedia, Unicode currently includes over 110,000 different characters and allows room for over 4 billion (32-bits) </a:t>
            </a:r>
          </a:p>
          <a:p>
            <a:r>
              <a:rPr lang="en-US" sz="1600" dirty="0"/>
              <a:t> The original ASCII characters are still in the same location (0-255) </a:t>
            </a:r>
          </a:p>
          <a:p>
            <a:r>
              <a:rPr lang="en-US" sz="1600" dirty="0"/>
              <a:t> Unicode characters.  </a:t>
            </a:r>
            <a:r>
              <a:rPr lang="en-US" sz="1600" dirty="0">
                <a:latin typeface="Arial" charset="0"/>
                <a:hlinkClick r:id="rId4"/>
              </a:rPr>
              <a:t>http://unicode-table.com/en/#control-character</a:t>
            </a:r>
            <a:endParaRPr lang="en-US" sz="1600" dirty="0">
              <a:latin typeface="Arial" charset="0"/>
            </a:endParaRPr>
          </a:p>
          <a:p>
            <a:endParaRPr lang="en-US" sz="1600" dirty="0">
              <a:latin typeface="Arial" charset="0"/>
            </a:endParaRPr>
          </a:p>
        </p:txBody>
      </p:sp>
      <p:pic>
        <p:nvPicPr>
          <p:cNvPr id="4" name="Picture 3"/>
          <p:cNvPicPr>
            <a:picLocks noChangeAspect="1"/>
          </p:cNvPicPr>
          <p:nvPr/>
        </p:nvPicPr>
        <p:blipFill>
          <a:blip r:embed="rId5"/>
          <a:stretch>
            <a:fillRect/>
          </a:stretch>
        </p:blipFill>
        <p:spPr>
          <a:xfrm>
            <a:off x="6362253" y="2912682"/>
            <a:ext cx="2743200" cy="954593"/>
          </a:xfrm>
          <a:prstGeom prst="rect">
            <a:avLst/>
          </a:prstGeom>
        </p:spPr>
      </p:pic>
    </p:spTree>
    <p:extLst>
      <p:ext uri="{BB962C8B-B14F-4D97-AF65-F5344CB8AC3E}">
        <p14:creationId xmlns:p14="http://schemas.microsoft.com/office/powerpoint/2010/main" val="397352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radio buttons</a:t>
            </a:r>
          </a:p>
        </p:txBody>
      </p:sp>
      <p:sp>
        <p:nvSpPr>
          <p:cNvPr id="3" name="Text Placeholder 2"/>
          <p:cNvSpPr>
            <a:spLocks noGrp="1"/>
          </p:cNvSpPr>
          <p:nvPr>
            <p:ph type="body" sz="quarter" idx="10"/>
          </p:nvPr>
        </p:nvSpPr>
        <p:spPr>
          <a:xfrm>
            <a:off x="228600" y="2209800"/>
            <a:ext cx="6005686" cy="4419600"/>
          </a:xfrm>
        </p:spPr>
        <p:txBody>
          <a:bodyPr anchor="t"/>
          <a:lstStyle/>
          <a:p>
            <a:r>
              <a:rPr lang="en-US" sz="2000" dirty="0"/>
              <a:t>Windows and Visual Studio provide multiple tools to allow users to make selections / decisions </a:t>
            </a:r>
          </a:p>
          <a:p>
            <a:r>
              <a:rPr lang="en-US" sz="2000" dirty="0" err="1"/>
              <a:t>RadioButtons</a:t>
            </a:r>
            <a:r>
              <a:rPr lang="en-US" sz="2000" dirty="0"/>
              <a:t> allow users to select one option from a list of choices </a:t>
            </a:r>
          </a:p>
          <a:p>
            <a:endParaRPr lang="en-US" sz="2000" dirty="0"/>
          </a:p>
          <a:p>
            <a:r>
              <a:rPr lang="en-US" sz="2000" dirty="0"/>
              <a:t>When the user selects a </a:t>
            </a:r>
            <a:r>
              <a:rPr lang="en-US" sz="2000" dirty="0" err="1"/>
              <a:t>RadioButton</a:t>
            </a:r>
            <a:r>
              <a:rPr lang="en-US" sz="2000" dirty="0"/>
              <a:t> all other related </a:t>
            </a:r>
            <a:r>
              <a:rPr lang="en-US" sz="2000" dirty="0" err="1"/>
              <a:t>RadioButtons</a:t>
            </a:r>
            <a:r>
              <a:rPr lang="en-US" sz="2000" dirty="0"/>
              <a:t> are automatically deselected </a:t>
            </a:r>
          </a:p>
          <a:p>
            <a:endParaRPr lang="en-US" sz="2000" dirty="0"/>
          </a:p>
          <a:p>
            <a:r>
              <a:rPr lang="en-US" sz="2000" dirty="0" err="1"/>
              <a:t>RadioButtons</a:t>
            </a:r>
            <a:r>
              <a:rPr lang="en-US" sz="2000" dirty="0"/>
              <a:t> are typically placed in </a:t>
            </a:r>
            <a:r>
              <a:rPr lang="en-US" sz="2000" dirty="0" err="1"/>
              <a:t>GroupBoxes</a:t>
            </a:r>
            <a:r>
              <a:rPr lang="en-US" sz="2000" dirty="0"/>
              <a:t> to designate which </a:t>
            </a:r>
            <a:r>
              <a:rPr lang="en-US" sz="2000" dirty="0" err="1"/>
              <a:t>RadioButtons</a:t>
            </a:r>
            <a:r>
              <a:rPr lang="en-US" sz="2000" dirty="0"/>
              <a:t> are related </a:t>
            </a:r>
          </a:p>
        </p:txBody>
      </p:sp>
      <p:pic>
        <p:nvPicPr>
          <p:cNvPr id="4" name="Picture 3"/>
          <p:cNvPicPr>
            <a:picLocks noChangeAspect="1"/>
          </p:cNvPicPr>
          <p:nvPr/>
        </p:nvPicPr>
        <p:blipFill>
          <a:blip r:embed="rId3"/>
          <a:stretch>
            <a:fillRect/>
          </a:stretch>
        </p:blipFill>
        <p:spPr>
          <a:xfrm>
            <a:off x="6187042" y="2787650"/>
            <a:ext cx="2977411" cy="1574800"/>
          </a:xfrm>
          <a:prstGeom prst="rect">
            <a:avLst/>
          </a:prstGeom>
        </p:spPr>
      </p:pic>
    </p:spTree>
    <p:extLst>
      <p:ext uri="{BB962C8B-B14F-4D97-AF65-F5344CB8AC3E}">
        <p14:creationId xmlns:p14="http://schemas.microsoft.com/office/powerpoint/2010/main" val="2595917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boxes</a:t>
            </a:r>
            <a:endParaRPr lang="en-US" dirty="0"/>
          </a:p>
        </p:txBody>
      </p:sp>
      <p:sp>
        <p:nvSpPr>
          <p:cNvPr id="3" name="Text Placeholder 2"/>
          <p:cNvSpPr>
            <a:spLocks noGrp="1"/>
          </p:cNvSpPr>
          <p:nvPr>
            <p:ph type="body" sz="quarter" idx="10"/>
          </p:nvPr>
        </p:nvSpPr>
        <p:spPr>
          <a:xfrm>
            <a:off x="228600" y="2209800"/>
            <a:ext cx="6492940" cy="4419600"/>
          </a:xfrm>
        </p:spPr>
        <p:txBody>
          <a:bodyPr anchor="t"/>
          <a:lstStyle/>
          <a:p>
            <a:r>
              <a:rPr lang="en-US" dirty="0">
                <a:latin typeface="Arial" charset="0"/>
              </a:rPr>
              <a:t>Windows and Visual Studio provide multiple tools to allow users to make selections / decisions</a:t>
            </a:r>
          </a:p>
          <a:p>
            <a:r>
              <a:rPr lang="en-US" dirty="0" err="1"/>
              <a:t>CheckBoxes</a:t>
            </a:r>
            <a:r>
              <a:rPr lang="en-US" dirty="0"/>
              <a:t> allow users to select </a:t>
            </a:r>
            <a:r>
              <a:rPr lang="en-US" b="1" dirty="0"/>
              <a:t>any number</a:t>
            </a:r>
            <a:r>
              <a:rPr lang="en-US" dirty="0"/>
              <a:t> of options (including none) from a list of options</a:t>
            </a:r>
          </a:p>
        </p:txBody>
      </p:sp>
      <p:pic>
        <p:nvPicPr>
          <p:cNvPr id="4" name="Picture 3"/>
          <p:cNvPicPr>
            <a:picLocks noChangeAspect="1"/>
          </p:cNvPicPr>
          <p:nvPr/>
        </p:nvPicPr>
        <p:blipFill>
          <a:blip r:embed="rId3"/>
          <a:stretch>
            <a:fillRect/>
          </a:stretch>
        </p:blipFill>
        <p:spPr>
          <a:xfrm>
            <a:off x="5702816" y="3234792"/>
            <a:ext cx="3451430" cy="1665411"/>
          </a:xfrm>
          <a:prstGeom prst="rect">
            <a:avLst/>
          </a:prstGeom>
        </p:spPr>
      </p:pic>
    </p:spTree>
    <p:extLst>
      <p:ext uri="{BB962C8B-B14F-4D97-AF65-F5344CB8AC3E}">
        <p14:creationId xmlns:p14="http://schemas.microsoft.com/office/powerpoint/2010/main" val="957982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boxes</a:t>
            </a:r>
            <a:endParaRPr lang="en-US" dirty="0"/>
          </a:p>
        </p:txBody>
      </p:sp>
      <p:sp>
        <p:nvSpPr>
          <p:cNvPr id="3" name="Text Placeholder 2"/>
          <p:cNvSpPr>
            <a:spLocks noGrp="1"/>
          </p:cNvSpPr>
          <p:nvPr>
            <p:ph type="body" sz="quarter" idx="10"/>
          </p:nvPr>
        </p:nvSpPr>
        <p:spPr>
          <a:xfrm>
            <a:off x="228600" y="2209800"/>
            <a:ext cx="6583362" cy="4419600"/>
          </a:xfrm>
        </p:spPr>
        <p:txBody>
          <a:bodyPr anchor="t"/>
          <a:lstStyle/>
          <a:p>
            <a:r>
              <a:rPr lang="en-US" sz="2800" dirty="0" err="1"/>
              <a:t>GroupBoxes</a:t>
            </a:r>
            <a:r>
              <a:rPr lang="en-US" sz="2800" dirty="0"/>
              <a:t> allow you to place other controls inside a rectangle to show that they are related</a:t>
            </a:r>
          </a:p>
          <a:p>
            <a:pPr lvl="1"/>
            <a:r>
              <a:rPr lang="en-US" sz="2400" dirty="0"/>
              <a:t>Sometimes, this is just for appearance sake</a:t>
            </a:r>
          </a:p>
          <a:p>
            <a:pPr lvl="1"/>
            <a:r>
              <a:rPr lang="en-US" sz="2400" dirty="0"/>
              <a:t>Other times, you might put objects into a group so you can move them together, or show/hide them at run time</a:t>
            </a:r>
          </a:p>
          <a:p>
            <a:r>
              <a:rPr lang="en-US" sz="2800" dirty="0"/>
              <a:t>With </a:t>
            </a:r>
            <a:r>
              <a:rPr lang="en-US" sz="2800" dirty="0" err="1"/>
              <a:t>RadioButtons</a:t>
            </a:r>
            <a:r>
              <a:rPr lang="en-US" sz="2800" dirty="0"/>
              <a:t>, </a:t>
            </a:r>
            <a:r>
              <a:rPr lang="en-US" sz="2800" dirty="0" err="1"/>
              <a:t>GroupBoxes</a:t>
            </a:r>
            <a:r>
              <a:rPr lang="en-US" sz="2800" dirty="0"/>
              <a:t> let C# know which </a:t>
            </a:r>
            <a:r>
              <a:rPr lang="en-US" sz="2800" dirty="0" err="1"/>
              <a:t>RadioButtons</a:t>
            </a:r>
            <a:r>
              <a:rPr lang="en-US" sz="2800" dirty="0"/>
              <a:t> are related.</a:t>
            </a:r>
          </a:p>
        </p:txBody>
      </p:sp>
    </p:spTree>
    <p:extLst>
      <p:ext uri="{BB962C8B-B14F-4D97-AF65-F5344CB8AC3E}">
        <p14:creationId xmlns:p14="http://schemas.microsoft.com/office/powerpoint/2010/main" val="417990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 to decision processing</a:t>
            </a:r>
            <a:endParaRPr lang="en-US" sz="3600" dirty="0"/>
          </a:p>
        </p:txBody>
      </p:sp>
      <p:sp>
        <p:nvSpPr>
          <p:cNvPr id="3" name="Text Placeholder 2"/>
          <p:cNvSpPr>
            <a:spLocks noGrp="1"/>
          </p:cNvSpPr>
          <p:nvPr>
            <p:ph type="body" sz="quarter" idx="10"/>
          </p:nvPr>
        </p:nvSpPr>
        <p:spPr/>
        <p:txBody>
          <a:bodyPr/>
          <a:lstStyle/>
          <a:p>
            <a:r>
              <a:rPr lang="en-US" sz="1800" dirty="0"/>
              <a:t> Decision logic includes situations where: </a:t>
            </a:r>
          </a:p>
          <a:p>
            <a:endParaRPr lang="en-US" sz="1800" dirty="0"/>
          </a:p>
          <a:p>
            <a:r>
              <a:rPr lang="en-US" sz="1800" dirty="0"/>
              <a:t>    Something happens if a situation is true but otherwise nothing happens. </a:t>
            </a:r>
          </a:p>
          <a:p>
            <a:endParaRPr lang="en-US" sz="1800" dirty="0"/>
          </a:p>
          <a:p>
            <a:r>
              <a:rPr lang="en-US" sz="1800" dirty="0"/>
              <a:t>    One thing or another thing is done based on what the user enters or selects. </a:t>
            </a:r>
          </a:p>
          <a:p>
            <a:endParaRPr lang="en-US" sz="1800" dirty="0"/>
          </a:p>
          <a:p>
            <a:r>
              <a:rPr lang="en-US" sz="1800" dirty="0"/>
              <a:t>    Multiple outcomes can occur depending on the user’s input or selection. </a:t>
            </a:r>
          </a:p>
          <a:p>
            <a:endParaRPr lang="en-US" sz="1800" dirty="0"/>
          </a:p>
          <a:p>
            <a:r>
              <a:rPr lang="en-US" sz="1800" dirty="0"/>
              <a:t>    </a:t>
            </a:r>
            <a:r>
              <a:rPr lang="en-US" sz="1800" dirty="0" err="1"/>
              <a:t>CheckBox</a:t>
            </a:r>
            <a:r>
              <a:rPr lang="en-US" sz="1800" dirty="0"/>
              <a:t> controls are used to allow the user to make Yes/No or On/Off type inputs. </a:t>
            </a:r>
          </a:p>
          <a:p>
            <a:endParaRPr lang="en-US" sz="1800" dirty="0"/>
          </a:p>
          <a:p>
            <a:r>
              <a:rPr lang="en-US" sz="1800" dirty="0"/>
              <a:t>    </a:t>
            </a:r>
            <a:r>
              <a:rPr lang="en-US" sz="1800" dirty="0" err="1"/>
              <a:t>RadioButton</a:t>
            </a:r>
            <a:r>
              <a:rPr lang="en-US" sz="1800" dirty="0"/>
              <a:t> controls are used to make one choice from many possible choices. </a:t>
            </a:r>
          </a:p>
        </p:txBody>
      </p:sp>
    </p:spTree>
    <p:extLst>
      <p:ext uri="{BB962C8B-B14F-4D97-AF65-F5344CB8AC3E}">
        <p14:creationId xmlns:p14="http://schemas.microsoft.com/office/powerpoint/2010/main" val="3142012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boxes addl items</a:t>
            </a:r>
            <a:endParaRPr lang="en-US" dirty="0"/>
          </a:p>
        </p:txBody>
      </p:sp>
      <p:sp>
        <p:nvSpPr>
          <p:cNvPr id="3" name="Text Placeholder 2"/>
          <p:cNvSpPr>
            <a:spLocks noGrp="1"/>
          </p:cNvSpPr>
          <p:nvPr>
            <p:ph type="body" sz="quarter" idx="10"/>
          </p:nvPr>
        </p:nvSpPr>
        <p:spPr/>
        <p:txBody>
          <a:bodyPr anchor="t"/>
          <a:lstStyle/>
          <a:p>
            <a:r>
              <a:rPr lang="en-US" dirty="0" err="1"/>
              <a:t>GroupBox</a:t>
            </a:r>
            <a:r>
              <a:rPr lang="en-US" dirty="0"/>
              <a:t> names are prefixed with </a:t>
            </a:r>
            <a:r>
              <a:rPr lang="en-US" b="1" dirty="0" err="1"/>
              <a:t>grp</a:t>
            </a:r>
            <a:endParaRPr lang="en-US" b="1" dirty="0"/>
          </a:p>
          <a:p>
            <a:r>
              <a:rPr lang="en-US" dirty="0" err="1"/>
              <a:t>GroupBoxes</a:t>
            </a:r>
            <a:r>
              <a:rPr lang="en-US" dirty="0"/>
              <a:t> </a:t>
            </a:r>
            <a:r>
              <a:rPr lang="en-US" sz="3600" dirty="0"/>
              <a:t>often don’t need to be named.  </a:t>
            </a:r>
          </a:p>
          <a:p>
            <a:pPr lvl="1"/>
            <a:r>
              <a:rPr lang="en-US" dirty="0"/>
              <a:t>I only name these controls if my code references them (e.g. making an entire Panel invisible, then visible again)</a:t>
            </a:r>
          </a:p>
          <a:p>
            <a:endParaRPr lang="en-US" dirty="0"/>
          </a:p>
        </p:txBody>
      </p:sp>
    </p:spTree>
    <p:extLst>
      <p:ext uri="{BB962C8B-B14F-4D97-AF65-F5344CB8AC3E}">
        <p14:creationId xmlns:p14="http://schemas.microsoft.com/office/powerpoint/2010/main" val="834753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adding controls to group box</a:t>
            </a:r>
            <a:endParaRPr lang="en-US" sz="3600" dirty="0"/>
          </a:p>
        </p:txBody>
      </p:sp>
      <p:sp>
        <p:nvSpPr>
          <p:cNvPr id="3" name="Text Placeholder 2"/>
          <p:cNvSpPr>
            <a:spLocks noGrp="1"/>
          </p:cNvSpPr>
          <p:nvPr>
            <p:ph type="body" sz="quarter" idx="10"/>
          </p:nvPr>
        </p:nvSpPr>
        <p:spPr/>
        <p:txBody>
          <a:bodyPr anchor="t"/>
          <a:lstStyle/>
          <a:p>
            <a:r>
              <a:rPr lang="en-US" dirty="0"/>
              <a:t>group box can only have one child element</a:t>
            </a:r>
          </a:p>
          <a:p>
            <a:r>
              <a:rPr lang="en-US" dirty="0"/>
              <a:t>however, a grid can have multiple child elements</a:t>
            </a:r>
          </a:p>
          <a:p>
            <a:r>
              <a:rPr lang="en-US" dirty="0"/>
              <a:t>therefore, </a:t>
            </a:r>
          </a:p>
          <a:p>
            <a:pPr lvl="1"/>
            <a:r>
              <a:rPr lang="en-US" dirty="0"/>
              <a:t>&lt;groupbox&gt; </a:t>
            </a:r>
          </a:p>
          <a:p>
            <a:pPr lvl="2"/>
            <a:r>
              <a:rPr lang="en-US" dirty="0"/>
              <a:t>&lt;grid&gt; </a:t>
            </a:r>
          </a:p>
          <a:p>
            <a:pPr lvl="3"/>
            <a:r>
              <a:rPr lang="en-US" dirty="0"/>
              <a:t>then put anything you need inside </a:t>
            </a:r>
          </a:p>
          <a:p>
            <a:pPr lvl="2"/>
            <a:r>
              <a:rPr lang="en-US" dirty="0"/>
              <a:t>&lt;/grid&gt;  </a:t>
            </a:r>
          </a:p>
          <a:p>
            <a:pPr lvl="1"/>
            <a:r>
              <a:rPr lang="en-US" dirty="0"/>
              <a:t>&lt;/groupbox&gt;</a:t>
            </a:r>
          </a:p>
          <a:p>
            <a:endParaRPr lang="en-US" dirty="0"/>
          </a:p>
        </p:txBody>
      </p:sp>
    </p:spTree>
    <p:extLst>
      <p:ext uri="{BB962C8B-B14F-4D97-AF65-F5344CB8AC3E}">
        <p14:creationId xmlns:p14="http://schemas.microsoft.com/office/powerpoint/2010/main" val="478260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moving controls into groupbox</a:t>
            </a:r>
            <a:endParaRPr lang="en-US" sz="3200" dirty="0"/>
          </a:p>
        </p:txBody>
      </p:sp>
      <p:sp>
        <p:nvSpPr>
          <p:cNvPr id="3" name="Text Placeholder 2"/>
          <p:cNvSpPr>
            <a:spLocks noGrp="1"/>
          </p:cNvSpPr>
          <p:nvPr>
            <p:ph type="body" sz="quarter" idx="10"/>
          </p:nvPr>
        </p:nvSpPr>
        <p:spPr/>
        <p:txBody>
          <a:bodyPr anchor="t"/>
          <a:lstStyle/>
          <a:p>
            <a:r>
              <a:rPr lang="en-US" dirty="0"/>
              <a:t>Moving controls into a </a:t>
            </a:r>
            <a:r>
              <a:rPr lang="en-US" dirty="0" err="1"/>
              <a:t>GroupBox</a:t>
            </a:r>
            <a:r>
              <a:rPr lang="en-US" dirty="0"/>
              <a:t> or Panel</a:t>
            </a:r>
          </a:p>
          <a:p>
            <a:pPr lvl="1"/>
            <a:r>
              <a:rPr lang="en-US" dirty="0"/>
              <a:t>If the controls already exist (outside the </a:t>
            </a:r>
            <a:r>
              <a:rPr lang="en-US" dirty="0" err="1"/>
              <a:t>GroupBox</a:t>
            </a:r>
            <a:r>
              <a:rPr lang="en-US" dirty="0"/>
              <a:t>) you can move them inside by simply dragging them in.  However, you need a grid inside the groupbox first</a:t>
            </a:r>
            <a:br>
              <a:rPr lang="en-US" dirty="0"/>
            </a:br>
            <a:endParaRPr lang="en-US" dirty="0"/>
          </a:p>
          <a:p>
            <a:r>
              <a:rPr lang="en-US" b="1" dirty="0"/>
              <a:t>Caution</a:t>
            </a:r>
            <a:r>
              <a:rPr lang="en-US" dirty="0"/>
              <a:t>: if you delete a </a:t>
            </a:r>
            <a:r>
              <a:rPr lang="en-US" dirty="0" err="1"/>
              <a:t>GroupBox</a:t>
            </a:r>
            <a:r>
              <a:rPr lang="en-US" dirty="0"/>
              <a:t> or Panel, all the controls inside the </a:t>
            </a:r>
            <a:r>
              <a:rPr lang="en-US" dirty="0" err="1"/>
              <a:t>GroupBox</a:t>
            </a:r>
            <a:r>
              <a:rPr lang="en-US" dirty="0"/>
              <a:t>/Panel are deleted too</a:t>
            </a:r>
          </a:p>
        </p:txBody>
      </p:sp>
    </p:spTree>
    <p:extLst>
      <p:ext uri="{BB962C8B-B14F-4D97-AF65-F5344CB8AC3E}">
        <p14:creationId xmlns:p14="http://schemas.microsoft.com/office/powerpoint/2010/main" val="2398060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Checkboxes</a:t>
            </a:r>
            <a:endParaRPr lang="en-US" dirty="0"/>
          </a:p>
        </p:txBody>
      </p:sp>
      <p:sp>
        <p:nvSpPr>
          <p:cNvPr id="3" name="Text Placeholder 2"/>
          <p:cNvSpPr>
            <a:spLocks noGrp="1"/>
          </p:cNvSpPr>
          <p:nvPr>
            <p:ph type="body" sz="quarter" idx="10"/>
          </p:nvPr>
        </p:nvSpPr>
        <p:spPr/>
        <p:txBody>
          <a:bodyPr anchor="t"/>
          <a:lstStyle/>
          <a:p>
            <a:r>
              <a:rPr lang="en-US" sz="2400" dirty="0" err="1"/>
              <a:t>CheckBoxes</a:t>
            </a:r>
            <a:r>
              <a:rPr lang="en-US" sz="2400" dirty="0"/>
              <a:t> allow individual Yes/No, On/Off type selections.  </a:t>
            </a:r>
          </a:p>
          <a:p>
            <a:r>
              <a:rPr lang="en-US" sz="2400" dirty="0" err="1"/>
              <a:t>CheckBoxes</a:t>
            </a:r>
            <a:r>
              <a:rPr lang="en-US" sz="2400" dirty="0"/>
              <a:t> allow the user to make decisions while the program is running, but unlike </a:t>
            </a:r>
            <a:r>
              <a:rPr lang="en-US" sz="2400" dirty="0" err="1"/>
              <a:t>RadioButtons</a:t>
            </a:r>
            <a:r>
              <a:rPr lang="en-US" sz="2400" dirty="0"/>
              <a:t>, any combination of </a:t>
            </a:r>
            <a:r>
              <a:rPr lang="en-US" sz="2400" dirty="0" err="1"/>
              <a:t>CheckBoxes</a:t>
            </a:r>
            <a:r>
              <a:rPr lang="en-US" sz="2400" dirty="0"/>
              <a:t> can be selected.</a:t>
            </a:r>
          </a:p>
          <a:p>
            <a:r>
              <a:rPr lang="en-US" sz="2400" dirty="0" err="1"/>
              <a:t>CheckBoxes</a:t>
            </a:r>
            <a:r>
              <a:rPr lang="en-US" sz="2400" dirty="0"/>
              <a:t> are independent of one another.  Because </a:t>
            </a:r>
            <a:r>
              <a:rPr lang="en-US" sz="2400" dirty="0" err="1"/>
              <a:t>CheckBoxes</a:t>
            </a:r>
            <a:r>
              <a:rPr lang="en-US" sz="2400" dirty="0"/>
              <a:t> are </a:t>
            </a:r>
            <a:r>
              <a:rPr lang="en-US" sz="2400" b="1" dirty="0"/>
              <a:t>not </a:t>
            </a:r>
            <a:r>
              <a:rPr lang="en-US" sz="2400" dirty="0"/>
              <a:t>related, they do not have to be placed in a group but sometimes are to improve a form’s appearance.</a:t>
            </a:r>
          </a:p>
          <a:p>
            <a:r>
              <a:rPr lang="en-US" sz="2400" dirty="0" err="1"/>
              <a:t>CheckBox</a:t>
            </a:r>
            <a:r>
              <a:rPr lang="en-US" sz="2400" dirty="0"/>
              <a:t> names are prefixed with </a:t>
            </a:r>
            <a:r>
              <a:rPr lang="en-US" sz="2400" b="1" dirty="0" err="1"/>
              <a:t>chk</a:t>
            </a:r>
            <a:r>
              <a:rPr lang="en-US" sz="2400" b="1" dirty="0"/>
              <a:t> </a:t>
            </a:r>
            <a:r>
              <a:rPr lang="en-US" sz="2400" dirty="0"/>
              <a:t>or</a:t>
            </a:r>
            <a:r>
              <a:rPr lang="en-US" sz="2400" b="1" dirty="0"/>
              <a:t> </a:t>
            </a:r>
            <a:r>
              <a:rPr lang="en-US" sz="2400" b="1" dirty="0" err="1"/>
              <a:t>cbx</a:t>
            </a:r>
            <a:endParaRPr lang="en-US" sz="2400" dirty="0"/>
          </a:p>
          <a:p>
            <a:r>
              <a:rPr lang="en-US" sz="2400" dirty="0"/>
              <a:t>Change the </a:t>
            </a:r>
            <a:r>
              <a:rPr lang="en-US" sz="2400" b="1" dirty="0"/>
              <a:t>Content</a:t>
            </a:r>
            <a:r>
              <a:rPr lang="en-US" sz="2400" dirty="0"/>
              <a:t> property of the </a:t>
            </a:r>
            <a:r>
              <a:rPr lang="en-US" sz="2400" dirty="0" err="1"/>
              <a:t>CheckBox</a:t>
            </a:r>
            <a:r>
              <a:rPr lang="en-US" sz="2400" dirty="0"/>
              <a:t> to control what text appears next to the box</a:t>
            </a:r>
          </a:p>
        </p:txBody>
      </p:sp>
    </p:spTree>
    <p:extLst>
      <p:ext uri="{BB962C8B-B14F-4D97-AF65-F5344CB8AC3E}">
        <p14:creationId xmlns:p14="http://schemas.microsoft.com/office/powerpoint/2010/main" val="3682907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checkbox properties</a:t>
            </a:r>
            <a:endParaRPr lang="en-US" dirty="0"/>
          </a:p>
        </p:txBody>
      </p:sp>
      <p:sp>
        <p:nvSpPr>
          <p:cNvPr id="3" name="Text Placeholder 2"/>
          <p:cNvSpPr>
            <a:spLocks noGrp="1"/>
          </p:cNvSpPr>
          <p:nvPr>
            <p:ph type="body" sz="quarter" idx="10"/>
          </p:nvPr>
        </p:nvSpPr>
        <p:spPr/>
        <p:txBody>
          <a:bodyPr anchor="t"/>
          <a:lstStyle/>
          <a:p>
            <a:r>
              <a:rPr lang="en-US" sz="2800" dirty="0"/>
              <a:t>Use the HorizontalContentAlignment and VerticalContentAlignment properties to control where the </a:t>
            </a:r>
            <a:r>
              <a:rPr lang="en-US" sz="2800" dirty="0" err="1"/>
              <a:t>CheckBox</a:t>
            </a:r>
            <a:r>
              <a:rPr lang="en-US" sz="2800" dirty="0"/>
              <a:t> appears in relation to the its text.  You may need to make the checkbox wider and taller to observe this</a:t>
            </a:r>
          </a:p>
          <a:p>
            <a:r>
              <a:rPr lang="en-US" sz="2800" dirty="0"/>
              <a:t>The </a:t>
            </a:r>
            <a:r>
              <a:rPr lang="en-US" sz="2800" b="1" dirty="0"/>
              <a:t>IsChecked</a:t>
            </a:r>
            <a:r>
              <a:rPr lang="en-US" sz="2800" dirty="0"/>
              <a:t> property is </a:t>
            </a:r>
            <a:r>
              <a:rPr lang="en-US" sz="2000" dirty="0"/>
              <a:t>true</a:t>
            </a:r>
            <a:r>
              <a:rPr lang="en-US" sz="2800" dirty="0"/>
              <a:t> when this </a:t>
            </a:r>
            <a:r>
              <a:rPr lang="en-US" sz="2800" dirty="0" err="1"/>
              <a:t>CheckBox</a:t>
            </a:r>
            <a:r>
              <a:rPr lang="en-US" sz="2800" dirty="0"/>
              <a:t> is selected. </a:t>
            </a:r>
          </a:p>
          <a:p>
            <a:pPr lvl="1"/>
            <a:r>
              <a:rPr lang="en-US" sz="2400" dirty="0"/>
              <a:t>Note: setting the </a:t>
            </a:r>
            <a:r>
              <a:rPr lang="en-US" sz="2400" b="1" dirty="0"/>
              <a:t>IsChecked</a:t>
            </a:r>
            <a:r>
              <a:rPr lang="en-US" sz="2400" dirty="0"/>
              <a:t> property to true causes the </a:t>
            </a:r>
            <a:r>
              <a:rPr lang="en-US" sz="2400" b="1" dirty="0" err="1"/>
              <a:t>CheckChanged</a:t>
            </a:r>
            <a:r>
              <a:rPr lang="en-US" sz="2400" dirty="0"/>
              <a:t> event to occur (see below)</a:t>
            </a:r>
          </a:p>
          <a:p>
            <a:pPr lvl="1"/>
            <a:r>
              <a:rPr lang="en-US" sz="2400" dirty="0"/>
              <a:t>Note the consistency between </a:t>
            </a:r>
            <a:r>
              <a:rPr lang="en-US" sz="2400" dirty="0" err="1"/>
              <a:t>CheckBoxes</a:t>
            </a:r>
            <a:r>
              <a:rPr lang="en-US" sz="2400" dirty="0"/>
              <a:t> and </a:t>
            </a:r>
            <a:r>
              <a:rPr lang="en-US" sz="2400" dirty="0" err="1"/>
              <a:t>RadioButtons</a:t>
            </a:r>
            <a:r>
              <a:rPr lang="en-US" sz="2400" dirty="0"/>
              <a:t>.</a:t>
            </a:r>
          </a:p>
        </p:txBody>
      </p:sp>
    </p:spTree>
    <p:extLst>
      <p:ext uri="{BB962C8B-B14F-4D97-AF65-F5344CB8AC3E}">
        <p14:creationId xmlns:p14="http://schemas.microsoft.com/office/powerpoint/2010/main" val="4061176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rPr>
              <a:t>Group activity:  Develop design work for Simple Sub criteria (TOE, pseudo, flowchart) </a:t>
            </a:r>
          </a:p>
          <a:p>
            <a:r>
              <a:rPr lang="en-US" dirty="0" smtClean="0">
                <a:solidFill>
                  <a:srgbClr val="7030A0"/>
                </a:solidFill>
              </a:rPr>
              <a:t>Share </a:t>
            </a:r>
            <a:r>
              <a:rPr lang="en-US" dirty="0">
                <a:solidFill>
                  <a:srgbClr val="7030A0"/>
                </a:solidFill>
              </a:rPr>
              <a:t>results and develop a common class solution </a:t>
            </a:r>
            <a:endParaRPr lang="en-US" dirty="0" smtClean="0">
              <a:solidFill>
                <a:srgbClr val="7030A0"/>
              </a:solidFill>
            </a:endParaRPr>
          </a:p>
          <a:p>
            <a:endParaRPr lang="en-US" dirty="0">
              <a:solidFill>
                <a:srgbClr val="7030A0"/>
              </a:solidFill>
            </a:endParaRPr>
          </a:p>
        </p:txBody>
      </p:sp>
    </p:spTree>
    <p:extLst>
      <p:ext uri="{BB962C8B-B14F-4D97-AF65-F5344CB8AC3E}">
        <p14:creationId xmlns:p14="http://schemas.microsoft.com/office/powerpoint/2010/main" val="3296066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radio button grouping</a:t>
            </a:r>
            <a:endParaRPr lang="en-US" dirty="0"/>
          </a:p>
        </p:txBody>
      </p:sp>
      <p:sp>
        <p:nvSpPr>
          <p:cNvPr id="3" name="Text Placeholder 2"/>
          <p:cNvSpPr>
            <a:spLocks noGrp="1"/>
          </p:cNvSpPr>
          <p:nvPr>
            <p:ph type="body" sz="quarter" idx="10"/>
          </p:nvPr>
        </p:nvSpPr>
        <p:spPr/>
        <p:txBody>
          <a:bodyPr anchor="t"/>
          <a:lstStyle/>
          <a:p>
            <a:r>
              <a:rPr lang="en-US"/>
              <a:t>wpf will know that radio buttons are grouped together in one of two ways</a:t>
            </a:r>
            <a:endParaRPr lang="en-US" dirty="0"/>
          </a:p>
          <a:p>
            <a:pPr lvl="1"/>
            <a:r>
              <a:rPr lang="en-US"/>
              <a:t>1.  they are in a stackpanel together</a:t>
            </a:r>
            <a:endParaRPr lang="en-US" dirty="0"/>
          </a:p>
          <a:p>
            <a:pPr lvl="1"/>
            <a:r>
              <a:rPr lang="en-US"/>
              <a:t>2. they are in the same GroupName</a:t>
            </a:r>
            <a:endParaRPr lang="en-US" dirty="0"/>
          </a:p>
          <a:p>
            <a:pPr lvl="1"/>
            <a:endParaRPr lang="en-US" dirty="0"/>
          </a:p>
        </p:txBody>
      </p:sp>
    </p:spTree>
    <p:extLst>
      <p:ext uri="{BB962C8B-B14F-4D97-AF65-F5344CB8AC3E}">
        <p14:creationId xmlns:p14="http://schemas.microsoft.com/office/powerpoint/2010/main" val="3309448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 box visibility</a:t>
            </a:r>
            <a:endParaRPr lang="en-US" dirty="0"/>
          </a:p>
        </p:txBody>
      </p:sp>
      <p:sp>
        <p:nvSpPr>
          <p:cNvPr id="3" name="Text Placeholder 2"/>
          <p:cNvSpPr>
            <a:spLocks noGrp="1"/>
          </p:cNvSpPr>
          <p:nvPr>
            <p:ph type="body" sz="quarter" idx="10"/>
          </p:nvPr>
        </p:nvSpPr>
        <p:spPr/>
        <p:txBody>
          <a:bodyPr anchor="t"/>
          <a:lstStyle/>
          <a:p>
            <a:r>
              <a:rPr lang="en-US" sz="2800"/>
              <a:t>The visibility property for a groupbox has 3 states</a:t>
            </a:r>
            <a:endParaRPr lang="en-US" sz="2800" dirty="0"/>
          </a:p>
          <a:p>
            <a:pPr marL="457200" lvl="1" indent="0">
              <a:buNone/>
            </a:pPr>
            <a:r>
              <a:rPr lang="en-US" sz="2400" b="1" dirty="0">
                <a:latin typeface="Arial" charset="0"/>
              </a:rPr>
              <a:t>1- Visible: Display the element.</a:t>
            </a:r>
            <a:r>
              <a:rPr lang="en-US" b="1" dirty="0">
                <a:latin typeface="Arial" charset="0"/>
              </a:rPr>
              <a:t/>
            </a:r>
            <a:br>
              <a:rPr lang="en-US" b="1" dirty="0">
                <a:latin typeface="Arial" charset="0"/>
              </a:rPr>
            </a:br>
            <a:r>
              <a:rPr lang="en-US" sz="2400" b="1" dirty="0">
                <a:latin typeface="Arial" charset="0"/>
              </a:rPr>
              <a:t> 2- Hidden: Do not display the element, but reserve space for the element in layout.</a:t>
            </a:r>
            <a:r>
              <a:rPr lang="en-US" b="1" dirty="0">
                <a:latin typeface="Arial" charset="0"/>
              </a:rPr>
              <a:t/>
            </a:r>
            <a:br>
              <a:rPr lang="en-US" b="1" dirty="0">
                <a:latin typeface="Arial" charset="0"/>
              </a:rPr>
            </a:br>
            <a:r>
              <a:rPr lang="en-US" sz="2400" b="1" dirty="0">
                <a:latin typeface="Arial" charset="0"/>
              </a:rPr>
              <a:t> 3-Collapsed</a:t>
            </a:r>
            <a:r>
              <a:rPr lang="en-US" sz="2400" dirty="0">
                <a:latin typeface="Arial" charset="0"/>
              </a:rPr>
              <a:t>: Do not display the element, and do not reserve space for it in layout. </a:t>
            </a:r>
          </a:p>
          <a:p>
            <a:pPr lvl="1"/>
            <a:r>
              <a:rPr lang="en-US" sz="2000" dirty="0">
                <a:latin typeface="Arial" charset="0"/>
              </a:rPr>
              <a:t>When Visibility is collapsed, the control can't have focus, you can't navigate to the control using the TAB key, etcetera, all of which still can if it would have a height and width of zero.</a:t>
            </a:r>
          </a:p>
        </p:txBody>
      </p:sp>
      <p:pic>
        <p:nvPicPr>
          <p:cNvPr id="4" name="Picture 3"/>
          <p:cNvPicPr>
            <a:picLocks noChangeAspect="1"/>
          </p:cNvPicPr>
          <p:nvPr/>
        </p:nvPicPr>
        <p:blipFill>
          <a:blip r:embed="rId3"/>
          <a:stretch>
            <a:fillRect/>
          </a:stretch>
        </p:blipFill>
        <p:spPr>
          <a:xfrm>
            <a:off x="61989" y="5842000"/>
            <a:ext cx="9003789" cy="770798"/>
          </a:xfrm>
          <a:prstGeom prst="rect">
            <a:avLst/>
          </a:prstGeom>
        </p:spPr>
      </p:pic>
    </p:spTree>
    <p:extLst>
      <p:ext uri="{BB962C8B-B14F-4D97-AF65-F5344CB8AC3E}">
        <p14:creationId xmlns:p14="http://schemas.microsoft.com/office/powerpoint/2010/main" val="1133391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lab work</a:t>
            </a:r>
            <a:endParaRPr lang="en-US" dirty="0"/>
          </a:p>
        </p:txBody>
      </p:sp>
      <p:sp>
        <p:nvSpPr>
          <p:cNvPr id="3" name="Text Placeholder 2"/>
          <p:cNvSpPr>
            <a:spLocks noGrp="1"/>
          </p:cNvSpPr>
          <p:nvPr>
            <p:ph type="body" sz="quarter" idx="10"/>
          </p:nvPr>
        </p:nvSpPr>
        <p:spPr/>
        <p:txBody>
          <a:bodyPr anchor="t"/>
          <a:lstStyle/>
          <a:p>
            <a:endParaRPr lang="en-US" dirty="0"/>
          </a:p>
          <a:p>
            <a:r>
              <a:rPr lang="en-US" dirty="0">
                <a:solidFill>
                  <a:srgbClr val="7030A0"/>
                </a:solidFill>
                <a:latin typeface="Arial" charset="0"/>
              </a:rPr>
              <a:t>Complete RadioButtons/CheckBoxes lab </a:t>
            </a:r>
            <a:r>
              <a:rPr lang="en-US" dirty="0"/>
              <a:t/>
            </a:r>
            <a:br>
              <a:rPr lang="en-US" dirty="0"/>
            </a:br>
            <a:endParaRPr lang="en-US" dirty="0"/>
          </a:p>
          <a:p>
            <a:endParaRPr lang="en-US" dirty="0"/>
          </a:p>
        </p:txBody>
      </p:sp>
    </p:spTree>
    <p:extLst>
      <p:ext uri="{BB962C8B-B14F-4D97-AF65-F5344CB8AC3E}">
        <p14:creationId xmlns:p14="http://schemas.microsoft.com/office/powerpoint/2010/main" val="4072733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Update your application(in the lab)</a:t>
            </a:r>
          </a:p>
        </p:txBody>
      </p:sp>
      <p:sp>
        <p:nvSpPr>
          <p:cNvPr id="3" name="Text Placeholder 2"/>
          <p:cNvSpPr>
            <a:spLocks noGrp="1"/>
          </p:cNvSpPr>
          <p:nvPr>
            <p:ph type="body" sz="quarter" idx="10"/>
          </p:nvPr>
        </p:nvSpPr>
        <p:spPr/>
        <p:txBody>
          <a:bodyPr anchor="t"/>
          <a:lstStyle/>
          <a:p>
            <a:r>
              <a:rPr lang="en-US" dirty="0">
                <a:solidFill>
                  <a:srgbClr val="7030A0"/>
                </a:solidFill>
              </a:rPr>
              <a:t>use SimpleSubsOrder program template </a:t>
            </a:r>
          </a:p>
          <a:p>
            <a:r>
              <a:rPr lang="en-US" dirty="0">
                <a:solidFill>
                  <a:srgbClr val="7030A0"/>
                </a:solidFill>
              </a:rPr>
              <a:t>Add </a:t>
            </a:r>
            <a:r>
              <a:rPr lang="en-US" dirty="0" err="1">
                <a:solidFill>
                  <a:srgbClr val="7030A0"/>
                </a:solidFill>
              </a:rPr>
              <a:t>RadioButtons</a:t>
            </a:r>
            <a:r>
              <a:rPr lang="en-US" dirty="0">
                <a:solidFill>
                  <a:srgbClr val="7030A0"/>
                </a:solidFill>
              </a:rPr>
              <a:t>  for Turkey, Ham, Roast Beef and Veggie to the Meat </a:t>
            </a:r>
            <a:r>
              <a:rPr lang="en-US" dirty="0" err="1">
                <a:solidFill>
                  <a:srgbClr val="7030A0"/>
                </a:solidFill>
              </a:rPr>
              <a:t>GroupBox</a:t>
            </a:r>
            <a:endParaRPr lang="en-US" dirty="0">
              <a:solidFill>
                <a:srgbClr val="7030A0"/>
              </a:solidFill>
            </a:endParaRPr>
          </a:p>
          <a:p>
            <a:r>
              <a:rPr lang="en-US" dirty="0">
                <a:solidFill>
                  <a:srgbClr val="7030A0"/>
                </a:solidFill>
              </a:rPr>
              <a:t>Add Italian and Sourdough to the Bread </a:t>
            </a:r>
            <a:r>
              <a:rPr lang="en-US" dirty="0" err="1">
                <a:solidFill>
                  <a:srgbClr val="7030A0"/>
                </a:solidFill>
              </a:rPr>
              <a:t>GroupBox</a:t>
            </a:r>
            <a:endParaRPr lang="en-US" dirty="0">
              <a:solidFill>
                <a:srgbClr val="7030A0"/>
              </a:solidFill>
            </a:endParaRPr>
          </a:p>
          <a:p>
            <a:r>
              <a:rPr lang="en-US" dirty="0">
                <a:solidFill>
                  <a:srgbClr val="7030A0"/>
                </a:solidFill>
              </a:rPr>
              <a:t>Add a </a:t>
            </a:r>
            <a:r>
              <a:rPr lang="en-US" dirty="0" err="1">
                <a:solidFill>
                  <a:srgbClr val="7030A0"/>
                </a:solidFill>
              </a:rPr>
              <a:t>GroupBox</a:t>
            </a:r>
            <a:r>
              <a:rPr lang="en-US" dirty="0">
                <a:solidFill>
                  <a:srgbClr val="7030A0"/>
                </a:solidFill>
              </a:rPr>
              <a:t> to the form for Add </a:t>
            </a:r>
            <a:r>
              <a:rPr lang="en-US" dirty="0" err="1">
                <a:solidFill>
                  <a:srgbClr val="7030A0"/>
                </a:solidFill>
              </a:rPr>
              <a:t>Ons</a:t>
            </a:r>
            <a:r>
              <a:rPr lang="en-US" dirty="0">
                <a:solidFill>
                  <a:srgbClr val="7030A0"/>
                </a:solidFill>
              </a:rPr>
              <a:t> </a:t>
            </a:r>
            <a:endParaRPr lang="en-US" b="1" i="1" dirty="0">
              <a:solidFill>
                <a:srgbClr val="7030A0"/>
              </a:solidFill>
            </a:endParaRPr>
          </a:p>
          <a:p>
            <a:r>
              <a:rPr lang="en-US" dirty="0">
                <a:solidFill>
                  <a:srgbClr val="7030A0"/>
                </a:solidFill>
              </a:rPr>
              <a:t>Add </a:t>
            </a:r>
            <a:r>
              <a:rPr lang="en-US" dirty="0" err="1">
                <a:solidFill>
                  <a:srgbClr val="7030A0"/>
                </a:solidFill>
              </a:rPr>
              <a:t>CheckBoxes</a:t>
            </a:r>
            <a:r>
              <a:rPr lang="en-US" dirty="0">
                <a:solidFill>
                  <a:srgbClr val="7030A0"/>
                </a:solidFill>
              </a:rPr>
              <a:t> to the </a:t>
            </a:r>
            <a:r>
              <a:rPr lang="en-US" dirty="0" err="1">
                <a:solidFill>
                  <a:srgbClr val="7030A0"/>
                </a:solidFill>
              </a:rPr>
              <a:t>GroupBox</a:t>
            </a:r>
            <a:r>
              <a:rPr lang="en-US" dirty="0">
                <a:solidFill>
                  <a:srgbClr val="7030A0"/>
                </a:solidFill>
              </a:rPr>
              <a:t> for Lettuce, Tomato, Mayo, Cheese</a:t>
            </a:r>
          </a:p>
          <a:p>
            <a:pPr marL="0" indent="0">
              <a:buNone/>
            </a:pPr>
            <a:endParaRPr lang="en-US" b="1" i="1" dirty="0"/>
          </a:p>
          <a:p>
            <a:endParaRPr lang="en-US" dirty="0"/>
          </a:p>
        </p:txBody>
      </p:sp>
    </p:spTree>
    <p:extLst>
      <p:ext uri="{BB962C8B-B14F-4D97-AF65-F5344CB8AC3E}">
        <p14:creationId xmlns:p14="http://schemas.microsoft.com/office/powerpoint/2010/main" val="176565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statement construct</a:t>
            </a:r>
            <a:endParaRPr lang="en-US" dirty="0"/>
          </a:p>
        </p:txBody>
      </p:sp>
      <p:sp>
        <p:nvSpPr>
          <p:cNvPr id="3" name="Text Placeholder 2"/>
          <p:cNvSpPr>
            <a:spLocks noGrp="1"/>
          </p:cNvSpPr>
          <p:nvPr>
            <p:ph type="body" sz="quarter" idx="10"/>
          </p:nvPr>
        </p:nvSpPr>
        <p:spPr/>
        <p:txBody>
          <a:bodyPr/>
          <a:lstStyle/>
          <a:p>
            <a:r>
              <a:rPr lang="en-US" sz="1800" dirty="0"/>
              <a:t> Decision logic includes situations where: </a:t>
            </a:r>
          </a:p>
          <a:p>
            <a:endParaRPr lang="en-US" sz="1800" dirty="0"/>
          </a:p>
          <a:p>
            <a:r>
              <a:rPr lang="en-US" sz="1800" dirty="0"/>
              <a:t>    Something happens if a situation is true but otherwise nothing happens. </a:t>
            </a:r>
          </a:p>
          <a:p>
            <a:endParaRPr lang="en-US" sz="1800" dirty="0"/>
          </a:p>
          <a:p>
            <a:r>
              <a:rPr lang="en-US" sz="1800" dirty="0"/>
              <a:t>    One thing or another thing is done based on what the user enters or selects. </a:t>
            </a:r>
          </a:p>
          <a:p>
            <a:endParaRPr lang="en-US" sz="1800" dirty="0"/>
          </a:p>
          <a:p>
            <a:r>
              <a:rPr lang="en-US" sz="1800" dirty="0"/>
              <a:t>    Multiple outcomes can occur depending on the user’s input or selection. </a:t>
            </a:r>
          </a:p>
          <a:p>
            <a:endParaRPr lang="en-US" sz="1800" dirty="0"/>
          </a:p>
          <a:p>
            <a:r>
              <a:rPr lang="en-US" sz="1800" dirty="0"/>
              <a:t>    </a:t>
            </a:r>
            <a:r>
              <a:rPr lang="en-US" sz="1800" dirty="0" err="1"/>
              <a:t>CheckBox</a:t>
            </a:r>
            <a:r>
              <a:rPr lang="en-US" sz="1800" dirty="0"/>
              <a:t> controls are used to allow the user to make Yes/No or On/Off type inputs. </a:t>
            </a:r>
          </a:p>
          <a:p>
            <a:endParaRPr lang="en-US" sz="1800" dirty="0"/>
          </a:p>
          <a:p>
            <a:r>
              <a:rPr lang="en-US" sz="1800" dirty="0"/>
              <a:t>    </a:t>
            </a:r>
            <a:r>
              <a:rPr lang="en-US" sz="1800" dirty="0" err="1"/>
              <a:t>RadioButton</a:t>
            </a:r>
            <a:r>
              <a:rPr lang="en-US" sz="1800" dirty="0"/>
              <a:t> controls are used to make one choice from many possible choices. </a:t>
            </a:r>
          </a:p>
        </p:txBody>
      </p:sp>
    </p:spTree>
    <p:extLst>
      <p:ext uri="{BB962C8B-B14F-4D97-AF65-F5344CB8AC3E}">
        <p14:creationId xmlns:p14="http://schemas.microsoft.com/office/powerpoint/2010/main" val="3944276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event procedures</a:t>
            </a:r>
            <a:endParaRPr lang="en-US" dirty="0"/>
          </a:p>
        </p:txBody>
      </p:sp>
      <p:sp>
        <p:nvSpPr>
          <p:cNvPr id="3" name="Text Placeholder 2"/>
          <p:cNvSpPr>
            <a:spLocks noGrp="1"/>
          </p:cNvSpPr>
          <p:nvPr>
            <p:ph type="body" sz="quarter" idx="10"/>
          </p:nvPr>
        </p:nvSpPr>
        <p:spPr/>
        <p:txBody>
          <a:bodyPr/>
          <a:lstStyle/>
          <a:p>
            <a:pPr lvl="1"/>
            <a:r>
              <a:rPr lang="en-US" dirty="0"/>
              <a:t>Frequently, multiple objects’ event procedures will be identical or very similar.</a:t>
            </a:r>
          </a:p>
          <a:p>
            <a:pPr lvl="1"/>
            <a:r>
              <a:rPr lang="en-US" dirty="0"/>
              <a:t>In these cases it is simpler to code and easier to maintain if one event procedure </a:t>
            </a:r>
            <a:r>
              <a:rPr lang="en-US" i="1" dirty="0"/>
              <a:t>handles</a:t>
            </a:r>
            <a:r>
              <a:rPr lang="en-US" dirty="0"/>
              <a:t> all the events. The event procedure is </a:t>
            </a:r>
            <a:r>
              <a:rPr lang="en-US" i="1" dirty="0"/>
              <a:t>wired</a:t>
            </a:r>
            <a:r>
              <a:rPr lang="en-US" dirty="0"/>
              <a:t> to more than one event (in C# terminology).  </a:t>
            </a:r>
          </a:p>
          <a:p>
            <a:endParaRPr lang="en-US" dirty="0"/>
          </a:p>
        </p:txBody>
      </p:sp>
    </p:spTree>
    <p:extLst>
      <p:ext uri="{BB962C8B-B14F-4D97-AF65-F5344CB8AC3E}">
        <p14:creationId xmlns:p14="http://schemas.microsoft.com/office/powerpoint/2010/main" val="3954040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radio button check changed</a:t>
            </a:r>
            <a:endParaRPr lang="en-US" sz="3600" dirty="0"/>
          </a:p>
        </p:txBody>
      </p:sp>
      <p:sp>
        <p:nvSpPr>
          <p:cNvPr id="3" name="Text Placeholder 2"/>
          <p:cNvSpPr>
            <a:spLocks noGrp="1"/>
          </p:cNvSpPr>
          <p:nvPr>
            <p:ph type="body" sz="quarter" idx="10"/>
          </p:nvPr>
        </p:nvSpPr>
        <p:spPr/>
        <p:txBody>
          <a:bodyPr anchor="t"/>
          <a:lstStyle/>
          <a:p>
            <a:r>
              <a:rPr lang="en-US"/>
              <a:t>You can add the same event handler for checking or unchecking a radio button</a:t>
            </a:r>
            <a:endParaRPr lang="en-US" dirty="0"/>
          </a:p>
          <a:p>
            <a:pPr lvl="1"/>
            <a:r>
              <a:rPr lang="en-US"/>
              <a:t>xaml</a:t>
            </a:r>
            <a:endParaRPr lang="en-US" dirty="0"/>
          </a:p>
          <a:p>
            <a:pPr lvl="1"/>
            <a:endParaRPr lang="en-US" dirty="0"/>
          </a:p>
          <a:p>
            <a:pPr lvl="1"/>
            <a:endParaRPr lang="en-US" dirty="0"/>
          </a:p>
          <a:p>
            <a:pPr lvl="1"/>
            <a:r>
              <a:rPr lang="en-US"/>
              <a:t>properties</a:t>
            </a:r>
            <a:endParaRPr lang="en-US" dirty="0"/>
          </a:p>
          <a:p>
            <a:endParaRPr lang="en-US" dirty="0"/>
          </a:p>
        </p:txBody>
      </p:sp>
      <p:pic>
        <p:nvPicPr>
          <p:cNvPr id="4" name="Picture 3"/>
          <p:cNvPicPr>
            <a:picLocks noChangeAspect="1"/>
          </p:cNvPicPr>
          <p:nvPr/>
        </p:nvPicPr>
        <p:blipFill>
          <a:blip r:embed="rId3"/>
          <a:stretch>
            <a:fillRect/>
          </a:stretch>
        </p:blipFill>
        <p:spPr>
          <a:xfrm>
            <a:off x="155467" y="3776162"/>
            <a:ext cx="8888412" cy="996396"/>
          </a:xfrm>
          <a:prstGeom prst="rect">
            <a:avLst/>
          </a:prstGeom>
        </p:spPr>
      </p:pic>
      <p:pic>
        <p:nvPicPr>
          <p:cNvPr id="5" name="Picture 4"/>
          <p:cNvPicPr>
            <a:picLocks noChangeAspect="1"/>
          </p:cNvPicPr>
          <p:nvPr/>
        </p:nvPicPr>
        <p:blipFill>
          <a:blip r:embed="rId4"/>
          <a:stretch>
            <a:fillRect/>
          </a:stretch>
        </p:blipFill>
        <p:spPr>
          <a:xfrm>
            <a:off x="1005466" y="5541695"/>
            <a:ext cx="2743200" cy="988184"/>
          </a:xfrm>
          <a:prstGeom prst="rect">
            <a:avLst/>
          </a:prstGeom>
        </p:spPr>
      </p:pic>
      <p:pic>
        <p:nvPicPr>
          <p:cNvPr id="6" name="Picture 5"/>
          <p:cNvPicPr>
            <a:picLocks noChangeAspect="1"/>
          </p:cNvPicPr>
          <p:nvPr/>
        </p:nvPicPr>
        <p:blipFill>
          <a:blip r:embed="rId5"/>
          <a:stretch>
            <a:fillRect/>
          </a:stretch>
        </p:blipFill>
        <p:spPr>
          <a:xfrm>
            <a:off x="3948298" y="5581785"/>
            <a:ext cx="4179570" cy="925685"/>
          </a:xfrm>
          <a:prstGeom prst="rect">
            <a:avLst/>
          </a:prstGeom>
        </p:spPr>
      </p:pic>
    </p:spTree>
    <p:extLst>
      <p:ext uri="{BB962C8B-B14F-4D97-AF65-F5344CB8AC3E}">
        <p14:creationId xmlns:p14="http://schemas.microsoft.com/office/powerpoint/2010/main" val="2263502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Check changed event handler</a:t>
            </a:r>
            <a:endParaRPr lang="en-US" sz="3600" dirty="0"/>
          </a:p>
        </p:txBody>
      </p:sp>
      <p:sp>
        <p:nvSpPr>
          <p:cNvPr id="3" name="Text Placeholder 2"/>
          <p:cNvSpPr>
            <a:spLocks noGrp="1"/>
          </p:cNvSpPr>
          <p:nvPr>
            <p:ph type="body" sz="quarter" idx="10"/>
          </p:nvPr>
        </p:nvSpPr>
        <p:spPr/>
        <p:txBody>
          <a:bodyPr anchor="t"/>
          <a:lstStyle/>
          <a:p>
            <a:r>
              <a:rPr lang="en-US"/>
              <a:t>What do you want to do in the event handler?</a:t>
            </a:r>
            <a:endParaRPr lang="en-US" dirty="0"/>
          </a:p>
          <a:p>
            <a:pPr lvl="1"/>
            <a:r>
              <a:rPr lang="en-US"/>
              <a:t>determine which radio button is checked, then do something with that information</a:t>
            </a:r>
            <a:endParaRPr lang="en-US" dirty="0"/>
          </a:p>
          <a:p>
            <a:endParaRPr lang="en-US" dirty="0"/>
          </a:p>
        </p:txBody>
      </p:sp>
    </p:spTree>
    <p:extLst>
      <p:ext uri="{BB962C8B-B14F-4D97-AF65-F5344CB8AC3E}">
        <p14:creationId xmlns:p14="http://schemas.microsoft.com/office/powerpoint/2010/main" val="4128961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checkboxes</a:t>
            </a:r>
            <a:endParaRPr lang="en-US" dirty="0"/>
          </a:p>
        </p:txBody>
      </p:sp>
      <p:sp>
        <p:nvSpPr>
          <p:cNvPr id="3" name="Text Placeholder 2"/>
          <p:cNvSpPr>
            <a:spLocks noGrp="1"/>
          </p:cNvSpPr>
          <p:nvPr>
            <p:ph type="body" sz="quarter" idx="10"/>
          </p:nvPr>
        </p:nvSpPr>
        <p:spPr/>
        <p:txBody>
          <a:bodyPr anchor="t"/>
          <a:lstStyle/>
          <a:p>
            <a:r>
              <a:rPr lang="en-US" sz="2800" dirty="0"/>
              <a:t>You can set the checked and unchecked event to the same event handler, </a:t>
            </a:r>
            <a:r>
              <a:rPr lang="en-US" sz="2800" b="1" dirty="0" err="1"/>
              <a:t>CheckChanged.  </a:t>
            </a:r>
            <a:endParaRPr lang="en-US" sz="2800" b="1" dirty="0"/>
          </a:p>
          <a:p>
            <a:r>
              <a:rPr lang="en-US" sz="2800" dirty="0"/>
              <a:t>when the user clicks on the </a:t>
            </a:r>
            <a:r>
              <a:rPr lang="en-US" sz="2800" dirty="0" err="1"/>
              <a:t>CheckBox</a:t>
            </a:r>
            <a:r>
              <a:rPr lang="en-US" sz="2800" dirty="0"/>
              <a:t> (to turn it on or to turn it off)</a:t>
            </a:r>
          </a:p>
          <a:p>
            <a:r>
              <a:rPr lang="en-US" sz="2800" dirty="0"/>
              <a:t>Often, you </a:t>
            </a:r>
            <a:r>
              <a:rPr lang="en-US" sz="2800" u="sng" dirty="0"/>
              <a:t>won’t</a:t>
            </a:r>
            <a:r>
              <a:rPr lang="en-US" sz="2800" dirty="0"/>
              <a:t> code an event for </a:t>
            </a:r>
            <a:r>
              <a:rPr lang="en-US" sz="2800" b="1" dirty="0" err="1"/>
              <a:t>CheckChanged</a:t>
            </a:r>
            <a:r>
              <a:rPr lang="en-US" sz="2800" dirty="0"/>
              <a:t> to occur immediately when the user clicks the </a:t>
            </a:r>
            <a:r>
              <a:rPr lang="en-US" sz="2800" dirty="0" err="1"/>
              <a:t>CheckBox</a:t>
            </a:r>
            <a:r>
              <a:rPr lang="en-US" sz="2800" dirty="0"/>
              <a:t>.</a:t>
            </a:r>
          </a:p>
          <a:p>
            <a:pPr lvl="1"/>
            <a:r>
              <a:rPr lang="en-US" sz="2400" dirty="0"/>
              <a:t>Later in the code (calculation time?) you might include code to determine if the </a:t>
            </a:r>
            <a:r>
              <a:rPr lang="en-US" sz="2400" dirty="0" err="1"/>
              <a:t>CheckBox</a:t>
            </a:r>
            <a:r>
              <a:rPr lang="en-US" sz="2400" dirty="0"/>
              <a:t> is checked </a:t>
            </a:r>
            <a:r>
              <a:rPr lang="en-US" dirty="0"/>
              <a:t/>
            </a:r>
            <a:br>
              <a:rPr lang="en-US" dirty="0"/>
            </a:br>
            <a:r>
              <a:rPr lang="en-US" sz="2400" dirty="0"/>
              <a:t>(e.g.  </a:t>
            </a:r>
            <a:r>
              <a:rPr lang="en-US" sz="2000" dirty="0"/>
              <a:t>if(</a:t>
            </a:r>
            <a:r>
              <a:rPr lang="en-US" sz="2000" dirty="0" err="1"/>
              <a:t>chkBold.Checked</a:t>
            </a:r>
            <a:r>
              <a:rPr lang="en-US" sz="2000" dirty="0"/>
              <a:t>)  </a:t>
            </a:r>
            <a:r>
              <a:rPr lang="en-US" sz="2400" dirty="0"/>
              <a:t>)</a:t>
            </a:r>
          </a:p>
          <a:p>
            <a:endParaRPr lang="en-US" dirty="0"/>
          </a:p>
        </p:txBody>
      </p:sp>
    </p:spTree>
    <p:extLst>
      <p:ext uri="{BB962C8B-B14F-4D97-AF65-F5344CB8AC3E}">
        <p14:creationId xmlns:p14="http://schemas.microsoft.com/office/powerpoint/2010/main" val="3265392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check boxes</a:t>
            </a:r>
            <a:endParaRPr lang="en-US" dirty="0"/>
          </a:p>
        </p:txBody>
      </p:sp>
      <p:sp>
        <p:nvSpPr>
          <p:cNvPr id="3" name="Text Placeholder 2"/>
          <p:cNvSpPr>
            <a:spLocks noGrp="1"/>
          </p:cNvSpPr>
          <p:nvPr>
            <p:ph type="body" sz="quarter" idx="10"/>
          </p:nvPr>
        </p:nvSpPr>
        <p:spPr>
          <a:xfrm>
            <a:off x="228600" y="2209800"/>
            <a:ext cx="5085493" cy="4419600"/>
          </a:xfrm>
        </p:spPr>
        <p:txBody>
          <a:bodyPr anchor="t"/>
          <a:lstStyle/>
          <a:p>
            <a:r>
              <a:rPr lang="en-US" sz="2000" dirty="0"/>
              <a:t>You could also include this type of code in the </a:t>
            </a:r>
            <a:r>
              <a:rPr lang="en-US" sz="2000" b="1" dirty="0" err="1"/>
              <a:t>CheckChanged</a:t>
            </a:r>
            <a:r>
              <a:rPr lang="en-US" sz="2000" dirty="0"/>
              <a:t> event if you did need to process the </a:t>
            </a:r>
            <a:r>
              <a:rPr lang="en-US" sz="2000" dirty="0" err="1"/>
              <a:t>CheckBox</a:t>
            </a:r>
            <a:r>
              <a:rPr lang="en-US" sz="2000" dirty="0"/>
              <a:t> immediately (you still have to determine if the box was checked or unchecked)</a:t>
            </a:r>
          </a:p>
          <a:p>
            <a:r>
              <a:rPr lang="en-US" sz="2000" dirty="0"/>
              <a:t>Because most </a:t>
            </a:r>
            <a:r>
              <a:rPr lang="en-US" sz="2000" dirty="0" err="1"/>
              <a:t>CheckBoxes</a:t>
            </a:r>
            <a:r>
              <a:rPr lang="en-US" sz="2000" dirty="0"/>
              <a:t> do completely different things (change different things), you don’t normally combine the </a:t>
            </a:r>
            <a:r>
              <a:rPr lang="en-US" sz="2000" b="1" dirty="0" err="1"/>
              <a:t>CheckChanged</a:t>
            </a:r>
            <a:r>
              <a:rPr lang="en-US" sz="2000" dirty="0"/>
              <a:t> events into one procedure (see </a:t>
            </a:r>
            <a:r>
              <a:rPr lang="en-US" sz="2000" dirty="0" err="1"/>
              <a:t>RadioButton</a:t>
            </a:r>
            <a:r>
              <a:rPr lang="en-US" sz="2000" dirty="0"/>
              <a:t> coding).</a:t>
            </a:r>
          </a:p>
          <a:p>
            <a:r>
              <a:rPr lang="en-US" sz="2000" dirty="0"/>
              <a:t>I have done this on occasion if each </a:t>
            </a:r>
            <a:r>
              <a:rPr lang="en-US" sz="2000" dirty="0" err="1"/>
              <a:t>CheckBoxes’</a:t>
            </a:r>
            <a:r>
              <a:rPr lang="en-US" sz="2000" dirty="0"/>
              <a:t> code is short</a:t>
            </a:r>
          </a:p>
        </p:txBody>
      </p:sp>
      <p:pic>
        <p:nvPicPr>
          <p:cNvPr id="4" name="Picture 3"/>
          <p:cNvPicPr>
            <a:picLocks noChangeAspect="1"/>
          </p:cNvPicPr>
          <p:nvPr/>
        </p:nvPicPr>
        <p:blipFill>
          <a:blip r:embed="rId3"/>
          <a:stretch>
            <a:fillRect/>
          </a:stretch>
        </p:blipFill>
        <p:spPr>
          <a:xfrm>
            <a:off x="6184889" y="2244046"/>
            <a:ext cx="2701925" cy="2276475"/>
          </a:xfrm>
          <a:prstGeom prst="rect">
            <a:avLst/>
          </a:prstGeom>
        </p:spPr>
      </p:pic>
    </p:spTree>
    <p:extLst>
      <p:ext uri="{BB962C8B-B14F-4D97-AF65-F5344CB8AC3E}">
        <p14:creationId xmlns:p14="http://schemas.microsoft.com/office/powerpoint/2010/main" val="59171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statement (switch)</a:t>
            </a:r>
          </a:p>
        </p:txBody>
      </p:sp>
      <p:sp>
        <p:nvSpPr>
          <p:cNvPr id="3" name="Text Placeholder 2"/>
          <p:cNvSpPr>
            <a:spLocks noGrp="1"/>
          </p:cNvSpPr>
          <p:nvPr>
            <p:ph type="body" sz="quarter" idx="10"/>
          </p:nvPr>
        </p:nvSpPr>
        <p:spPr>
          <a:xfrm>
            <a:off x="228600" y="2209800"/>
            <a:ext cx="5730895" cy="4419600"/>
          </a:xfrm>
        </p:spPr>
        <p:txBody>
          <a:bodyPr anchor="t"/>
          <a:lstStyle/>
          <a:p>
            <a:r>
              <a:rPr lang="en-US" sz="2000" dirty="0"/>
              <a:t>The second decision making construct implemented in most programming languages is the CASE construct. The name comes from the fact that most languages implement this construct using the keyword “case”. </a:t>
            </a:r>
          </a:p>
          <a:p>
            <a:r>
              <a:rPr lang="en-US" sz="2000" dirty="0"/>
              <a:t>In general, use the following guidelines when deciding whether to implement a decision using a CASE construct, rather than an IF construct.</a:t>
            </a:r>
          </a:p>
          <a:p>
            <a:endParaRPr lang="en-US" sz="2400" dirty="0"/>
          </a:p>
          <a:p>
            <a:pPr lvl="0"/>
            <a:r>
              <a:rPr lang="en-US" sz="2000" dirty="0"/>
              <a:t>One, single question</a:t>
            </a:r>
          </a:p>
          <a:p>
            <a:r>
              <a:rPr lang="en-US" sz="2000" dirty="0"/>
              <a:t>Three or more answers to that single question</a:t>
            </a:r>
          </a:p>
        </p:txBody>
      </p:sp>
      <p:pic>
        <p:nvPicPr>
          <p:cNvPr id="4" name="Picture 3"/>
          <p:cNvPicPr>
            <a:picLocks noChangeAspect="1"/>
          </p:cNvPicPr>
          <p:nvPr/>
        </p:nvPicPr>
        <p:blipFill>
          <a:blip r:embed="rId3"/>
          <a:stretch>
            <a:fillRect/>
          </a:stretch>
        </p:blipFill>
        <p:spPr>
          <a:xfrm>
            <a:off x="6341897" y="2505249"/>
            <a:ext cx="2743200" cy="3678794"/>
          </a:xfrm>
          <a:prstGeom prst="rect">
            <a:avLst/>
          </a:prstGeom>
        </p:spPr>
      </p:pic>
    </p:spTree>
    <p:extLst>
      <p:ext uri="{BB962C8B-B14F-4D97-AF65-F5344CB8AC3E}">
        <p14:creationId xmlns:p14="http://schemas.microsoft.com/office/powerpoint/2010/main" val="3445493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Pseudocode</a:t>
            </a:r>
            <a:r>
              <a:rPr lang="en-US" dirty="0" smtClean="0"/>
              <a:t> &amp; flow chart</a:t>
            </a:r>
            <a:endParaRPr lang="en-US" dirty="0"/>
          </a:p>
        </p:txBody>
      </p:sp>
      <p:sp>
        <p:nvSpPr>
          <p:cNvPr id="3" name="Text Placeholder 2"/>
          <p:cNvSpPr>
            <a:spLocks noGrp="1"/>
          </p:cNvSpPr>
          <p:nvPr>
            <p:ph type="body" sz="quarter" idx="10"/>
          </p:nvPr>
        </p:nvSpPr>
        <p:spPr>
          <a:xfrm>
            <a:off x="228600" y="2209800"/>
            <a:ext cx="4304030" cy="4419600"/>
          </a:xfrm>
        </p:spPr>
        <p:txBody>
          <a:bodyPr/>
          <a:lstStyle/>
          <a:p>
            <a:r>
              <a:rPr lang="en-US" sz="2400" dirty="0" smtClean="0"/>
              <a:t>SELECT </a:t>
            </a:r>
            <a:r>
              <a:rPr lang="en-US" sz="2400" i="1" dirty="0" err="1"/>
              <a:t>casevariable</a:t>
            </a:r>
            <a:r>
              <a:rPr lang="en-US" sz="2400" dirty="0"/>
              <a:t/>
            </a:r>
            <a:br>
              <a:rPr lang="en-US" sz="2400" dirty="0"/>
            </a:br>
            <a:r>
              <a:rPr lang="en-US" sz="2400" dirty="0"/>
              <a:t>	CASE </a:t>
            </a:r>
            <a:r>
              <a:rPr lang="en-US" sz="2400" i="1" dirty="0"/>
              <a:t>expression1</a:t>
            </a:r>
            <a:r>
              <a:rPr lang="en-US" sz="2400" dirty="0"/>
              <a:t/>
            </a:r>
            <a:br>
              <a:rPr lang="en-US" sz="2400" dirty="0"/>
            </a:br>
            <a:r>
              <a:rPr lang="en-US" sz="2400" dirty="0"/>
              <a:t>		</a:t>
            </a:r>
            <a:r>
              <a:rPr lang="en-US" sz="2400" i="1" dirty="0"/>
              <a:t>statements</a:t>
            </a:r>
            <a:r>
              <a:rPr lang="en-US" sz="2400" dirty="0"/>
              <a:t/>
            </a:r>
            <a:br>
              <a:rPr lang="en-US" sz="2400" dirty="0"/>
            </a:br>
            <a:r>
              <a:rPr lang="en-US" sz="2400" dirty="0"/>
              <a:t>	CASE 1 To 4</a:t>
            </a:r>
            <a:br>
              <a:rPr lang="en-US" sz="2400" dirty="0"/>
            </a:br>
            <a:r>
              <a:rPr lang="en-US" sz="2400" dirty="0"/>
              <a:t>		</a:t>
            </a:r>
            <a:r>
              <a:rPr lang="en-US" sz="2400" i="1" dirty="0"/>
              <a:t>statements</a:t>
            </a:r>
            <a:r>
              <a:rPr lang="en-US" sz="2400" dirty="0"/>
              <a:t/>
            </a:r>
            <a:br>
              <a:rPr lang="en-US" sz="2400" dirty="0"/>
            </a:br>
            <a:r>
              <a:rPr lang="en-US" sz="2400" dirty="0"/>
              <a:t>	CASE 5, 9</a:t>
            </a:r>
            <a:br>
              <a:rPr lang="en-US" sz="2400" dirty="0"/>
            </a:br>
            <a:r>
              <a:rPr lang="en-US" sz="2400" dirty="0"/>
              <a:t>		</a:t>
            </a:r>
            <a:r>
              <a:rPr lang="en-US" sz="2400" i="1" dirty="0"/>
              <a:t>statements</a:t>
            </a:r>
            <a:r>
              <a:rPr lang="en-US" sz="2400" dirty="0"/>
              <a:t/>
            </a:r>
            <a:br>
              <a:rPr lang="en-US" sz="2400" dirty="0"/>
            </a:br>
            <a:r>
              <a:rPr lang="en-US" sz="2400" dirty="0"/>
              <a:t>	CASE &gt; 6</a:t>
            </a:r>
            <a:br>
              <a:rPr lang="en-US" sz="2400" dirty="0"/>
            </a:br>
            <a:r>
              <a:rPr lang="en-US" sz="2400" dirty="0"/>
              <a:t>		</a:t>
            </a:r>
            <a:r>
              <a:rPr lang="en-US" sz="2400" i="1" dirty="0"/>
              <a:t>statements</a:t>
            </a:r>
            <a:r>
              <a:rPr lang="en-US" sz="2400" dirty="0"/>
              <a:t/>
            </a:r>
            <a:br>
              <a:rPr lang="en-US" sz="2400" dirty="0"/>
            </a:br>
            <a:r>
              <a:rPr lang="en-US" sz="2400" dirty="0"/>
              <a:t>	CASE ELSE</a:t>
            </a:r>
            <a:br>
              <a:rPr lang="en-US" sz="2400" dirty="0"/>
            </a:br>
            <a:r>
              <a:rPr lang="en-US" sz="2400" dirty="0"/>
              <a:t>		</a:t>
            </a:r>
            <a:r>
              <a:rPr lang="en-US" sz="2400" i="1" dirty="0"/>
              <a:t>statements</a:t>
            </a:r>
            <a:r>
              <a:rPr lang="en-US" sz="2400" dirty="0"/>
              <a:t/>
            </a:r>
            <a:br>
              <a:rPr lang="en-US" sz="2400" dirty="0"/>
            </a:br>
            <a:r>
              <a:rPr lang="en-US" sz="2400" dirty="0"/>
              <a:t>END SELECT</a:t>
            </a:r>
          </a:p>
          <a:p>
            <a:endParaRPr lang="en-US" sz="2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532630" y="2209800"/>
            <a:ext cx="4611370" cy="2595245"/>
          </a:xfrm>
          <a:prstGeom prst="rect">
            <a:avLst/>
          </a:prstGeom>
        </p:spPr>
      </p:pic>
    </p:spTree>
    <p:extLst>
      <p:ext uri="{BB962C8B-B14F-4D97-AF65-F5344CB8AC3E}">
        <p14:creationId xmlns:p14="http://schemas.microsoft.com/office/powerpoint/2010/main" val="3376383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err="1" smtClean="0"/>
              <a:t>stmts</a:t>
            </a:r>
            <a:r>
              <a:rPr lang="en-US" dirty="0" smtClean="0"/>
              <a:t> in c#</a:t>
            </a:r>
            <a:endParaRPr lang="en-US" dirty="0"/>
          </a:p>
        </p:txBody>
      </p:sp>
      <p:sp>
        <p:nvSpPr>
          <p:cNvPr id="3" name="Text Placeholder 2"/>
          <p:cNvSpPr>
            <a:spLocks noGrp="1"/>
          </p:cNvSpPr>
          <p:nvPr>
            <p:ph type="body" sz="quarter" idx="10"/>
          </p:nvPr>
        </p:nvSpPr>
        <p:spPr/>
        <p:txBody>
          <a:bodyPr/>
          <a:lstStyle/>
          <a:p>
            <a:pPr marL="0" indent="0">
              <a:buNone/>
            </a:pPr>
            <a:r>
              <a:rPr lang="en-US" sz="1600" dirty="0">
                <a:solidFill>
                  <a:srgbClr val="0070C0"/>
                </a:solidFill>
              </a:rPr>
              <a:t>switch</a:t>
            </a:r>
            <a:r>
              <a:rPr lang="en-US" sz="1600" i="1" dirty="0">
                <a:solidFill>
                  <a:srgbClr val="0070C0"/>
                </a:solidFill>
              </a:rPr>
              <a:t> </a:t>
            </a:r>
            <a:r>
              <a:rPr lang="en-US" sz="1600" dirty="0"/>
              <a:t>(</a:t>
            </a:r>
            <a:r>
              <a:rPr lang="en-US" sz="1600" i="1" dirty="0"/>
              <a:t>   </a:t>
            </a:r>
            <a:r>
              <a:rPr lang="en-US" sz="1600" dirty="0" err="1"/>
              <a:t>TestExpression</a:t>
            </a:r>
            <a:r>
              <a:rPr lang="en-US" sz="1600" dirty="0"/>
              <a:t> )</a:t>
            </a:r>
            <a:r>
              <a:rPr lang="en-US" sz="1600" i="1" dirty="0"/>
              <a:t> </a:t>
            </a:r>
            <a:r>
              <a:rPr lang="en-US" sz="1600" dirty="0"/>
              <a:t>{</a:t>
            </a:r>
          </a:p>
          <a:p>
            <a:pPr marL="0" indent="0">
              <a:buNone/>
            </a:pPr>
            <a:r>
              <a:rPr lang="en-US" sz="1600" i="1" dirty="0"/>
              <a:t>		</a:t>
            </a:r>
            <a:r>
              <a:rPr lang="en-US" sz="1600" dirty="0"/>
              <a:t>[</a:t>
            </a:r>
            <a:r>
              <a:rPr lang="en-US" sz="1600" dirty="0">
                <a:solidFill>
                  <a:srgbClr val="0070C0"/>
                </a:solidFill>
              </a:rPr>
              <a:t>case</a:t>
            </a:r>
            <a:r>
              <a:rPr lang="en-US" sz="1600" dirty="0"/>
              <a:t> </a:t>
            </a:r>
            <a:r>
              <a:rPr lang="en-US" sz="1600" i="1" dirty="0"/>
              <a:t>expression:</a:t>
            </a:r>
            <a:endParaRPr lang="en-US" sz="1600" dirty="0"/>
          </a:p>
          <a:p>
            <a:pPr marL="0" indent="0">
              <a:buNone/>
            </a:pPr>
            <a:r>
              <a:rPr lang="en-US" sz="1600" i="1" dirty="0"/>
              <a:t>			</a:t>
            </a:r>
            <a:r>
              <a:rPr lang="en-US" sz="1600" dirty="0"/>
              <a:t>Statement(s) – you can have one or more statements</a:t>
            </a:r>
          </a:p>
          <a:p>
            <a:pPr marL="0" indent="0">
              <a:buNone/>
            </a:pPr>
            <a:r>
              <a:rPr lang="en-US" sz="1600" dirty="0"/>
              <a:t> 			to be processed when the case matches</a:t>
            </a:r>
            <a:br>
              <a:rPr lang="en-US" sz="1600" dirty="0"/>
            </a:br>
            <a:r>
              <a:rPr lang="en-US" sz="1600" dirty="0"/>
              <a:t>			break</a:t>
            </a:r>
            <a:r>
              <a:rPr lang="en-US" sz="1600" b="1" dirty="0"/>
              <a:t>;</a:t>
            </a:r>
            <a:endParaRPr lang="en-US" sz="1600" dirty="0"/>
          </a:p>
          <a:p>
            <a:pPr marL="0" indent="0">
              <a:buNone/>
            </a:pPr>
            <a:r>
              <a:rPr lang="en-US" sz="1600" i="1" dirty="0"/>
              <a:t>		</a:t>
            </a:r>
            <a:r>
              <a:rPr lang="en-US" sz="1600" dirty="0">
                <a:solidFill>
                  <a:srgbClr val="0070C0"/>
                </a:solidFill>
              </a:rPr>
              <a:t> case</a:t>
            </a:r>
            <a:r>
              <a:rPr lang="en-US" sz="1600" dirty="0"/>
              <a:t> </a:t>
            </a:r>
            <a:r>
              <a:rPr lang="en-US" sz="1600" i="1" dirty="0" smtClean="0"/>
              <a:t>expression </a:t>
            </a:r>
            <a:r>
              <a:rPr lang="en-US" sz="1600" i="1" dirty="0"/>
              <a:t>:</a:t>
            </a:r>
            <a:endParaRPr lang="en-US" sz="1600" dirty="0"/>
          </a:p>
          <a:p>
            <a:pPr marL="0" indent="0">
              <a:buNone/>
            </a:pPr>
            <a:r>
              <a:rPr lang="en-US" sz="1600" dirty="0"/>
              <a:t>		</a:t>
            </a:r>
            <a:r>
              <a:rPr lang="en-US" sz="1600" dirty="0">
                <a:solidFill>
                  <a:srgbClr val="0070C0"/>
                </a:solidFill>
              </a:rPr>
              <a:t> case</a:t>
            </a:r>
            <a:r>
              <a:rPr lang="en-US" sz="1600" dirty="0"/>
              <a:t> </a:t>
            </a:r>
            <a:r>
              <a:rPr lang="en-US" sz="1600" i="1" dirty="0" smtClean="0"/>
              <a:t>expression</a:t>
            </a:r>
            <a:r>
              <a:rPr lang="en-US" sz="1600" i="1" dirty="0"/>
              <a:t>:</a:t>
            </a:r>
            <a:endParaRPr lang="en-US" sz="1600" dirty="0"/>
          </a:p>
          <a:p>
            <a:pPr marL="0" indent="0">
              <a:buNone/>
            </a:pPr>
            <a:r>
              <a:rPr lang="en-US" sz="1600" i="1" dirty="0"/>
              <a:t>			</a:t>
            </a:r>
            <a:r>
              <a:rPr lang="en-US" sz="1600" dirty="0"/>
              <a:t>Statement(s) – you can have one or more statements to</a:t>
            </a:r>
          </a:p>
          <a:p>
            <a:pPr marL="0" indent="0">
              <a:buNone/>
            </a:pPr>
            <a:r>
              <a:rPr lang="en-US" sz="1600" dirty="0"/>
              <a:t>			 be processed when the case matches</a:t>
            </a:r>
          </a:p>
          <a:p>
            <a:pPr marL="0" indent="0">
              <a:buNone/>
            </a:pPr>
            <a:r>
              <a:rPr lang="en-US" sz="1600" dirty="0"/>
              <a:t>			break</a:t>
            </a:r>
            <a:r>
              <a:rPr lang="en-US" sz="1600" b="1" dirty="0"/>
              <a:t>;</a:t>
            </a:r>
            <a:r>
              <a:rPr lang="en-US" sz="1600" dirty="0"/>
              <a:t>		</a:t>
            </a:r>
          </a:p>
          <a:p>
            <a:pPr marL="0" indent="0">
              <a:buNone/>
            </a:pPr>
            <a:r>
              <a:rPr lang="en-US" sz="1600" dirty="0"/>
              <a:t>		</a:t>
            </a:r>
            <a:r>
              <a:rPr lang="en-US" sz="1600" dirty="0">
                <a:solidFill>
                  <a:srgbClr val="0070C0"/>
                </a:solidFill>
              </a:rPr>
              <a:t>default</a:t>
            </a:r>
            <a:r>
              <a:rPr lang="en-US" sz="1600" dirty="0"/>
              <a:t>:</a:t>
            </a:r>
          </a:p>
          <a:p>
            <a:pPr marL="0" indent="0">
              <a:buNone/>
            </a:pPr>
            <a:r>
              <a:rPr lang="en-US" sz="1600" i="1" dirty="0"/>
              <a:t>			</a:t>
            </a:r>
            <a:r>
              <a:rPr lang="en-US" sz="1600" dirty="0"/>
              <a:t>Statement(s) – you can have one or more statements to			be processed when none of the other </a:t>
            </a:r>
            <a:r>
              <a:rPr lang="en-US" sz="1600" i="1" dirty="0"/>
              <a:t>Case </a:t>
            </a:r>
            <a:r>
              <a:rPr lang="en-US" sz="1600" dirty="0"/>
              <a:t>conditions </a:t>
            </a:r>
          </a:p>
          <a:p>
            <a:pPr marL="0" indent="0">
              <a:buNone/>
            </a:pPr>
            <a:r>
              <a:rPr lang="en-US" sz="1600" dirty="0"/>
              <a:t>			match</a:t>
            </a:r>
            <a:r>
              <a:rPr lang="en-US" sz="1600" b="1" dirty="0"/>
              <a:t> </a:t>
            </a:r>
            <a:r>
              <a:rPr lang="en-US" sz="1600" dirty="0"/>
              <a:t>] </a:t>
            </a:r>
          </a:p>
          <a:p>
            <a:pPr marL="0" indent="0">
              <a:buNone/>
            </a:pPr>
            <a:r>
              <a:rPr lang="en-US" sz="1600" dirty="0"/>
              <a:t>			</a:t>
            </a:r>
            <a:r>
              <a:rPr lang="en-US" sz="1600" dirty="0">
                <a:solidFill>
                  <a:srgbClr val="0070C0"/>
                </a:solidFill>
              </a:rPr>
              <a:t>break</a:t>
            </a:r>
            <a:r>
              <a:rPr lang="en-US" sz="1600" b="1" dirty="0"/>
              <a:t>;</a:t>
            </a:r>
            <a:endParaRPr lang="en-US" sz="1600" dirty="0"/>
          </a:p>
          <a:p>
            <a:pPr marL="0" indent="0">
              <a:buNone/>
            </a:pPr>
            <a:r>
              <a:rPr lang="en-US" sz="1600" b="1" dirty="0"/>
              <a:t>	</a:t>
            </a:r>
            <a:r>
              <a:rPr lang="en-US" sz="1600" dirty="0"/>
              <a:t>}</a:t>
            </a:r>
            <a:r>
              <a:rPr lang="en-US" sz="1600" dirty="0">
                <a:solidFill>
                  <a:srgbClr val="00B050"/>
                </a:solidFill>
              </a:rPr>
              <a:t>//end switch</a:t>
            </a:r>
          </a:p>
          <a:p>
            <a:endParaRPr lang="en-US" dirty="0"/>
          </a:p>
        </p:txBody>
      </p:sp>
    </p:spTree>
    <p:extLst>
      <p:ext uri="{BB962C8B-B14F-4D97-AF65-F5344CB8AC3E}">
        <p14:creationId xmlns:p14="http://schemas.microsoft.com/office/powerpoint/2010/main" val="1627816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err="1" smtClean="0"/>
              <a:t>statments</a:t>
            </a:r>
            <a:endParaRPr lang="en-US" dirty="0"/>
          </a:p>
        </p:txBody>
      </p:sp>
      <p:sp>
        <p:nvSpPr>
          <p:cNvPr id="3" name="Text Placeholder 2"/>
          <p:cNvSpPr>
            <a:spLocks noGrp="1"/>
          </p:cNvSpPr>
          <p:nvPr>
            <p:ph type="body" sz="quarter" idx="10"/>
          </p:nvPr>
        </p:nvSpPr>
        <p:spPr/>
        <p:txBody>
          <a:bodyPr anchor="t"/>
          <a:lstStyle/>
          <a:p>
            <a:r>
              <a:rPr lang="en-US" dirty="0"/>
              <a:t>Note:  the code within the square brackets is optional.  BUT – there must be a curly bracket after the switch expression and a closing curly bracket at the very end</a:t>
            </a:r>
          </a:p>
          <a:p>
            <a:r>
              <a:rPr lang="en-US" dirty="0"/>
              <a:t>Note: case blocks aren’t surrounded by {curly brackets}. The </a:t>
            </a:r>
            <a:r>
              <a:rPr lang="en-US" sz="2000" dirty="0"/>
              <a:t>break</a:t>
            </a:r>
            <a:r>
              <a:rPr lang="en-US" dirty="0"/>
              <a:t> statements designate the end of each case</a:t>
            </a:r>
          </a:p>
        </p:txBody>
      </p:sp>
    </p:spTree>
    <p:extLst>
      <p:ext uri="{BB962C8B-B14F-4D97-AF65-F5344CB8AC3E}">
        <p14:creationId xmlns:p14="http://schemas.microsoft.com/office/powerpoint/2010/main" val="36602940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test expression of a case statement</a:t>
            </a:r>
            <a:endParaRPr lang="en-US" sz="3200" dirty="0"/>
          </a:p>
        </p:txBody>
      </p:sp>
      <p:sp>
        <p:nvSpPr>
          <p:cNvPr id="3" name="Text Placeholder 2"/>
          <p:cNvSpPr>
            <a:spLocks noGrp="1"/>
          </p:cNvSpPr>
          <p:nvPr>
            <p:ph type="body" sz="quarter" idx="10"/>
          </p:nvPr>
        </p:nvSpPr>
        <p:spPr/>
        <p:txBody>
          <a:bodyPr anchor="t"/>
          <a:lstStyle/>
          <a:p>
            <a:r>
              <a:rPr lang="en-US" sz="2800" dirty="0"/>
              <a:t>The </a:t>
            </a:r>
            <a:r>
              <a:rPr lang="en-US" sz="2800" i="1" dirty="0" err="1"/>
              <a:t>TestExpression</a:t>
            </a:r>
            <a:r>
              <a:rPr lang="en-US" sz="2800" i="1" dirty="0"/>
              <a:t> </a:t>
            </a:r>
            <a:r>
              <a:rPr lang="en-US" sz="2800" dirty="0"/>
              <a:t>is a program variable whose contents are evaluated to determine which case should be processed.</a:t>
            </a:r>
          </a:p>
          <a:p>
            <a:pPr lvl="1"/>
            <a:r>
              <a:rPr lang="en-US" sz="2400" dirty="0"/>
              <a:t>The </a:t>
            </a:r>
            <a:r>
              <a:rPr lang="en-US" sz="2400" i="1" dirty="0" err="1"/>
              <a:t>TestExpression</a:t>
            </a:r>
            <a:r>
              <a:rPr lang="en-US" sz="2400" dirty="0"/>
              <a:t> can </a:t>
            </a:r>
            <a:r>
              <a:rPr lang="en-US" sz="2400" b="1" dirty="0"/>
              <a:t>only be</a:t>
            </a:r>
            <a:r>
              <a:rPr lang="en-US" sz="2400" dirty="0"/>
              <a:t> of type: </a:t>
            </a:r>
            <a:r>
              <a:rPr lang="en-US" sz="2400" dirty="0" err="1"/>
              <a:t>int</a:t>
            </a:r>
            <a:r>
              <a:rPr lang="en-US" sz="2400" dirty="0"/>
              <a:t>, </a:t>
            </a:r>
            <a:r>
              <a:rPr lang="en-US" sz="2400" dirty="0" err="1"/>
              <a:t>bool</a:t>
            </a:r>
            <a:r>
              <a:rPr lang="en-US" sz="2400" dirty="0"/>
              <a:t> or string</a:t>
            </a:r>
          </a:p>
          <a:p>
            <a:r>
              <a:rPr lang="en-US" sz="2800" dirty="0"/>
              <a:t>Think of each </a:t>
            </a:r>
            <a:r>
              <a:rPr lang="en-US" sz="2800" i="1" dirty="0"/>
              <a:t>expression </a:t>
            </a:r>
            <a:r>
              <a:rPr lang="en-US" sz="2800" dirty="0"/>
              <a:t>is a </a:t>
            </a:r>
            <a:r>
              <a:rPr lang="en-US" sz="2800" u="sng" dirty="0"/>
              <a:t>relational</a:t>
            </a:r>
            <a:r>
              <a:rPr lang="en-US" sz="2800" dirty="0"/>
              <a:t> condition value that is compared to the </a:t>
            </a:r>
            <a:r>
              <a:rPr lang="en-US" sz="2800" i="1" dirty="0" err="1"/>
              <a:t>TestExpression</a:t>
            </a:r>
            <a:r>
              <a:rPr lang="en-US" sz="2800" dirty="0"/>
              <a:t> </a:t>
            </a:r>
          </a:p>
          <a:p>
            <a:r>
              <a:rPr lang="en-US" sz="2800" dirty="0"/>
              <a:t>Each </a:t>
            </a:r>
            <a:r>
              <a:rPr lang="en-US" sz="2000" dirty="0"/>
              <a:t>case</a:t>
            </a:r>
            <a:r>
              <a:rPr lang="en-US" sz="2800" dirty="0"/>
              <a:t> within the </a:t>
            </a:r>
            <a:r>
              <a:rPr lang="en-US" sz="2000" dirty="0"/>
              <a:t>switch</a:t>
            </a:r>
            <a:r>
              <a:rPr lang="en-US" sz="2800" dirty="0"/>
              <a:t> statement must be followed by an expression and then a colon</a:t>
            </a:r>
          </a:p>
        </p:txBody>
      </p:sp>
    </p:spTree>
    <p:extLst>
      <p:ext uri="{BB962C8B-B14F-4D97-AF65-F5344CB8AC3E}">
        <p14:creationId xmlns:p14="http://schemas.microsoft.com/office/powerpoint/2010/main" val="311121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dirty="0" smtClean="0"/>
              <a:t>example of if statements</a:t>
            </a:r>
            <a:endParaRPr lang="en-US" dirty="0"/>
          </a:p>
        </p:txBody>
      </p:sp>
      <p:sp>
        <p:nvSpPr>
          <p:cNvPr id="3" name="Content Placeholder 2"/>
          <p:cNvSpPr>
            <a:spLocks noGrp="1"/>
          </p:cNvSpPr>
          <p:nvPr>
            <p:ph sz="half" idx="1"/>
          </p:nvPr>
        </p:nvSpPr>
        <p:spPr>
          <a:xfrm>
            <a:off x="381000" y="2133600"/>
            <a:ext cx="4038600" cy="4525963"/>
          </a:xfrm>
        </p:spPr>
        <p:txBody>
          <a:bodyPr/>
          <a:lstStyle/>
          <a:p>
            <a:r>
              <a:rPr lang="en-US" dirty="0"/>
              <a:t>if it is raining outside</a:t>
            </a:r>
          </a:p>
          <a:p>
            <a:pPr lvl="1"/>
            <a:r>
              <a:rPr lang="en-US" dirty="0"/>
              <a:t>put your rain jacket on</a:t>
            </a:r>
          </a:p>
          <a:p>
            <a:pPr lvl="1"/>
            <a:r>
              <a:rPr lang="en-US" dirty="0"/>
              <a:t>take your umbrella</a:t>
            </a:r>
          </a:p>
          <a:p>
            <a:r>
              <a:rPr lang="en-US" dirty="0" err="1"/>
              <a:t>endif</a:t>
            </a:r>
            <a:endParaRPr lang="en-US" dirty="0"/>
          </a:p>
          <a:p>
            <a:r>
              <a:rPr lang="en-US" dirty="0"/>
              <a:t>take a walk</a:t>
            </a:r>
          </a:p>
          <a:p>
            <a:endParaRPr lang="en-US" dirty="0"/>
          </a:p>
        </p:txBody>
      </p:sp>
      <p:sp>
        <p:nvSpPr>
          <p:cNvPr id="4" name="Content Placeholder 3"/>
          <p:cNvSpPr>
            <a:spLocks noGrp="1"/>
          </p:cNvSpPr>
          <p:nvPr>
            <p:ph sz="half" idx="2"/>
          </p:nvPr>
        </p:nvSpPr>
        <p:spPr>
          <a:xfrm>
            <a:off x="4648200" y="2209800"/>
            <a:ext cx="4038600" cy="4525963"/>
          </a:xfrm>
        </p:spPr>
        <p:txBody>
          <a:bodyPr/>
          <a:lstStyle/>
          <a:p>
            <a:r>
              <a:rPr lang="en-US" dirty="0" smtClean="0"/>
              <a:t>eat supper</a:t>
            </a:r>
          </a:p>
          <a:p>
            <a:r>
              <a:rPr lang="en-US" dirty="0" smtClean="0"/>
              <a:t>if I have a test tomorrow</a:t>
            </a:r>
          </a:p>
          <a:p>
            <a:pPr lvl="1"/>
            <a:r>
              <a:rPr lang="en-US" dirty="0" smtClean="0"/>
              <a:t>study for test</a:t>
            </a:r>
          </a:p>
          <a:p>
            <a:r>
              <a:rPr lang="en-US" dirty="0" smtClean="0"/>
              <a:t>else</a:t>
            </a:r>
          </a:p>
          <a:p>
            <a:pPr lvl="1"/>
            <a:r>
              <a:rPr lang="en-US" dirty="0" smtClean="0"/>
              <a:t>watch movie</a:t>
            </a:r>
          </a:p>
          <a:p>
            <a:r>
              <a:rPr lang="en-US" dirty="0" err="1" smtClean="0"/>
              <a:t>endif</a:t>
            </a:r>
            <a:endParaRPr lang="en-US" dirty="0" smtClean="0"/>
          </a:p>
          <a:p>
            <a:r>
              <a:rPr lang="en-US" dirty="0" smtClean="0"/>
              <a:t>go to bed</a:t>
            </a:r>
            <a:endParaRPr lang="en-US" dirty="0"/>
          </a:p>
        </p:txBody>
      </p:sp>
    </p:spTree>
    <p:extLst>
      <p:ext uri="{BB962C8B-B14F-4D97-AF65-F5344CB8AC3E}">
        <p14:creationId xmlns:p14="http://schemas.microsoft.com/office/powerpoint/2010/main" val="2025284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test expression</a:t>
            </a:r>
            <a:endParaRPr lang="en-US" dirty="0"/>
          </a:p>
        </p:txBody>
      </p:sp>
      <p:sp>
        <p:nvSpPr>
          <p:cNvPr id="3" name="Text Placeholder 2"/>
          <p:cNvSpPr>
            <a:spLocks noGrp="1"/>
          </p:cNvSpPr>
          <p:nvPr>
            <p:ph type="body" sz="quarter" idx="10"/>
          </p:nvPr>
        </p:nvSpPr>
        <p:spPr>
          <a:xfrm>
            <a:off x="228600" y="2209800"/>
            <a:ext cx="5328449" cy="4419600"/>
          </a:xfrm>
        </p:spPr>
        <p:txBody>
          <a:bodyPr anchor="t"/>
          <a:lstStyle/>
          <a:p>
            <a:r>
              <a:rPr lang="en-US" sz="2800" dirty="0"/>
              <a:t>C# will process the statements under the first </a:t>
            </a:r>
            <a:r>
              <a:rPr lang="en-US" sz="2000" dirty="0"/>
              <a:t>case</a:t>
            </a:r>
            <a:r>
              <a:rPr lang="en-US" sz="2800" dirty="0"/>
              <a:t> that </a:t>
            </a:r>
            <a:r>
              <a:rPr lang="en-US" sz="2800" u="sng" dirty="0"/>
              <a:t>meets the criteria</a:t>
            </a:r>
            <a:r>
              <a:rPr lang="en-US" sz="2800" dirty="0"/>
              <a:t> of the </a:t>
            </a:r>
            <a:r>
              <a:rPr lang="en-US" sz="2800" i="1" dirty="0" err="1"/>
              <a:t>TestExpression</a:t>
            </a:r>
            <a:endParaRPr lang="en-US" sz="2800" dirty="0"/>
          </a:p>
          <a:p>
            <a:pPr lvl="1"/>
            <a:r>
              <a:rPr lang="en-US" sz="2400" dirty="0"/>
              <a:t>It is possible for multiple cases to match the </a:t>
            </a:r>
            <a:r>
              <a:rPr lang="en-US" sz="2400" i="1" dirty="0" err="1"/>
              <a:t>TestExpression</a:t>
            </a:r>
            <a:r>
              <a:rPr lang="en-US" sz="2400" b="1" i="1" dirty="0"/>
              <a:t>,</a:t>
            </a:r>
            <a:r>
              <a:rPr lang="en-US" sz="2400" dirty="0"/>
              <a:t> but only the statements under the first </a:t>
            </a:r>
            <a:r>
              <a:rPr lang="en-US" sz="1800" dirty="0"/>
              <a:t>case</a:t>
            </a:r>
            <a:r>
              <a:rPr lang="en-US" sz="2400" dirty="0"/>
              <a:t> to match will be processed.</a:t>
            </a:r>
          </a:p>
          <a:p>
            <a:pPr lvl="1"/>
            <a:r>
              <a:rPr lang="en-US" sz="2400" dirty="0"/>
              <a:t>Case order can be important</a:t>
            </a:r>
          </a:p>
          <a:p>
            <a:endParaRPr lang="en-US" dirty="0"/>
          </a:p>
        </p:txBody>
      </p:sp>
      <p:pic>
        <p:nvPicPr>
          <p:cNvPr id="4" name="Picture 3"/>
          <p:cNvPicPr>
            <a:picLocks noChangeAspect="1"/>
          </p:cNvPicPr>
          <p:nvPr/>
        </p:nvPicPr>
        <p:blipFill>
          <a:blip r:embed="rId3"/>
          <a:stretch>
            <a:fillRect/>
          </a:stretch>
        </p:blipFill>
        <p:spPr>
          <a:xfrm>
            <a:off x="5780088" y="2360613"/>
            <a:ext cx="3329647" cy="2586405"/>
          </a:xfrm>
          <a:prstGeom prst="rect">
            <a:avLst/>
          </a:prstGeom>
        </p:spPr>
      </p:pic>
    </p:spTree>
    <p:extLst>
      <p:ext uri="{BB962C8B-B14F-4D97-AF65-F5344CB8AC3E}">
        <p14:creationId xmlns:p14="http://schemas.microsoft.com/office/powerpoint/2010/main" val="3704034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stmt</a:t>
            </a:r>
            <a:endParaRPr lang="en-US" dirty="0"/>
          </a:p>
        </p:txBody>
      </p:sp>
      <p:sp>
        <p:nvSpPr>
          <p:cNvPr id="3" name="Text Placeholder 2"/>
          <p:cNvSpPr>
            <a:spLocks noGrp="1"/>
          </p:cNvSpPr>
          <p:nvPr>
            <p:ph type="body" sz="quarter" idx="10"/>
          </p:nvPr>
        </p:nvSpPr>
        <p:spPr>
          <a:xfrm>
            <a:off x="228600" y="2209800"/>
            <a:ext cx="6310576" cy="4419600"/>
          </a:xfrm>
        </p:spPr>
        <p:txBody>
          <a:bodyPr anchor="t"/>
          <a:lstStyle/>
          <a:p>
            <a:r>
              <a:rPr lang="en-US" sz="2800" dirty="0"/>
              <a:t>If none of the cases match the </a:t>
            </a:r>
            <a:r>
              <a:rPr lang="en-US" sz="2800" i="1" dirty="0" err="1"/>
              <a:t>TestExpression</a:t>
            </a:r>
            <a:r>
              <a:rPr lang="en-US" sz="2800" dirty="0"/>
              <a:t>, the </a:t>
            </a:r>
            <a:r>
              <a:rPr lang="en-US" sz="2000" dirty="0"/>
              <a:t>default</a:t>
            </a:r>
            <a:r>
              <a:rPr lang="en-US" sz="2800" dirty="0"/>
              <a:t> case statements will be processed</a:t>
            </a:r>
          </a:p>
          <a:p>
            <a:r>
              <a:rPr lang="en-US" sz="2800" dirty="0"/>
              <a:t>If there is no </a:t>
            </a:r>
            <a:r>
              <a:rPr lang="en-US" sz="2000" dirty="0"/>
              <a:t>default</a:t>
            </a:r>
            <a:r>
              <a:rPr lang="en-US" sz="2800" dirty="0"/>
              <a:t> and none of the cases match, the Select statement is effectively skipped (nothing happens) and the statements after the end switch will be processed.</a:t>
            </a:r>
          </a:p>
          <a:p>
            <a:r>
              <a:rPr lang="en-US" sz="2800" dirty="0"/>
              <a:t>In C# (unlike other C-like languages), the </a:t>
            </a:r>
            <a:r>
              <a:rPr lang="en-US" sz="1800" dirty="0"/>
              <a:t>break</a:t>
            </a:r>
            <a:r>
              <a:rPr lang="en-US" sz="2800" dirty="0"/>
              <a:t> statement at the end of each </a:t>
            </a:r>
            <a:r>
              <a:rPr lang="en-US" sz="1800" dirty="0"/>
              <a:t>case</a:t>
            </a:r>
            <a:r>
              <a:rPr lang="en-US" sz="2800" dirty="0"/>
              <a:t> (including </a:t>
            </a:r>
            <a:r>
              <a:rPr lang="en-US" sz="1800" dirty="0"/>
              <a:t>default</a:t>
            </a:r>
            <a:r>
              <a:rPr lang="en-US" sz="2800" dirty="0"/>
              <a:t>) is required.</a:t>
            </a:r>
          </a:p>
        </p:txBody>
      </p:sp>
      <p:pic>
        <p:nvPicPr>
          <p:cNvPr id="4" name="Picture 3"/>
          <p:cNvPicPr>
            <a:picLocks noChangeAspect="1"/>
          </p:cNvPicPr>
          <p:nvPr/>
        </p:nvPicPr>
        <p:blipFill>
          <a:blip r:embed="rId3"/>
          <a:stretch>
            <a:fillRect/>
          </a:stretch>
        </p:blipFill>
        <p:spPr>
          <a:xfrm>
            <a:off x="5899150" y="2498725"/>
            <a:ext cx="3198008" cy="979621"/>
          </a:xfrm>
          <a:prstGeom prst="rect">
            <a:avLst/>
          </a:prstGeom>
        </p:spPr>
      </p:pic>
    </p:spTree>
    <p:extLst>
      <p:ext uri="{BB962C8B-B14F-4D97-AF65-F5344CB8AC3E}">
        <p14:creationId xmlns:p14="http://schemas.microsoft.com/office/powerpoint/2010/main" val="3226054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to use a switch stmt</a:t>
            </a:r>
            <a:endParaRPr lang="en-US" dirty="0"/>
          </a:p>
        </p:txBody>
      </p:sp>
      <p:sp>
        <p:nvSpPr>
          <p:cNvPr id="3" name="Text Placeholder 2"/>
          <p:cNvSpPr>
            <a:spLocks noGrp="1"/>
          </p:cNvSpPr>
          <p:nvPr>
            <p:ph type="body" sz="quarter" idx="10"/>
          </p:nvPr>
        </p:nvSpPr>
        <p:spPr>
          <a:xfrm>
            <a:off x="228600" y="2209800"/>
            <a:ext cx="4234136" cy="4419600"/>
          </a:xfrm>
        </p:spPr>
        <p:txBody>
          <a:bodyPr anchor="t"/>
          <a:lstStyle/>
          <a:p>
            <a:r>
              <a:rPr lang="en-US" sz="2400" dirty="0"/>
              <a:t>In general, if your program needs to ask a question with </a:t>
            </a:r>
            <a:r>
              <a:rPr lang="en-US" sz="2400" b="1" dirty="0"/>
              <a:t>three or more answers</a:t>
            </a:r>
            <a:r>
              <a:rPr lang="en-US" sz="2400" dirty="0"/>
              <a:t>, use a switch statement to implement the question</a:t>
            </a:r>
            <a:r>
              <a:rPr lang="en-US" sz="2400" dirty="0" smtClean="0"/>
              <a:t>.</a:t>
            </a:r>
          </a:p>
          <a:p>
            <a:r>
              <a:rPr lang="en-US" sz="2400" dirty="0"/>
              <a:t>The data type of the </a:t>
            </a:r>
            <a:r>
              <a:rPr lang="en-US" sz="2400" i="1" dirty="0" err="1"/>
              <a:t>TestExpression</a:t>
            </a:r>
            <a:r>
              <a:rPr lang="en-US" sz="2400" dirty="0"/>
              <a:t> and the values in the </a:t>
            </a:r>
            <a:r>
              <a:rPr lang="en-US" sz="2400" i="1" dirty="0"/>
              <a:t>expressions </a:t>
            </a:r>
            <a:r>
              <a:rPr lang="en-US" sz="2400" dirty="0"/>
              <a:t>must match</a:t>
            </a:r>
          </a:p>
        </p:txBody>
      </p:sp>
      <p:pic>
        <p:nvPicPr>
          <p:cNvPr id="5" name="Picture 4"/>
          <p:cNvPicPr>
            <a:picLocks noChangeAspect="1"/>
          </p:cNvPicPr>
          <p:nvPr/>
        </p:nvPicPr>
        <p:blipFill>
          <a:blip r:embed="rId3"/>
          <a:stretch>
            <a:fillRect/>
          </a:stretch>
        </p:blipFill>
        <p:spPr>
          <a:xfrm>
            <a:off x="4443413" y="3195638"/>
            <a:ext cx="4701495" cy="2362373"/>
          </a:xfrm>
          <a:prstGeom prst="rect">
            <a:avLst/>
          </a:prstGeom>
        </p:spPr>
      </p:pic>
    </p:spTree>
    <p:extLst>
      <p:ext uri="{BB962C8B-B14F-4D97-AF65-F5344CB8AC3E}">
        <p14:creationId xmlns:p14="http://schemas.microsoft.com/office/powerpoint/2010/main" val="2138251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switch example</a:t>
            </a:r>
            <a:endParaRPr lang="en-US" dirty="0"/>
          </a:p>
        </p:txBody>
      </p:sp>
      <p:sp>
        <p:nvSpPr>
          <p:cNvPr id="3" name="Text Placeholder 2"/>
          <p:cNvSpPr>
            <a:spLocks noGrp="1"/>
          </p:cNvSpPr>
          <p:nvPr>
            <p:ph type="body" sz="quarter" idx="10"/>
          </p:nvPr>
        </p:nvSpPr>
        <p:spPr/>
        <p:txBody>
          <a:bodyPr/>
          <a:lstStyle/>
          <a:p>
            <a:pPr marL="342900" lvl="1" indent="-342900">
              <a:buFontTx/>
              <a:buChar char="•"/>
            </a:pPr>
            <a:r>
              <a:rPr lang="en-US" dirty="0"/>
              <a:t>If there is only one statement following a </a:t>
            </a:r>
            <a:r>
              <a:rPr lang="en-US" sz="1800" dirty="0"/>
              <a:t>case</a:t>
            </a:r>
            <a:r>
              <a:rPr lang="en-US" dirty="0"/>
              <a:t>, you may include it on the same line with the </a:t>
            </a:r>
            <a:r>
              <a:rPr lang="en-US" sz="1800" dirty="0"/>
              <a:t>case</a:t>
            </a:r>
            <a:r>
              <a:rPr lang="en-US" dirty="0"/>
              <a:t> to save space. Simply follow the </a:t>
            </a:r>
            <a:r>
              <a:rPr lang="en-US" sz="1800" dirty="0"/>
              <a:t>case</a:t>
            </a:r>
            <a:r>
              <a:rPr lang="en-US" dirty="0"/>
              <a:t> with a colon, then type the statement, followed by </a:t>
            </a:r>
            <a:r>
              <a:rPr lang="en-US" sz="1800" dirty="0"/>
              <a:t>break</a:t>
            </a:r>
            <a:r>
              <a:rPr lang="en-US" dirty="0"/>
              <a:t>.</a:t>
            </a:r>
          </a:p>
          <a:p>
            <a:endParaRPr lang="en-US" dirty="0"/>
          </a:p>
        </p:txBody>
      </p:sp>
      <p:pic>
        <p:nvPicPr>
          <p:cNvPr id="4" name="Picture 3"/>
          <p:cNvPicPr>
            <a:picLocks noChangeAspect="1"/>
          </p:cNvPicPr>
          <p:nvPr/>
        </p:nvPicPr>
        <p:blipFill>
          <a:blip r:embed="rId3"/>
          <a:stretch>
            <a:fillRect/>
          </a:stretch>
        </p:blipFill>
        <p:spPr>
          <a:xfrm>
            <a:off x="762000" y="4495800"/>
            <a:ext cx="7419109" cy="1295400"/>
          </a:xfrm>
          <a:prstGeom prst="rect">
            <a:avLst/>
          </a:prstGeom>
        </p:spPr>
      </p:pic>
    </p:spTree>
    <p:extLst>
      <p:ext uri="{BB962C8B-B14F-4D97-AF65-F5344CB8AC3E}">
        <p14:creationId xmlns:p14="http://schemas.microsoft.com/office/powerpoint/2010/main" val="2877227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19188"/>
            <a:ext cx="8610600" cy="990600"/>
          </a:xfrm>
        </p:spPr>
        <p:txBody>
          <a:bodyPr/>
          <a:lstStyle/>
          <a:p>
            <a:r>
              <a:rPr lang="en-US" sz="3200" dirty="0" smtClean="0"/>
              <a:t>Example w/all case expression list variations</a:t>
            </a:r>
            <a:endParaRPr lang="en-US" sz="3200" dirty="0"/>
          </a:p>
        </p:txBody>
      </p:sp>
      <p:pic>
        <p:nvPicPr>
          <p:cNvPr id="4" name="Picture 3"/>
          <p:cNvPicPr>
            <a:picLocks noChangeAspect="1"/>
          </p:cNvPicPr>
          <p:nvPr/>
        </p:nvPicPr>
        <p:blipFill>
          <a:blip r:embed="rId3"/>
          <a:stretch>
            <a:fillRect/>
          </a:stretch>
        </p:blipFill>
        <p:spPr>
          <a:xfrm>
            <a:off x="228599" y="2362200"/>
            <a:ext cx="8620297" cy="3886200"/>
          </a:xfrm>
          <a:prstGeom prst="rect">
            <a:avLst/>
          </a:prstGeom>
        </p:spPr>
      </p:pic>
    </p:spTree>
    <p:extLst>
      <p:ext uri="{BB962C8B-B14F-4D97-AF65-F5344CB8AC3E}">
        <p14:creationId xmlns:p14="http://schemas.microsoft.com/office/powerpoint/2010/main" val="18422993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statement use</a:t>
            </a:r>
            <a:endParaRPr lang="en-US" dirty="0"/>
          </a:p>
        </p:txBody>
      </p:sp>
      <p:sp>
        <p:nvSpPr>
          <p:cNvPr id="3" name="Text Placeholder 2"/>
          <p:cNvSpPr>
            <a:spLocks noGrp="1"/>
          </p:cNvSpPr>
          <p:nvPr>
            <p:ph type="body" sz="quarter" idx="10"/>
          </p:nvPr>
        </p:nvSpPr>
        <p:spPr>
          <a:xfrm>
            <a:off x="228600" y="2209800"/>
            <a:ext cx="8713184" cy="2401442"/>
          </a:xfrm>
        </p:spPr>
        <p:txBody>
          <a:bodyPr anchor="t"/>
          <a:lstStyle/>
          <a:p>
            <a:pPr lvl="1"/>
            <a:r>
              <a:rPr lang="en-US" sz="2400" dirty="0"/>
              <a:t>When a procedure handles more than one event, you use a Case statement to determine which object caused the event to occur.</a:t>
            </a:r>
          </a:p>
          <a:p>
            <a:pPr lvl="2"/>
            <a:r>
              <a:rPr lang="en-US" sz="2000" dirty="0"/>
              <a:t>The procedure’s </a:t>
            </a:r>
            <a:r>
              <a:rPr lang="en-US" sz="2000" i="1" dirty="0"/>
              <a:t>sender</a:t>
            </a:r>
            <a:r>
              <a:rPr lang="en-US" sz="2000" dirty="0"/>
              <a:t> parameter can be used to determine the </a:t>
            </a:r>
            <a:r>
              <a:rPr lang="en-US" sz="2000" i="1" dirty="0"/>
              <a:t>sending</a:t>
            </a:r>
            <a:r>
              <a:rPr lang="en-US" sz="2000" dirty="0"/>
              <a:t> object (object that caused the event).</a:t>
            </a:r>
          </a:p>
          <a:p>
            <a:pPr lvl="2"/>
            <a:r>
              <a:rPr lang="en-US" sz="2000" dirty="0"/>
              <a:t>Sender is of type </a:t>
            </a:r>
            <a:r>
              <a:rPr lang="en-US" sz="2000" i="1" dirty="0"/>
              <a:t>object</a:t>
            </a:r>
            <a:r>
              <a:rPr lang="en-US" sz="2000" dirty="0"/>
              <a:t>. This type is so generic, you can rarely do processing with it.</a:t>
            </a:r>
          </a:p>
          <a:p>
            <a:endParaRPr lang="en-US" dirty="0"/>
          </a:p>
        </p:txBody>
      </p:sp>
      <p:pic>
        <p:nvPicPr>
          <p:cNvPr id="4" name="Picture 3"/>
          <p:cNvPicPr>
            <a:picLocks noChangeAspect="1"/>
          </p:cNvPicPr>
          <p:nvPr/>
        </p:nvPicPr>
        <p:blipFill>
          <a:blip r:embed="rId3"/>
          <a:stretch>
            <a:fillRect/>
          </a:stretch>
        </p:blipFill>
        <p:spPr>
          <a:xfrm>
            <a:off x="114486" y="6091238"/>
            <a:ext cx="8953832" cy="673100"/>
          </a:xfrm>
          <a:prstGeom prst="rect">
            <a:avLst/>
          </a:prstGeom>
        </p:spPr>
      </p:pic>
      <p:pic>
        <p:nvPicPr>
          <p:cNvPr id="5" name="Picture 4"/>
          <p:cNvPicPr>
            <a:picLocks noChangeAspect="1"/>
          </p:cNvPicPr>
          <p:nvPr/>
        </p:nvPicPr>
        <p:blipFill>
          <a:blip r:embed="rId4"/>
          <a:stretch>
            <a:fillRect/>
          </a:stretch>
        </p:blipFill>
        <p:spPr>
          <a:xfrm>
            <a:off x="142875" y="4779963"/>
            <a:ext cx="8906494" cy="1304639"/>
          </a:xfrm>
          <a:prstGeom prst="rect">
            <a:avLst/>
          </a:prstGeom>
        </p:spPr>
      </p:pic>
    </p:spTree>
    <p:extLst>
      <p:ext uri="{BB962C8B-B14F-4D97-AF65-F5344CB8AC3E}">
        <p14:creationId xmlns:p14="http://schemas.microsoft.com/office/powerpoint/2010/main" val="32274948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wpf windows lifetime event order</a:t>
            </a:r>
            <a:endParaRPr lang="en-US" sz="3200" dirty="0"/>
          </a:p>
        </p:txBody>
      </p:sp>
      <p:sp>
        <p:nvSpPr>
          <p:cNvPr id="3" name="Text Placeholder 2"/>
          <p:cNvSpPr>
            <a:spLocks noGrp="1"/>
          </p:cNvSpPr>
          <p:nvPr>
            <p:ph type="body" sz="quarter" idx="10"/>
          </p:nvPr>
        </p:nvSpPr>
        <p:spPr>
          <a:xfrm>
            <a:off x="228600" y="2209800"/>
            <a:ext cx="8639175" cy="1326282"/>
          </a:xfrm>
        </p:spPr>
        <p:txBody>
          <a:bodyPr anchor="t"/>
          <a:lstStyle/>
          <a:p>
            <a:r>
              <a:rPr lang="en-US" sz="2000" dirty="0">
                <a:latin typeface="Arial" charset="0"/>
                <a:hlinkClick r:id="rId3"/>
              </a:rPr>
              <a:t>http://www.codeproject.com/Articles/403418/Lifetime-events-of-a-WPF-application</a:t>
            </a:r>
          </a:p>
          <a:p>
            <a:endParaRPr lang="en-US" sz="2000" dirty="0">
              <a:latin typeface="Arial" charset="0"/>
            </a:endParaRPr>
          </a:p>
        </p:txBody>
      </p:sp>
      <p:graphicFrame>
        <p:nvGraphicFramePr>
          <p:cNvPr id="5" name="Diagram 4"/>
          <p:cNvGraphicFramePr/>
          <p:nvPr>
            <p:extLst>
              <p:ext uri="{D42A27DB-BD31-4B8C-83A1-F6EECF244321}">
                <p14:modId xmlns:p14="http://schemas.microsoft.com/office/powerpoint/2010/main" val="2722226880"/>
              </p:ext>
            </p:extLst>
          </p:nvPr>
        </p:nvGraphicFramePr>
        <p:xfrm>
          <a:off x="276225" y="3076575"/>
          <a:ext cx="8349276"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262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wpf windows lifetime event order</a:t>
            </a:r>
            <a:endParaRPr lang="en-US" sz="3200" dirty="0"/>
          </a:p>
        </p:txBody>
      </p:sp>
      <p:sp>
        <p:nvSpPr>
          <p:cNvPr id="3" name="Text Placeholder 2"/>
          <p:cNvSpPr>
            <a:spLocks noGrp="1"/>
          </p:cNvSpPr>
          <p:nvPr>
            <p:ph type="body" sz="quarter" idx="10"/>
          </p:nvPr>
        </p:nvSpPr>
        <p:spPr>
          <a:xfrm>
            <a:off x="228600" y="2209800"/>
            <a:ext cx="1598584" cy="4559014"/>
          </a:xfrm>
        </p:spPr>
        <p:txBody>
          <a:bodyPr anchor="t"/>
          <a:lstStyle/>
          <a:p>
            <a:r>
              <a:rPr lang="en-US" sz="2000" dirty="0">
                <a:latin typeface="Arial" charset="0"/>
                <a:hlinkClick r:id="rId3"/>
              </a:rPr>
              <a:t>http://www.codeproject.com/Articles/403418/Lifetime-events-of-a-WPF-application</a:t>
            </a:r>
          </a:p>
        </p:txBody>
      </p:sp>
      <p:pic>
        <p:nvPicPr>
          <p:cNvPr id="4" name="Picture 3"/>
          <p:cNvPicPr>
            <a:picLocks noChangeAspect="1"/>
          </p:cNvPicPr>
          <p:nvPr/>
        </p:nvPicPr>
        <p:blipFill>
          <a:blip r:embed="rId4"/>
          <a:stretch>
            <a:fillRect/>
          </a:stretch>
        </p:blipFill>
        <p:spPr>
          <a:xfrm>
            <a:off x="2370859" y="1845860"/>
            <a:ext cx="6258129" cy="4752760"/>
          </a:xfrm>
          <a:prstGeom prst="rect">
            <a:avLst/>
          </a:prstGeom>
        </p:spPr>
      </p:pic>
    </p:spTree>
    <p:extLst>
      <p:ext uri="{BB962C8B-B14F-4D97-AF65-F5344CB8AC3E}">
        <p14:creationId xmlns:p14="http://schemas.microsoft.com/office/powerpoint/2010/main" val="159699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Create an event handler tied to two actions</a:t>
            </a:r>
            <a:endParaRPr lang="en-US" sz="3200" dirty="0"/>
          </a:p>
        </p:txBody>
      </p:sp>
      <p:sp>
        <p:nvSpPr>
          <p:cNvPr id="3" name="Text Placeholder 2"/>
          <p:cNvSpPr>
            <a:spLocks noGrp="1"/>
          </p:cNvSpPr>
          <p:nvPr>
            <p:ph type="body" sz="quarter" idx="10"/>
          </p:nvPr>
        </p:nvSpPr>
        <p:spPr/>
        <p:txBody>
          <a:bodyPr anchor="t"/>
          <a:lstStyle/>
          <a:p>
            <a:r>
              <a:rPr lang="en-US"/>
              <a:t>we need to create a checkedchanged event handler that will fire when the radio button is checked or unchecked.</a:t>
            </a:r>
            <a:endParaRPr lang="en-US" dirty="0"/>
          </a:p>
          <a:p>
            <a:r>
              <a:rPr lang="en-US"/>
              <a:t>put same name inside both the Checked and the Unchecked event in the events screen</a:t>
            </a:r>
            <a:endParaRPr lang="en-US" dirty="0"/>
          </a:p>
          <a:p>
            <a:r>
              <a:rPr lang="en-US">
                <a:solidFill>
                  <a:srgbClr val="7030A0"/>
                </a:solidFill>
              </a:rPr>
              <a:t>  Do this in your application</a:t>
            </a:r>
            <a:endParaRPr lang="en-US" dirty="0">
              <a:solidFill>
                <a:srgbClr val="7030A0"/>
              </a:solidFill>
            </a:endParaRPr>
          </a:p>
        </p:txBody>
      </p:sp>
    </p:spTree>
    <p:extLst>
      <p:ext uri="{BB962C8B-B14F-4D97-AF65-F5344CB8AC3E}">
        <p14:creationId xmlns:p14="http://schemas.microsoft.com/office/powerpoint/2010/main" val="6589007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application</a:t>
            </a:r>
            <a:endParaRPr lang="en-US" dirty="0"/>
          </a:p>
        </p:txBody>
      </p:sp>
      <p:sp>
        <p:nvSpPr>
          <p:cNvPr id="3" name="Text Placeholder 2"/>
          <p:cNvSpPr>
            <a:spLocks noGrp="1"/>
          </p:cNvSpPr>
          <p:nvPr>
            <p:ph type="body" sz="quarter" idx="10"/>
          </p:nvPr>
        </p:nvSpPr>
        <p:spPr/>
        <p:txBody>
          <a:bodyPr anchor="t"/>
          <a:lstStyle/>
          <a:p>
            <a:r>
              <a:rPr lang="en-US" sz="1800" dirty="0">
                <a:solidFill>
                  <a:srgbClr val="7030A0"/>
                </a:solidFill>
              </a:rPr>
              <a:t>Add event handler for BreadCheckChanged.  Add code to set the cost of the sandwich using If-</a:t>
            </a:r>
            <a:r>
              <a:rPr lang="en-US" sz="1800" dirty="0" err="1">
                <a:solidFill>
                  <a:srgbClr val="7030A0"/>
                </a:solidFill>
              </a:rPr>
              <a:t>ElseIf</a:t>
            </a:r>
            <a:r>
              <a:rPr lang="en-US" sz="1800" dirty="0">
                <a:solidFill>
                  <a:srgbClr val="7030A0"/>
                </a:solidFill>
              </a:rPr>
              <a:t> to determine bread/meat cost</a:t>
            </a:r>
            <a:endParaRPr lang="en-US" sz="1800" b="1" i="1" dirty="0">
              <a:solidFill>
                <a:srgbClr val="7030A0"/>
              </a:solidFill>
            </a:endParaRPr>
          </a:p>
          <a:p>
            <a:r>
              <a:rPr lang="en-US" sz="1800" dirty="0">
                <a:solidFill>
                  <a:srgbClr val="7030A0"/>
                </a:solidFill>
              </a:rPr>
              <a:t> Add event handler and add code to determine the add-ons cost using If statements. </a:t>
            </a:r>
            <a:endParaRPr lang="en-US" sz="1800" b="1" i="1" dirty="0">
              <a:solidFill>
                <a:srgbClr val="7030A0"/>
              </a:solidFill>
            </a:endParaRPr>
          </a:p>
          <a:p>
            <a:r>
              <a:rPr lang="en-US" sz="1800" dirty="0">
                <a:solidFill>
                  <a:srgbClr val="7030A0"/>
                </a:solidFill>
              </a:rPr>
              <a:t> Add another check box for soda, and then a Soda Groupbox. (note: no Text available) Copy all four </a:t>
            </a:r>
            <a:r>
              <a:rPr lang="en-US" sz="1800" dirty="0" err="1">
                <a:solidFill>
                  <a:srgbClr val="7030A0"/>
                </a:solidFill>
              </a:rPr>
              <a:t>RadioButtons</a:t>
            </a:r>
            <a:r>
              <a:rPr lang="en-US" sz="1800" dirty="0">
                <a:solidFill>
                  <a:srgbClr val="7030A0"/>
                </a:solidFill>
              </a:rPr>
              <a:t> from the Meat </a:t>
            </a:r>
            <a:r>
              <a:rPr lang="en-US" sz="1800" dirty="0" err="1">
                <a:solidFill>
                  <a:srgbClr val="7030A0"/>
                </a:solidFill>
              </a:rPr>
              <a:t>GroupBox</a:t>
            </a:r>
            <a:r>
              <a:rPr lang="en-US" sz="1800" dirty="0">
                <a:solidFill>
                  <a:srgbClr val="7030A0"/>
                </a:solidFill>
              </a:rPr>
              <a:t> into the Soda </a:t>
            </a:r>
            <a:r>
              <a:rPr lang="en-US" sz="1800" dirty="0" err="1">
                <a:solidFill>
                  <a:srgbClr val="7030A0"/>
                </a:solidFill>
              </a:rPr>
              <a:t>GroupBox</a:t>
            </a:r>
            <a:r>
              <a:rPr lang="en-US" sz="1800" dirty="0">
                <a:solidFill>
                  <a:srgbClr val="7030A0"/>
                </a:solidFill>
              </a:rPr>
              <a:t> (rename, and re-label).</a:t>
            </a:r>
          </a:p>
          <a:p>
            <a:r>
              <a:rPr lang="en-US" sz="1800" dirty="0">
                <a:solidFill>
                  <a:srgbClr val="7030A0"/>
                </a:solidFill>
              </a:rPr>
              <a:t> Set the Visible property of the Soda </a:t>
            </a:r>
            <a:r>
              <a:rPr lang="en-US" sz="1800" dirty="0" err="1">
                <a:solidFill>
                  <a:srgbClr val="7030A0"/>
                </a:solidFill>
              </a:rPr>
              <a:t>GroupBox</a:t>
            </a:r>
            <a:r>
              <a:rPr lang="en-US" sz="1800" dirty="0">
                <a:solidFill>
                  <a:srgbClr val="7030A0"/>
                </a:solidFill>
              </a:rPr>
              <a:t> to false (Window initialized event handler)</a:t>
            </a:r>
          </a:p>
          <a:p>
            <a:r>
              <a:rPr lang="en-US" sz="1800" dirty="0">
                <a:solidFill>
                  <a:srgbClr val="7030A0"/>
                </a:solidFill>
              </a:rPr>
              <a:t> Add code to the Soda </a:t>
            </a:r>
            <a:r>
              <a:rPr lang="en-US" sz="1800" dirty="0" err="1">
                <a:solidFill>
                  <a:srgbClr val="7030A0"/>
                </a:solidFill>
              </a:rPr>
              <a:t>CheckBox</a:t>
            </a:r>
            <a:r>
              <a:rPr lang="en-US" sz="1800" dirty="0">
                <a:solidFill>
                  <a:srgbClr val="7030A0"/>
                </a:solidFill>
              </a:rPr>
              <a:t> to appropriately show/hide the Soda </a:t>
            </a:r>
            <a:r>
              <a:rPr lang="en-US" sz="1800" dirty="0" err="1">
                <a:solidFill>
                  <a:srgbClr val="7030A0"/>
                </a:solidFill>
              </a:rPr>
              <a:t>GroupBox</a:t>
            </a:r>
            <a:endParaRPr lang="en-US" sz="1800" dirty="0">
              <a:solidFill>
                <a:srgbClr val="7030A0"/>
              </a:solidFill>
            </a:endParaRPr>
          </a:p>
          <a:p>
            <a:r>
              <a:rPr lang="en-US" sz="1800" dirty="0">
                <a:solidFill>
                  <a:srgbClr val="7030A0"/>
                </a:solidFill>
              </a:rPr>
              <a:t>add a Calculate Button event handler.  Complete the logic to determine the sub cost ..   Bread cost + Meat cost + Cost of each add on.    </a:t>
            </a:r>
          </a:p>
          <a:p>
            <a:r>
              <a:rPr lang="en-US" sz="1800" dirty="0">
                <a:solidFill>
                  <a:srgbClr val="7030A0"/>
                </a:solidFill>
              </a:rPr>
              <a:t>Complete the </a:t>
            </a:r>
            <a:r>
              <a:rPr lang="en-US" sz="1800" dirty="0" err="1">
                <a:solidFill>
                  <a:srgbClr val="7030A0"/>
                </a:solidFill>
              </a:rPr>
              <a:t>btnClear</a:t>
            </a:r>
            <a:r>
              <a:rPr lang="en-US" sz="1800" dirty="0">
                <a:solidFill>
                  <a:srgbClr val="7030A0"/>
                </a:solidFill>
              </a:rPr>
              <a:t>: </a:t>
            </a:r>
            <a:r>
              <a:rPr lang="en-US" sz="1800" dirty="0" err="1">
                <a:solidFill>
                  <a:srgbClr val="7030A0"/>
                </a:solidFill>
              </a:rPr>
              <a:t>clear</a:t>
            </a:r>
            <a:r>
              <a:rPr lang="en-US" sz="1800" dirty="0">
                <a:solidFill>
                  <a:srgbClr val="7030A0"/>
                </a:solidFill>
              </a:rPr>
              <a:t> all soda </a:t>
            </a:r>
            <a:r>
              <a:rPr lang="en-US" sz="1800" dirty="0" err="1">
                <a:solidFill>
                  <a:srgbClr val="7030A0"/>
                </a:solidFill>
              </a:rPr>
              <a:t>RadioButtons</a:t>
            </a:r>
            <a:endParaRPr lang="en-US" sz="1800" dirty="0">
              <a:solidFill>
                <a:srgbClr val="7030A0"/>
              </a:solidFill>
            </a:endParaRPr>
          </a:p>
          <a:p>
            <a:r>
              <a:rPr lang="en-US" sz="1800" dirty="0">
                <a:solidFill>
                  <a:srgbClr val="7030A0"/>
                </a:solidFill>
              </a:rPr>
              <a:t> Display the results</a:t>
            </a:r>
          </a:p>
        </p:txBody>
      </p:sp>
    </p:spTree>
    <p:extLst>
      <p:ext uri="{BB962C8B-B14F-4D97-AF65-F5344CB8AC3E}">
        <p14:creationId xmlns:p14="http://schemas.microsoft.com/office/powerpoint/2010/main" val="216637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constructs in program design flowchart rules</a:t>
            </a:r>
            <a:endParaRPr lang="en-US" sz="3200" dirty="0"/>
          </a:p>
        </p:txBody>
      </p:sp>
      <p:sp>
        <p:nvSpPr>
          <p:cNvPr id="3" name="Text Placeholder 2"/>
          <p:cNvSpPr>
            <a:spLocks noGrp="1"/>
          </p:cNvSpPr>
          <p:nvPr>
            <p:ph type="body" sz="quarter" idx="10"/>
          </p:nvPr>
        </p:nvSpPr>
        <p:spPr/>
        <p:txBody>
          <a:bodyPr/>
          <a:lstStyle/>
          <a:p>
            <a:r>
              <a:rPr lang="en-US" sz="2000" dirty="0"/>
              <a:t> Always 2 paths </a:t>
            </a:r>
          </a:p>
          <a:p>
            <a:endParaRPr lang="en-US" sz="2000" dirty="0"/>
          </a:p>
          <a:p>
            <a:r>
              <a:rPr lang="en-US" sz="2000" dirty="0"/>
              <a:t>    Condition must be Yes/No, True/False question </a:t>
            </a:r>
          </a:p>
          <a:p>
            <a:endParaRPr lang="en-US" sz="2000" dirty="0"/>
          </a:p>
          <a:p>
            <a:r>
              <a:rPr lang="en-US" sz="2000" dirty="0"/>
              <a:t>    One path may be do nothing </a:t>
            </a:r>
          </a:p>
          <a:p>
            <a:endParaRPr lang="en-US" sz="2000" dirty="0"/>
          </a:p>
          <a:p>
            <a:r>
              <a:rPr lang="en-US" sz="2000" dirty="0"/>
              <a:t>    Note:  The do nothing path can go straight down the bottom tip of the diamond. </a:t>
            </a:r>
          </a:p>
          <a:p>
            <a:endParaRPr lang="en-US" sz="2000" dirty="0"/>
          </a:p>
          <a:p>
            <a:r>
              <a:rPr lang="en-US" sz="2000" dirty="0"/>
              <a:t>    The two divergent paths must always come together </a:t>
            </a:r>
          </a:p>
          <a:p>
            <a:endParaRPr lang="en-US" sz="2000" dirty="0"/>
          </a:p>
          <a:p>
            <a:r>
              <a:rPr lang="en-US" sz="2000" dirty="0"/>
              <a:t>    If the same statement occurs in both paths, it probably does not belong in the IF construct (should be above or below)</a:t>
            </a:r>
          </a:p>
        </p:txBody>
      </p:sp>
    </p:spTree>
    <p:extLst>
      <p:ext uri="{BB962C8B-B14F-4D97-AF65-F5344CB8AC3E}">
        <p14:creationId xmlns:p14="http://schemas.microsoft.com/office/powerpoint/2010/main" val="375778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application</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rPr>
              <a:t>Replace If-</a:t>
            </a:r>
            <a:r>
              <a:rPr lang="en-US" dirty="0" err="1">
                <a:solidFill>
                  <a:srgbClr val="7030A0"/>
                </a:solidFill>
              </a:rPr>
              <a:t>ElseIf</a:t>
            </a:r>
            <a:r>
              <a:rPr lang="en-US" dirty="0">
                <a:solidFill>
                  <a:srgbClr val="7030A0"/>
                </a:solidFill>
              </a:rPr>
              <a:t> with case statement to determine which bread was selected and set Window-level variable.</a:t>
            </a:r>
          </a:p>
          <a:p>
            <a:endParaRPr lang="en-US" dirty="0"/>
          </a:p>
        </p:txBody>
      </p:sp>
    </p:spTree>
    <p:extLst>
      <p:ext uri="{BB962C8B-B14F-4D97-AF65-F5344CB8AC3E}">
        <p14:creationId xmlns:p14="http://schemas.microsoft.com/office/powerpoint/2010/main" val="34915600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Text Placeholder 2"/>
          <p:cNvSpPr>
            <a:spLocks noGrp="1"/>
          </p:cNvSpPr>
          <p:nvPr>
            <p:ph type="body" sz="quarter" idx="10"/>
          </p:nvPr>
        </p:nvSpPr>
        <p:spPr/>
        <p:txBody>
          <a:bodyPr/>
          <a:lstStyle/>
          <a:p>
            <a:r>
              <a:rPr lang="en-US" dirty="0" smtClean="0">
                <a:solidFill>
                  <a:srgbClr val="7030A0"/>
                </a:solidFill>
              </a:rPr>
              <a:t>Checkpoints 4.20-4.29</a:t>
            </a:r>
            <a:endParaRPr lang="en-US" dirty="0">
              <a:solidFill>
                <a:srgbClr val="7030A0"/>
              </a:solidFill>
            </a:endParaRPr>
          </a:p>
        </p:txBody>
      </p:sp>
    </p:spTree>
    <p:extLst>
      <p:ext uri="{BB962C8B-B14F-4D97-AF65-F5344CB8AC3E}">
        <p14:creationId xmlns:p14="http://schemas.microsoft.com/office/powerpoint/2010/main" val="2308916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checkchanged vs click event</a:t>
            </a:r>
            <a:endParaRPr lang="en-US" sz="3600" dirty="0"/>
          </a:p>
        </p:txBody>
      </p:sp>
      <p:sp>
        <p:nvSpPr>
          <p:cNvPr id="3" name="Text Placeholder 2"/>
          <p:cNvSpPr>
            <a:spLocks noGrp="1"/>
          </p:cNvSpPr>
          <p:nvPr>
            <p:ph type="body" sz="quarter" idx="10"/>
          </p:nvPr>
        </p:nvSpPr>
        <p:spPr/>
        <p:txBody>
          <a:bodyPr anchor="t"/>
          <a:lstStyle/>
          <a:p>
            <a:r>
              <a:rPr lang="en-US" sz="2400" dirty="0"/>
              <a:t>The </a:t>
            </a:r>
            <a:r>
              <a:rPr lang="en-US" sz="2400" b="1" dirty="0" err="1"/>
              <a:t>CheckChanged</a:t>
            </a:r>
            <a:r>
              <a:rPr lang="en-US" sz="2400" dirty="0"/>
              <a:t> event also occurs for the </a:t>
            </a:r>
            <a:r>
              <a:rPr lang="en-US" sz="2400" dirty="0" err="1"/>
              <a:t>RadioButton</a:t>
            </a:r>
            <a:r>
              <a:rPr lang="en-US" sz="2400" dirty="0"/>
              <a:t> that automatically deselected (its check status also changed)</a:t>
            </a:r>
          </a:p>
          <a:p>
            <a:pPr lvl="1"/>
            <a:r>
              <a:rPr lang="en-US" sz="2000" dirty="0"/>
              <a:t>The </a:t>
            </a:r>
            <a:r>
              <a:rPr lang="en-US" sz="2000" b="1" dirty="0" err="1"/>
              <a:t>CheckChanged</a:t>
            </a:r>
            <a:r>
              <a:rPr lang="en-US" sz="2000" dirty="0"/>
              <a:t> event for the button unselected occurs first, then the </a:t>
            </a:r>
            <a:r>
              <a:rPr lang="en-US" sz="2000" b="1" dirty="0" err="1"/>
              <a:t>CheckChanged</a:t>
            </a:r>
            <a:r>
              <a:rPr lang="en-US" sz="2000" dirty="0"/>
              <a:t> event for the newly checked button.</a:t>
            </a:r>
          </a:p>
          <a:p>
            <a:pPr lvl="1"/>
            <a:r>
              <a:rPr lang="en-US" sz="2000" dirty="0"/>
              <a:t>In most circumstances this doesn't cause a problem.  The selected button code overrides the code in the unselected button code.</a:t>
            </a:r>
          </a:p>
          <a:p>
            <a:r>
              <a:rPr lang="en-US" sz="2400" dirty="0"/>
              <a:t>If both </a:t>
            </a:r>
            <a:r>
              <a:rPr lang="en-US" sz="2400" b="1" dirty="0" err="1"/>
              <a:t>CheckChanged</a:t>
            </a:r>
            <a:r>
              <a:rPr lang="en-US" sz="2400" dirty="0"/>
              <a:t> events occurring does cause a problem, try moving the code to the </a:t>
            </a:r>
            <a:r>
              <a:rPr lang="en-US" sz="2400" b="1" dirty="0"/>
              <a:t>Click</a:t>
            </a:r>
            <a:r>
              <a:rPr lang="en-US" sz="2400" dirty="0"/>
              <a:t> event (which only happens if it's checked, not unchecked.</a:t>
            </a:r>
          </a:p>
          <a:p>
            <a:r>
              <a:rPr lang="en-US" sz="2400" dirty="0"/>
              <a:t>Note that the checkchanged event occurs, then the click event  </a:t>
            </a:r>
            <a:r>
              <a:rPr lang="en-US" sz="2400" b="1" dirty="0">
                <a:solidFill>
                  <a:srgbClr val="7030A0"/>
                </a:solidFill>
              </a:rPr>
              <a:t>(demo this)</a:t>
            </a:r>
          </a:p>
        </p:txBody>
      </p:sp>
    </p:spTree>
    <p:extLst>
      <p:ext uri="{BB962C8B-B14F-4D97-AF65-F5344CB8AC3E}">
        <p14:creationId xmlns:p14="http://schemas.microsoft.com/office/powerpoint/2010/main" val="1040747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checkchanged class variable</a:t>
            </a:r>
            <a:endParaRPr lang="en-US" sz="3600" dirty="0"/>
          </a:p>
        </p:txBody>
      </p:sp>
      <p:sp>
        <p:nvSpPr>
          <p:cNvPr id="3" name="Text Placeholder 2"/>
          <p:cNvSpPr>
            <a:spLocks noGrp="1"/>
          </p:cNvSpPr>
          <p:nvPr>
            <p:ph type="body" sz="quarter" idx="10"/>
          </p:nvPr>
        </p:nvSpPr>
        <p:spPr>
          <a:xfrm>
            <a:off x="228600" y="2209800"/>
            <a:ext cx="4749177" cy="4419600"/>
          </a:xfrm>
        </p:spPr>
        <p:txBody>
          <a:bodyPr/>
          <a:lstStyle/>
          <a:p>
            <a:r>
              <a:rPr lang="en-US" dirty="0"/>
              <a:t>Often, the </a:t>
            </a:r>
            <a:r>
              <a:rPr lang="en-US" b="1" dirty="0" err="1"/>
              <a:t>CheckChanged</a:t>
            </a:r>
            <a:r>
              <a:rPr lang="en-US" dirty="0"/>
              <a:t> event will set a class-level variable to a value that designates which </a:t>
            </a:r>
            <a:r>
              <a:rPr lang="en-US" dirty="0" err="1"/>
              <a:t>RadioButton</a:t>
            </a:r>
            <a:r>
              <a:rPr lang="en-US" dirty="0"/>
              <a:t> was clicked</a:t>
            </a:r>
            <a:r>
              <a:rPr lang="en-US" dirty="0" smtClean="0"/>
              <a:t>.</a:t>
            </a:r>
          </a:p>
          <a:p>
            <a:endParaRPr lang="en-US" dirty="0"/>
          </a:p>
        </p:txBody>
      </p:sp>
      <p:pic>
        <p:nvPicPr>
          <p:cNvPr id="4" name="Picture 3"/>
          <p:cNvPicPr>
            <a:picLocks noChangeAspect="1"/>
          </p:cNvPicPr>
          <p:nvPr/>
        </p:nvPicPr>
        <p:blipFill>
          <a:blip r:embed="rId3"/>
          <a:stretch>
            <a:fillRect/>
          </a:stretch>
        </p:blipFill>
        <p:spPr>
          <a:xfrm>
            <a:off x="5267325" y="2582863"/>
            <a:ext cx="3834025" cy="2887549"/>
          </a:xfrm>
          <a:prstGeom prst="rect">
            <a:avLst/>
          </a:prstGeom>
        </p:spPr>
      </p:pic>
    </p:spTree>
    <p:extLst>
      <p:ext uri="{BB962C8B-B14F-4D97-AF65-F5344CB8AC3E}">
        <p14:creationId xmlns:p14="http://schemas.microsoft.com/office/powerpoint/2010/main" val="2177228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changing radio button in code</a:t>
            </a:r>
            <a:endParaRPr lang="en-US" sz="3600" dirty="0"/>
          </a:p>
        </p:txBody>
      </p:sp>
      <p:sp>
        <p:nvSpPr>
          <p:cNvPr id="3" name="Text Placeholder 2"/>
          <p:cNvSpPr>
            <a:spLocks noGrp="1"/>
          </p:cNvSpPr>
          <p:nvPr>
            <p:ph type="body" sz="quarter" idx="10"/>
          </p:nvPr>
        </p:nvSpPr>
        <p:spPr>
          <a:xfrm>
            <a:off x="228600" y="2209800"/>
            <a:ext cx="6362973" cy="4419600"/>
          </a:xfrm>
        </p:spPr>
        <p:txBody>
          <a:bodyPr anchor="t"/>
          <a:lstStyle/>
          <a:p>
            <a:r>
              <a:rPr lang="en-US" sz="2000" dirty="0"/>
              <a:t>Changing a </a:t>
            </a:r>
            <a:r>
              <a:rPr lang="en-US" sz="2000" dirty="0" err="1"/>
              <a:t>RadioButton</a:t>
            </a:r>
            <a:r>
              <a:rPr lang="en-US" sz="2000" dirty="0"/>
              <a:t> programmatically</a:t>
            </a:r>
          </a:p>
          <a:p>
            <a:pPr lvl="1"/>
            <a:r>
              <a:rPr lang="en-US" sz="1800" dirty="0"/>
              <a:t>Sometimes, you want to change or control which </a:t>
            </a:r>
            <a:r>
              <a:rPr lang="en-US" sz="1800" dirty="0" err="1"/>
              <a:t>RadioButton</a:t>
            </a:r>
            <a:r>
              <a:rPr lang="en-US" sz="1800" dirty="0"/>
              <a:t> is selected from within your code (no user click)</a:t>
            </a:r>
          </a:p>
          <a:p>
            <a:pPr lvl="2"/>
            <a:r>
              <a:rPr lang="en-US" sz="1800" dirty="0"/>
              <a:t>Used to select the default button on form load (has the desired side effect of running the </a:t>
            </a:r>
            <a:r>
              <a:rPr lang="en-US" sz="1800" b="1" dirty="0" err="1"/>
              <a:t>CheckChanged</a:t>
            </a:r>
            <a:r>
              <a:rPr lang="en-US" sz="1800" dirty="0"/>
              <a:t> event code also)</a:t>
            </a:r>
          </a:p>
          <a:p>
            <a:pPr lvl="2"/>
            <a:r>
              <a:rPr lang="en-US" sz="1800" dirty="0"/>
              <a:t>Can also be used when clearing a form to reset the default </a:t>
            </a:r>
            <a:r>
              <a:rPr lang="en-US" sz="1800" dirty="0" err="1" smtClean="0"/>
              <a:t>RadioButton</a:t>
            </a:r>
            <a:endParaRPr lang="en-US" sz="1800" dirty="0" smtClean="0"/>
          </a:p>
          <a:p>
            <a:pPr lvl="2"/>
            <a:endParaRPr lang="en-US" sz="1800" dirty="0"/>
          </a:p>
        </p:txBody>
      </p:sp>
      <p:pic>
        <p:nvPicPr>
          <p:cNvPr id="5" name="Picture 4"/>
          <p:cNvPicPr>
            <a:picLocks noChangeAspect="1"/>
          </p:cNvPicPr>
          <p:nvPr/>
        </p:nvPicPr>
        <p:blipFill>
          <a:blip r:embed="rId3"/>
          <a:stretch>
            <a:fillRect/>
          </a:stretch>
        </p:blipFill>
        <p:spPr>
          <a:xfrm>
            <a:off x="1453955" y="5214544"/>
            <a:ext cx="4928680" cy="904502"/>
          </a:xfrm>
          <a:prstGeom prst="rect">
            <a:avLst/>
          </a:prstGeom>
        </p:spPr>
      </p:pic>
    </p:spTree>
    <p:extLst>
      <p:ext uri="{BB962C8B-B14F-4D97-AF65-F5344CB8AC3E}">
        <p14:creationId xmlns:p14="http://schemas.microsoft.com/office/powerpoint/2010/main" val="14544531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Link one procedure to multiple events</a:t>
            </a:r>
            <a:endParaRPr lang="en-US" sz="3200" dirty="0"/>
          </a:p>
        </p:txBody>
      </p:sp>
      <p:pic>
        <p:nvPicPr>
          <p:cNvPr id="7" name="Picture 6"/>
          <p:cNvPicPr>
            <a:picLocks noChangeAspect="1"/>
          </p:cNvPicPr>
          <p:nvPr/>
        </p:nvPicPr>
        <p:blipFill>
          <a:blip r:embed="rId3"/>
          <a:stretch>
            <a:fillRect/>
          </a:stretch>
        </p:blipFill>
        <p:spPr>
          <a:xfrm>
            <a:off x="4672421" y="2179320"/>
            <a:ext cx="4467225" cy="4533900"/>
          </a:xfrm>
          <a:prstGeom prst="rect">
            <a:avLst/>
          </a:prstGeom>
        </p:spPr>
      </p:pic>
      <p:sp>
        <p:nvSpPr>
          <p:cNvPr id="3" name="Text Placeholder 2"/>
          <p:cNvSpPr>
            <a:spLocks noGrp="1"/>
          </p:cNvSpPr>
          <p:nvPr>
            <p:ph type="body" sz="quarter" idx="10"/>
          </p:nvPr>
        </p:nvSpPr>
        <p:spPr>
          <a:xfrm>
            <a:off x="228600" y="2209800"/>
            <a:ext cx="4191000" cy="4419600"/>
          </a:xfrm>
        </p:spPr>
        <p:txBody>
          <a:bodyPr/>
          <a:lstStyle/>
          <a:p>
            <a:endParaRPr lang="en-US" dirty="0"/>
          </a:p>
        </p:txBody>
      </p:sp>
    </p:spTree>
    <p:extLst>
      <p:ext uri="{BB962C8B-B14F-4D97-AF65-F5344CB8AC3E}">
        <p14:creationId xmlns:p14="http://schemas.microsoft.com/office/powerpoint/2010/main" val="9005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your application</a:t>
            </a:r>
            <a:endParaRPr lang="en-US" dirty="0"/>
          </a:p>
        </p:txBody>
      </p:sp>
      <p:sp>
        <p:nvSpPr>
          <p:cNvPr id="3" name="Text Placeholder 2"/>
          <p:cNvSpPr>
            <a:spLocks noGrp="1"/>
          </p:cNvSpPr>
          <p:nvPr>
            <p:ph type="body" sz="quarter" idx="10"/>
          </p:nvPr>
        </p:nvSpPr>
        <p:spPr/>
        <p:txBody>
          <a:bodyPr anchor="t"/>
          <a:lstStyle/>
          <a:p>
            <a:r>
              <a:rPr lang="en-US" dirty="0">
                <a:solidFill>
                  <a:srgbClr val="7030A0"/>
                </a:solidFill>
              </a:rPr>
              <a:t>Modify the </a:t>
            </a:r>
            <a:r>
              <a:rPr lang="en-US" dirty="0" err="1">
                <a:solidFill>
                  <a:srgbClr val="7030A0"/>
                </a:solidFill>
              </a:rPr>
              <a:t>CheckedChanged</a:t>
            </a:r>
            <a:r>
              <a:rPr lang="en-US" dirty="0">
                <a:solidFill>
                  <a:srgbClr val="7030A0"/>
                </a:solidFill>
              </a:rPr>
              <a:t> event, giving it an appropriate name for he group you are working with.</a:t>
            </a:r>
          </a:p>
          <a:p>
            <a:r>
              <a:rPr lang="en-US" dirty="0">
                <a:solidFill>
                  <a:srgbClr val="7030A0"/>
                </a:solidFill>
              </a:rPr>
              <a:t> </a:t>
            </a:r>
          </a:p>
          <a:p>
            <a:r>
              <a:rPr lang="en-US" dirty="0">
                <a:solidFill>
                  <a:srgbClr val="7030A0"/>
                </a:solidFill>
              </a:rPr>
              <a:t>Link all radio buttons in the group to that event</a:t>
            </a:r>
          </a:p>
          <a:p>
            <a:endParaRPr lang="en-US" dirty="0">
              <a:solidFill>
                <a:srgbClr val="7030A0"/>
              </a:solidFill>
            </a:endParaRPr>
          </a:p>
          <a:p>
            <a:endParaRPr lang="en-US" dirty="0">
              <a:solidFill>
                <a:srgbClr val="7030A0"/>
              </a:solidFill>
            </a:endParaRPr>
          </a:p>
        </p:txBody>
      </p:sp>
    </p:spTree>
    <p:extLst>
      <p:ext uri="{BB962C8B-B14F-4D97-AF65-F5344CB8AC3E}">
        <p14:creationId xmlns:p14="http://schemas.microsoft.com/office/powerpoint/2010/main" val="15904288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casting the sender</a:t>
            </a:r>
            <a:endParaRPr lang="en-US" dirty="0"/>
          </a:p>
        </p:txBody>
      </p:sp>
      <p:sp>
        <p:nvSpPr>
          <p:cNvPr id="3" name="Text Placeholder 2"/>
          <p:cNvSpPr>
            <a:spLocks noGrp="1"/>
          </p:cNvSpPr>
          <p:nvPr>
            <p:ph type="body" sz="quarter" idx="10"/>
          </p:nvPr>
        </p:nvSpPr>
        <p:spPr/>
        <p:txBody>
          <a:bodyPr anchor="t"/>
          <a:lstStyle/>
          <a:p>
            <a:r>
              <a:rPr lang="en-US" dirty="0"/>
              <a:t>We’ll convert sender to a type we can process</a:t>
            </a:r>
          </a:p>
          <a:p>
            <a:r>
              <a:rPr lang="en-US" dirty="0"/>
              <a:t>We’ll use a cast statement similar to those we used when doing calculations</a:t>
            </a:r>
          </a:p>
          <a:p>
            <a:r>
              <a:rPr lang="en-US" dirty="0"/>
              <a:t>In the class example, all the objects handled by the event procedure are </a:t>
            </a:r>
            <a:r>
              <a:rPr lang="en-US" dirty="0" err="1"/>
              <a:t>RadioButtons</a:t>
            </a:r>
            <a:r>
              <a:rPr lang="en-US" dirty="0"/>
              <a:t>, so we’ll tell the procedure to treat (cast) the sender parameter as a </a:t>
            </a:r>
            <a:r>
              <a:rPr lang="en-US" dirty="0" err="1"/>
              <a:t>RadioButton</a:t>
            </a:r>
            <a:r>
              <a:rPr lang="en-US" dirty="0"/>
              <a:t>.</a:t>
            </a:r>
          </a:p>
        </p:txBody>
      </p:sp>
    </p:spTree>
    <p:extLst>
      <p:ext uri="{BB962C8B-B14F-4D97-AF65-F5344CB8AC3E}">
        <p14:creationId xmlns:p14="http://schemas.microsoft.com/office/powerpoint/2010/main" val="36573116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casting the sender</a:t>
            </a:r>
            <a:endParaRPr lang="en-US" dirty="0"/>
          </a:p>
        </p:txBody>
      </p:sp>
      <p:sp>
        <p:nvSpPr>
          <p:cNvPr id="3" name="Text Placeholder 2"/>
          <p:cNvSpPr>
            <a:spLocks noGrp="1"/>
          </p:cNvSpPr>
          <p:nvPr>
            <p:ph type="body" sz="quarter" idx="10"/>
          </p:nvPr>
        </p:nvSpPr>
        <p:spPr/>
        <p:txBody>
          <a:bodyPr anchor="t"/>
          <a:lstStyle/>
          <a:p>
            <a:r>
              <a:rPr lang="en-US" sz="2000" dirty="0" err="1"/>
              <a:t>RadioButton</a:t>
            </a:r>
            <a:r>
              <a:rPr lang="en-US" sz="2000" dirty="0"/>
              <a:t> </a:t>
            </a:r>
            <a:r>
              <a:rPr lang="en-US" sz="2000" dirty="0" err="1"/>
              <a:t>rdo</a:t>
            </a:r>
            <a:r>
              <a:rPr lang="en-US" sz="2000" dirty="0"/>
              <a:t> = (</a:t>
            </a:r>
            <a:r>
              <a:rPr lang="en-US" sz="2000" dirty="0" err="1"/>
              <a:t>RadioButton</a:t>
            </a:r>
            <a:r>
              <a:rPr lang="en-US" sz="2000" dirty="0"/>
              <a:t>)sender;</a:t>
            </a:r>
          </a:p>
          <a:p>
            <a:r>
              <a:rPr lang="en-US" sz="2000" dirty="0"/>
              <a:t>or  RadioButton rb = sender as RadioButton;</a:t>
            </a:r>
          </a:p>
          <a:p>
            <a:r>
              <a:rPr lang="en-US" sz="2000" dirty="0"/>
              <a:t>This defines a new variable that points to the sender object and converts it to a </a:t>
            </a:r>
            <a:r>
              <a:rPr lang="en-US" sz="2000" dirty="0" err="1"/>
              <a:t>RadioButton</a:t>
            </a:r>
            <a:endParaRPr lang="en-US" sz="2000" dirty="0"/>
          </a:p>
          <a:p>
            <a:r>
              <a:rPr lang="en-US" sz="2000" dirty="0"/>
              <a:t>We still need to access one of the button’s properties to determine which button is the sender. We’ll use the button’s Name property.</a:t>
            </a: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155607" y="4710895"/>
            <a:ext cx="8869363" cy="1565764"/>
          </a:xfrm>
          <a:prstGeom prst="rect">
            <a:avLst/>
          </a:prstGeom>
        </p:spPr>
      </p:pic>
    </p:spTree>
    <p:extLst>
      <p:ext uri="{BB962C8B-B14F-4D97-AF65-F5344CB8AC3E}">
        <p14:creationId xmlns:p14="http://schemas.microsoft.com/office/powerpoint/2010/main" val="23965716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obtain radio button name to use for switch</a:t>
            </a:r>
            <a:endParaRPr lang="en-US" sz="3200" dirty="0"/>
          </a:p>
        </p:txBody>
      </p:sp>
      <p:sp>
        <p:nvSpPr>
          <p:cNvPr id="3" name="Text Placeholder 2"/>
          <p:cNvSpPr>
            <a:spLocks noGrp="1"/>
          </p:cNvSpPr>
          <p:nvPr>
            <p:ph type="body" sz="quarter" idx="10"/>
          </p:nvPr>
        </p:nvSpPr>
        <p:spPr>
          <a:xfrm>
            <a:off x="228600" y="3601955"/>
            <a:ext cx="8610600" cy="3027445"/>
          </a:xfrm>
        </p:spPr>
        <p:txBody>
          <a:bodyPr anchor="t"/>
          <a:lstStyle/>
          <a:p>
            <a:r>
              <a:rPr lang="en-US" sz="2400" dirty="0"/>
              <a:t>This command uses the variable rdoName, which is set to the radiobutton's name property.  This property is used as the control variable for the </a:t>
            </a:r>
            <a:r>
              <a:rPr lang="en-US" sz="2000" dirty="0"/>
              <a:t>switch</a:t>
            </a:r>
            <a:r>
              <a:rPr lang="en-US" sz="2400" dirty="0"/>
              <a:t> statement.</a:t>
            </a:r>
          </a:p>
          <a:p>
            <a:r>
              <a:rPr lang="en-US" sz="2400" dirty="0"/>
              <a:t>Remember, the button’s name is a string, so you must surround the case values with quotes and match the name capitalization </a:t>
            </a:r>
            <a:r>
              <a:rPr lang="en-US" sz="2400" b="1" dirty="0"/>
              <a:t>exactly</a:t>
            </a:r>
            <a:r>
              <a:rPr lang="en-US" sz="2400" dirty="0"/>
              <a:t>.</a:t>
            </a:r>
            <a:r>
              <a:rPr lang="en-US" dirty="0"/>
              <a:t/>
            </a:r>
            <a:br>
              <a:rPr lang="en-US" dirty="0"/>
            </a:br>
            <a:endParaRPr lang="en-US" sz="1800" dirty="0"/>
          </a:p>
        </p:txBody>
      </p:sp>
      <p:pic>
        <p:nvPicPr>
          <p:cNvPr id="4" name="Picture 3"/>
          <p:cNvPicPr>
            <a:picLocks noChangeAspect="1"/>
          </p:cNvPicPr>
          <p:nvPr/>
        </p:nvPicPr>
        <p:blipFill>
          <a:blip r:embed="rId3"/>
          <a:stretch>
            <a:fillRect/>
          </a:stretch>
        </p:blipFill>
        <p:spPr>
          <a:xfrm>
            <a:off x="709613" y="2282825"/>
            <a:ext cx="3900341" cy="1294467"/>
          </a:xfrm>
          <a:prstGeom prst="rect">
            <a:avLst/>
          </a:prstGeom>
        </p:spPr>
      </p:pic>
    </p:spTree>
    <p:extLst>
      <p:ext uri="{BB962C8B-B14F-4D97-AF65-F5344CB8AC3E}">
        <p14:creationId xmlns:p14="http://schemas.microsoft.com/office/powerpoint/2010/main" val="119035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flowchart example</a:t>
            </a:r>
            <a:endParaRPr lang="en-US" dirty="0"/>
          </a:p>
        </p:txBody>
      </p:sp>
      <p:pic>
        <p:nvPicPr>
          <p:cNvPr id="4" name="Picture 3"/>
          <p:cNvPicPr>
            <a:picLocks noChangeAspect="1"/>
          </p:cNvPicPr>
          <p:nvPr/>
        </p:nvPicPr>
        <p:blipFill>
          <a:blip r:embed="rId3"/>
          <a:stretch>
            <a:fillRect/>
          </a:stretch>
        </p:blipFill>
        <p:spPr>
          <a:xfrm>
            <a:off x="990600" y="2133601"/>
            <a:ext cx="7391400" cy="4724399"/>
          </a:xfrm>
          <a:prstGeom prst="rect">
            <a:avLst/>
          </a:prstGeom>
        </p:spPr>
      </p:pic>
      <p:sp>
        <p:nvSpPr>
          <p:cNvPr id="5" name="TextBox 4"/>
          <p:cNvSpPr txBox="1"/>
          <p:nvPr/>
        </p:nvSpPr>
        <p:spPr>
          <a:xfrm>
            <a:off x="457200" y="2133601"/>
            <a:ext cx="1600200" cy="1200329"/>
          </a:xfrm>
          <a:prstGeom prst="rect">
            <a:avLst/>
          </a:prstGeom>
          <a:noFill/>
        </p:spPr>
        <p:txBody>
          <a:bodyPr wrap="square" rtlCol="0">
            <a:spAutoFit/>
          </a:bodyPr>
          <a:lstStyle/>
          <a:p>
            <a:r>
              <a:rPr lang="en-US" dirty="0" smtClean="0">
                <a:solidFill>
                  <a:srgbClr val="00B050"/>
                </a:solidFill>
              </a:rPr>
              <a:t>label on condition can be true/false or yes/no</a:t>
            </a:r>
            <a:endParaRPr lang="en-US" dirty="0">
              <a:solidFill>
                <a:srgbClr val="00B050"/>
              </a:solidFill>
            </a:endParaRPr>
          </a:p>
        </p:txBody>
      </p:sp>
      <p:sp>
        <p:nvSpPr>
          <p:cNvPr id="6" name="Rectangle 5"/>
          <p:cNvSpPr/>
          <p:nvPr/>
        </p:nvSpPr>
        <p:spPr>
          <a:xfrm>
            <a:off x="2316933" y="2754869"/>
            <a:ext cx="582211" cy="369332"/>
          </a:xfrm>
          <a:prstGeom prst="rect">
            <a:avLst/>
          </a:prstGeom>
        </p:spPr>
        <p:txBody>
          <a:bodyPr wrap="none">
            <a:spAutoFit/>
          </a:bodyPr>
          <a:lstStyle/>
          <a:p>
            <a:r>
              <a:rPr lang="en-US" dirty="0">
                <a:solidFill>
                  <a:srgbClr val="00B050"/>
                </a:solidFill>
              </a:rPr>
              <a:t>true</a:t>
            </a:r>
            <a:endParaRPr lang="en-US" dirty="0"/>
          </a:p>
        </p:txBody>
      </p:sp>
      <p:sp>
        <p:nvSpPr>
          <p:cNvPr id="7" name="Rectangle 6"/>
          <p:cNvSpPr/>
          <p:nvPr/>
        </p:nvSpPr>
        <p:spPr>
          <a:xfrm>
            <a:off x="5486400" y="2754869"/>
            <a:ext cx="671979" cy="369332"/>
          </a:xfrm>
          <a:prstGeom prst="rect">
            <a:avLst/>
          </a:prstGeom>
        </p:spPr>
        <p:txBody>
          <a:bodyPr wrap="none">
            <a:spAutoFit/>
          </a:bodyPr>
          <a:lstStyle/>
          <a:p>
            <a:r>
              <a:rPr lang="en-US" dirty="0" smtClean="0">
                <a:solidFill>
                  <a:srgbClr val="00B050"/>
                </a:solidFill>
              </a:rPr>
              <a:t>false</a:t>
            </a:r>
            <a:endParaRPr lang="en-US" dirty="0"/>
          </a:p>
        </p:txBody>
      </p:sp>
    </p:spTree>
    <p:extLst>
      <p:ext uri="{BB962C8B-B14F-4D97-AF65-F5344CB8AC3E}">
        <p14:creationId xmlns:p14="http://schemas.microsoft.com/office/powerpoint/2010/main" val="21620205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 Placeholder 2"/>
          <p:cNvSpPr>
            <a:spLocks noGrp="1"/>
          </p:cNvSpPr>
          <p:nvPr>
            <p:ph type="body" sz="quarter" idx="10"/>
          </p:nvPr>
        </p:nvSpPr>
        <p:spPr>
          <a:xfrm>
            <a:off x="152400" y="2305050"/>
            <a:ext cx="2971800" cy="4419600"/>
          </a:xfrm>
        </p:spPr>
        <p:txBody>
          <a:bodyPr/>
          <a:lstStyle/>
          <a:p>
            <a:r>
              <a:rPr lang="en-US" dirty="0" smtClean="0"/>
              <a:t>example</a:t>
            </a:r>
            <a:endParaRPr lang="en-US" dirty="0"/>
          </a:p>
        </p:txBody>
      </p:sp>
      <p:pic>
        <p:nvPicPr>
          <p:cNvPr id="4" name="Picture 3"/>
          <p:cNvPicPr>
            <a:picLocks noChangeAspect="1"/>
          </p:cNvPicPr>
          <p:nvPr/>
        </p:nvPicPr>
        <p:blipFill>
          <a:blip r:embed="rId3"/>
          <a:stretch>
            <a:fillRect/>
          </a:stretch>
        </p:blipFill>
        <p:spPr>
          <a:xfrm>
            <a:off x="3124200" y="2590800"/>
            <a:ext cx="5772150" cy="3848100"/>
          </a:xfrm>
          <a:prstGeom prst="rect">
            <a:avLst/>
          </a:prstGeom>
        </p:spPr>
      </p:pic>
    </p:spTree>
    <p:extLst>
      <p:ext uri="{BB962C8B-B14F-4D97-AF65-F5344CB8AC3E}">
        <p14:creationId xmlns:p14="http://schemas.microsoft.com/office/powerpoint/2010/main" val="31654192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 of refactoring</a:t>
            </a:r>
            <a:endParaRPr lang="en-US" dirty="0"/>
          </a:p>
        </p:txBody>
      </p:sp>
      <p:sp>
        <p:nvSpPr>
          <p:cNvPr id="3" name="Text Placeholder 2"/>
          <p:cNvSpPr>
            <a:spLocks noGrp="1"/>
          </p:cNvSpPr>
          <p:nvPr>
            <p:ph type="body" sz="quarter" idx="10"/>
          </p:nvPr>
        </p:nvSpPr>
        <p:spPr/>
        <p:txBody>
          <a:bodyPr anchor="t"/>
          <a:lstStyle/>
          <a:p>
            <a:r>
              <a:rPr lang="en-US" dirty="0"/>
              <a:t>Now, the code for all the </a:t>
            </a:r>
            <a:r>
              <a:rPr lang="en-US" dirty="0" err="1"/>
              <a:t>RadioButtons</a:t>
            </a:r>
            <a:r>
              <a:rPr lang="en-US" dirty="0"/>
              <a:t> is consolidated into one module.</a:t>
            </a:r>
          </a:p>
          <a:p>
            <a:pPr lvl="1"/>
            <a:r>
              <a:rPr lang="en-US" dirty="0"/>
              <a:t>This makes reading the code easier</a:t>
            </a:r>
          </a:p>
          <a:p>
            <a:pPr lvl="1"/>
            <a:r>
              <a:rPr lang="en-US" dirty="0"/>
              <a:t>Also makes maintenance a lot easier.</a:t>
            </a:r>
          </a:p>
        </p:txBody>
      </p:sp>
    </p:spTree>
    <p:extLst>
      <p:ext uri="{BB962C8B-B14F-4D97-AF65-F5344CB8AC3E}">
        <p14:creationId xmlns:p14="http://schemas.microsoft.com/office/powerpoint/2010/main" val="283480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sequence of events</a:t>
            </a:r>
            <a:endParaRPr lang="en-US" dirty="0"/>
          </a:p>
        </p:txBody>
      </p:sp>
      <p:sp>
        <p:nvSpPr>
          <p:cNvPr id="3" name="Text Placeholder 2"/>
          <p:cNvSpPr>
            <a:spLocks noGrp="1"/>
          </p:cNvSpPr>
          <p:nvPr>
            <p:ph type="body" sz="quarter" idx="10"/>
          </p:nvPr>
        </p:nvSpPr>
        <p:spPr/>
        <p:txBody>
          <a:bodyPr anchor="t"/>
          <a:lstStyle/>
          <a:p>
            <a:r>
              <a:rPr lang="en-US" sz="2400" dirty="0"/>
              <a:t>Note: because this code is in a common </a:t>
            </a:r>
            <a:r>
              <a:rPr lang="en-US" sz="2400" dirty="0" err="1"/>
              <a:t>CheckChanged</a:t>
            </a:r>
            <a:r>
              <a:rPr lang="en-US" sz="2400" dirty="0"/>
              <a:t> event, two events actually occur when the user clicks a </a:t>
            </a:r>
            <a:r>
              <a:rPr lang="en-US" sz="2400" dirty="0" err="1"/>
              <a:t>RadioButton</a:t>
            </a:r>
            <a:endParaRPr lang="en-US" sz="2400" dirty="0"/>
          </a:p>
          <a:p>
            <a:pPr lvl="1"/>
            <a:r>
              <a:rPr lang="en-US" sz="2000" dirty="0"/>
              <a:t>When the user selects a button, the </a:t>
            </a:r>
            <a:r>
              <a:rPr lang="en-US" sz="2000" dirty="0" err="1"/>
              <a:t>CheckChanged</a:t>
            </a:r>
            <a:r>
              <a:rPr lang="en-US" sz="2000" dirty="0"/>
              <a:t> event for the deselected button occurs first, then the </a:t>
            </a:r>
            <a:r>
              <a:rPr lang="en-US" sz="2000" dirty="0" err="1"/>
              <a:t>CheckChanged</a:t>
            </a:r>
            <a:r>
              <a:rPr lang="en-US" sz="2000" dirty="0"/>
              <a:t> for the button selected.</a:t>
            </a:r>
          </a:p>
          <a:p>
            <a:r>
              <a:rPr lang="en-US" sz="2400" dirty="0"/>
              <a:t>Because the new button’s code executes last, this has the same effect as using the Click event (for this color example). That may not always be the case.  Use Click or </a:t>
            </a:r>
            <a:r>
              <a:rPr lang="en-US" sz="2400" dirty="0" err="1"/>
              <a:t>CheckChanged</a:t>
            </a:r>
            <a:r>
              <a:rPr lang="en-US" sz="2400" dirty="0"/>
              <a:t> appropriately.</a:t>
            </a:r>
          </a:p>
        </p:txBody>
      </p:sp>
    </p:spTree>
    <p:extLst>
      <p:ext uri="{BB962C8B-B14F-4D97-AF65-F5344CB8AC3E}">
        <p14:creationId xmlns:p14="http://schemas.microsoft.com/office/powerpoint/2010/main" val="21166692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of class level variable</a:t>
            </a:r>
            <a:endParaRPr lang="en-US" dirty="0"/>
          </a:p>
        </p:txBody>
      </p:sp>
      <p:sp>
        <p:nvSpPr>
          <p:cNvPr id="3" name="Text Placeholder 2"/>
          <p:cNvSpPr>
            <a:spLocks noGrp="1"/>
          </p:cNvSpPr>
          <p:nvPr>
            <p:ph type="body" sz="quarter" idx="10"/>
          </p:nvPr>
        </p:nvSpPr>
        <p:spPr>
          <a:xfrm>
            <a:off x="228600" y="2209800"/>
            <a:ext cx="4506085" cy="4419600"/>
          </a:xfrm>
        </p:spPr>
        <p:txBody>
          <a:bodyPr anchor="t"/>
          <a:lstStyle/>
          <a:p>
            <a:r>
              <a:rPr lang="en-US" sz="2800" dirty="0"/>
              <a:t>In some circumstances, like our sample program, the program doesn’t respond immediately to a </a:t>
            </a:r>
            <a:r>
              <a:rPr lang="en-US" sz="2800" dirty="0" err="1"/>
              <a:t>RadioButton</a:t>
            </a:r>
            <a:r>
              <a:rPr lang="en-US" sz="2800" dirty="0"/>
              <a:t> click but uses the selection in later processing. This is where I implement the </a:t>
            </a:r>
            <a:r>
              <a:rPr lang="en-US" sz="2800" i="1" dirty="0"/>
              <a:t>class-level variable technique</a:t>
            </a:r>
            <a:r>
              <a:rPr lang="en-US" sz="2800" dirty="0"/>
              <a:t>.</a:t>
            </a:r>
          </a:p>
        </p:txBody>
      </p:sp>
      <p:pic>
        <p:nvPicPr>
          <p:cNvPr id="4" name="Picture 3"/>
          <p:cNvPicPr>
            <a:picLocks noChangeAspect="1"/>
          </p:cNvPicPr>
          <p:nvPr/>
        </p:nvPicPr>
        <p:blipFill>
          <a:blip r:embed="rId3"/>
          <a:stretch>
            <a:fillRect/>
          </a:stretch>
        </p:blipFill>
        <p:spPr>
          <a:xfrm>
            <a:off x="4845946" y="3010886"/>
            <a:ext cx="4075505" cy="2546055"/>
          </a:xfrm>
          <a:prstGeom prst="rect">
            <a:avLst/>
          </a:prstGeom>
        </p:spPr>
      </p:pic>
    </p:spTree>
    <p:extLst>
      <p:ext uri="{BB962C8B-B14F-4D97-AF65-F5344CB8AC3E}">
        <p14:creationId xmlns:p14="http://schemas.microsoft.com/office/powerpoint/2010/main" val="9933534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combine checkdchanged with switch</a:t>
            </a:r>
            <a:endParaRPr lang="en-US" sz="3200" dirty="0"/>
          </a:p>
        </p:txBody>
      </p:sp>
      <p:pic>
        <p:nvPicPr>
          <p:cNvPr id="4" name="Picture 3"/>
          <p:cNvPicPr>
            <a:picLocks noChangeAspect="1"/>
          </p:cNvPicPr>
          <p:nvPr/>
        </p:nvPicPr>
        <p:blipFill>
          <a:blip r:embed="rId3"/>
          <a:stretch>
            <a:fillRect/>
          </a:stretch>
        </p:blipFill>
        <p:spPr>
          <a:xfrm>
            <a:off x="860425" y="4138613"/>
            <a:ext cx="7532266" cy="2282366"/>
          </a:xfrm>
          <a:prstGeom prst="rect">
            <a:avLst/>
          </a:prstGeom>
        </p:spPr>
      </p:pic>
      <p:sp>
        <p:nvSpPr>
          <p:cNvPr id="3" name="Text Placeholder 2"/>
          <p:cNvSpPr>
            <a:spLocks noGrp="1"/>
          </p:cNvSpPr>
          <p:nvPr>
            <p:ph type="body" sz="quarter" idx="10"/>
          </p:nvPr>
        </p:nvSpPr>
        <p:spPr>
          <a:xfrm>
            <a:off x="228600" y="2209800"/>
            <a:ext cx="8610600" cy="1600200"/>
          </a:xfrm>
        </p:spPr>
        <p:txBody>
          <a:bodyPr anchor="t"/>
          <a:lstStyle/>
          <a:p>
            <a:r>
              <a:rPr lang="en-US" sz="1800" dirty="0"/>
              <a:t>Note I used the same technique as earlier to combine the </a:t>
            </a:r>
            <a:r>
              <a:rPr lang="en-US" sz="1800" dirty="0" err="1"/>
              <a:t>CheckedChanged</a:t>
            </a:r>
            <a:r>
              <a:rPr lang="en-US" sz="1800" dirty="0"/>
              <a:t> events and used a </a:t>
            </a:r>
            <a:r>
              <a:rPr lang="en-US" sz="1200" dirty="0"/>
              <a:t>select</a:t>
            </a:r>
            <a:r>
              <a:rPr lang="en-US" sz="1800" dirty="0"/>
              <a:t> statement to figure out which button was selected.</a:t>
            </a:r>
          </a:p>
          <a:p>
            <a:r>
              <a:rPr lang="en-US" sz="1800" dirty="0"/>
              <a:t>In this example though, I saved an appropriate string to a window-level variable.  I used the text of each </a:t>
            </a:r>
            <a:r>
              <a:rPr lang="en-US" sz="1800" dirty="0" err="1"/>
              <a:t>RadioButton</a:t>
            </a:r>
            <a:r>
              <a:rPr lang="en-US" sz="1800" dirty="0"/>
              <a:t> (Wheat, Italian, Sour Dough).</a:t>
            </a:r>
          </a:p>
          <a:p>
            <a:pPr lvl="1"/>
            <a:r>
              <a:rPr lang="en-US" sz="1600" dirty="0"/>
              <a:t>The calculate routine can now look in the </a:t>
            </a:r>
            <a:r>
              <a:rPr lang="en-US" sz="1600" dirty="0" err="1"/>
              <a:t>selectedBread</a:t>
            </a:r>
            <a:r>
              <a:rPr lang="en-US" sz="1600" dirty="0"/>
              <a:t> variable to easily determine which </a:t>
            </a:r>
            <a:r>
              <a:rPr lang="en-US" sz="1600" dirty="0" err="1"/>
              <a:t>RadioButton</a:t>
            </a:r>
            <a:r>
              <a:rPr lang="en-US" sz="1600" dirty="0"/>
              <a:t> was selected.</a:t>
            </a:r>
          </a:p>
        </p:txBody>
      </p:sp>
    </p:spTree>
    <p:extLst>
      <p:ext uri="{BB962C8B-B14F-4D97-AF65-F5344CB8AC3E}">
        <p14:creationId xmlns:p14="http://schemas.microsoft.com/office/powerpoint/2010/main" val="33262228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refactoring further</a:t>
            </a:r>
            <a:endParaRPr lang="en-US" dirty="0"/>
          </a:p>
        </p:txBody>
      </p:sp>
      <p:sp>
        <p:nvSpPr>
          <p:cNvPr id="3" name="Text Placeholder 2"/>
          <p:cNvSpPr>
            <a:spLocks noGrp="1"/>
          </p:cNvSpPr>
          <p:nvPr>
            <p:ph type="body" sz="quarter" idx="10"/>
          </p:nvPr>
        </p:nvSpPr>
        <p:spPr>
          <a:xfrm>
            <a:off x="228600" y="2209800"/>
            <a:ext cx="8610600" cy="762000"/>
          </a:xfrm>
        </p:spPr>
        <p:txBody>
          <a:bodyPr/>
          <a:lstStyle/>
          <a:p>
            <a:r>
              <a:rPr lang="en-US" sz="2400" dirty="0"/>
              <a:t>we can improve on this even </a:t>
            </a:r>
            <a:r>
              <a:rPr lang="en-US" sz="2400" dirty="0" smtClean="0"/>
              <a:t>more</a:t>
            </a:r>
          </a:p>
          <a:p>
            <a:pPr lvl="1"/>
            <a:r>
              <a:rPr lang="en-US" sz="2000" dirty="0"/>
              <a:t>In this technique, I save the </a:t>
            </a:r>
            <a:r>
              <a:rPr lang="en-US" sz="2000" i="1" dirty="0"/>
              <a:t>text</a:t>
            </a:r>
            <a:r>
              <a:rPr lang="en-US" sz="2000" dirty="0"/>
              <a:t> of the selected radio button in a form-level variable</a:t>
            </a:r>
          </a:p>
          <a:p>
            <a:pPr lvl="1"/>
            <a:r>
              <a:rPr lang="en-US" sz="2000" dirty="0"/>
              <a:t>This simplified the </a:t>
            </a:r>
            <a:r>
              <a:rPr lang="en-US" sz="1400" dirty="0"/>
              <a:t>switch</a:t>
            </a:r>
            <a:r>
              <a:rPr lang="en-US" sz="2000" dirty="0"/>
              <a:t> statement a little bit</a:t>
            </a:r>
          </a:p>
          <a:p>
            <a:r>
              <a:rPr lang="en-US" sz="2400" dirty="0"/>
              <a:t>But, it also allowed me to simplify each of the Case clauses as well.  Now, the text of the selected button (represented by </a:t>
            </a:r>
            <a:r>
              <a:rPr lang="en-US" sz="1600" dirty="0" err="1"/>
              <a:t>rdo</a:t>
            </a:r>
            <a:r>
              <a:rPr lang="en-US" sz="2400" dirty="0"/>
              <a:t>) is saved in </a:t>
            </a:r>
            <a:r>
              <a:rPr lang="en-US" sz="2400" dirty="0" err="1"/>
              <a:t>selectedBread</a:t>
            </a:r>
            <a:endParaRPr lang="en-US" sz="2400" dirty="0"/>
          </a:p>
        </p:txBody>
      </p:sp>
      <p:pic>
        <p:nvPicPr>
          <p:cNvPr id="4" name="Picture 3"/>
          <p:cNvPicPr>
            <a:picLocks noChangeAspect="1"/>
          </p:cNvPicPr>
          <p:nvPr/>
        </p:nvPicPr>
        <p:blipFill>
          <a:blip r:embed="rId3"/>
          <a:stretch>
            <a:fillRect/>
          </a:stretch>
        </p:blipFill>
        <p:spPr>
          <a:xfrm>
            <a:off x="1447800" y="4800600"/>
            <a:ext cx="6534150" cy="2238375"/>
          </a:xfrm>
          <a:prstGeom prst="rect">
            <a:avLst/>
          </a:prstGeom>
        </p:spPr>
      </p:pic>
    </p:spTree>
    <p:extLst>
      <p:ext uri="{BB962C8B-B14F-4D97-AF65-F5344CB8AC3E}">
        <p14:creationId xmlns:p14="http://schemas.microsoft.com/office/powerpoint/2010/main" val="1126710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a:t>
            </a:r>
            <a:endParaRPr lang="en-US" dirty="0"/>
          </a:p>
        </p:txBody>
      </p:sp>
      <p:sp>
        <p:nvSpPr>
          <p:cNvPr id="3" name="Text Placeholder 2"/>
          <p:cNvSpPr>
            <a:spLocks noGrp="1"/>
          </p:cNvSpPr>
          <p:nvPr>
            <p:ph type="body" sz="quarter" idx="10"/>
          </p:nvPr>
        </p:nvSpPr>
        <p:spPr/>
        <p:txBody>
          <a:bodyPr/>
          <a:lstStyle/>
          <a:p>
            <a:r>
              <a:rPr lang="en-US" sz="2400" dirty="0"/>
              <a:t>Now each case does exactly the same thing! Similar to IF statements, if the same statement occurs </a:t>
            </a:r>
            <a:r>
              <a:rPr lang="en-US" sz="2400" b="1" dirty="0"/>
              <a:t>in each case</a:t>
            </a:r>
            <a:r>
              <a:rPr lang="en-US" sz="2400" dirty="0"/>
              <a:t> of a switch, you should remove it from the decision and place it above or below the decision. If we remove the </a:t>
            </a:r>
            <a:r>
              <a:rPr lang="en-US" sz="2400" dirty="0" err="1"/>
              <a:t>selectedBread</a:t>
            </a:r>
            <a:r>
              <a:rPr lang="en-US" sz="2400" dirty="0"/>
              <a:t> = </a:t>
            </a:r>
            <a:r>
              <a:rPr lang="en-US" sz="2400" dirty="0" err="1"/>
              <a:t>rdo.Text</a:t>
            </a:r>
            <a:r>
              <a:rPr lang="en-US" sz="2400" dirty="0"/>
              <a:t> statements, there’s no code left in the case statement, so we can remove it as well, leaving only this</a:t>
            </a:r>
          </a:p>
        </p:txBody>
      </p:sp>
      <p:pic>
        <p:nvPicPr>
          <p:cNvPr id="4" name="Picture 3"/>
          <p:cNvPicPr>
            <a:picLocks noChangeAspect="1"/>
          </p:cNvPicPr>
          <p:nvPr/>
        </p:nvPicPr>
        <p:blipFill>
          <a:blip r:embed="rId3"/>
          <a:stretch>
            <a:fillRect/>
          </a:stretch>
        </p:blipFill>
        <p:spPr>
          <a:xfrm>
            <a:off x="609600" y="4953000"/>
            <a:ext cx="6791325" cy="723900"/>
          </a:xfrm>
          <a:prstGeom prst="rect">
            <a:avLst/>
          </a:prstGeom>
        </p:spPr>
      </p:pic>
      <p:pic>
        <p:nvPicPr>
          <p:cNvPr id="5" name="Picture 4"/>
          <p:cNvPicPr>
            <a:picLocks noChangeAspect="1"/>
          </p:cNvPicPr>
          <p:nvPr/>
        </p:nvPicPr>
        <p:blipFill>
          <a:blip r:embed="rId4"/>
          <a:stretch>
            <a:fillRect/>
          </a:stretch>
        </p:blipFill>
        <p:spPr>
          <a:xfrm>
            <a:off x="609600" y="6172200"/>
            <a:ext cx="4095750" cy="304800"/>
          </a:xfrm>
          <a:prstGeom prst="rect">
            <a:avLst/>
          </a:prstGeom>
        </p:spPr>
      </p:pic>
    </p:spTree>
    <p:extLst>
      <p:ext uri="{BB962C8B-B14F-4D97-AF65-F5344CB8AC3E}">
        <p14:creationId xmlns:p14="http://schemas.microsoft.com/office/powerpoint/2010/main" val="3420299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delaying the processing</a:t>
            </a:r>
            <a:endParaRPr lang="en-US" dirty="0"/>
          </a:p>
        </p:txBody>
      </p:sp>
      <p:sp>
        <p:nvSpPr>
          <p:cNvPr id="3" name="Text Placeholder 2"/>
          <p:cNvSpPr>
            <a:spLocks noGrp="1"/>
          </p:cNvSpPr>
          <p:nvPr>
            <p:ph type="body" sz="quarter" idx="10"/>
          </p:nvPr>
        </p:nvSpPr>
        <p:spPr/>
        <p:txBody>
          <a:bodyPr/>
          <a:lstStyle/>
          <a:p>
            <a:r>
              <a:rPr lang="en-US" dirty="0"/>
              <a:t>Remember, this technique is only used for delayed processing where we want to store the text of the </a:t>
            </a:r>
            <a:r>
              <a:rPr lang="en-US" dirty="0" err="1"/>
              <a:t>RadioButton</a:t>
            </a:r>
            <a:r>
              <a:rPr lang="en-US" dirty="0"/>
              <a:t>. You’ll have to figure out which of the earlier versions (with case statements </a:t>
            </a:r>
            <a:r>
              <a:rPr lang="en-US" dirty="0" err="1"/>
              <a:t>etc</a:t>
            </a:r>
            <a:r>
              <a:rPr lang="en-US" dirty="0"/>
              <a:t>) to use if you need to process a little differently</a:t>
            </a:r>
          </a:p>
        </p:txBody>
      </p:sp>
    </p:spTree>
    <p:extLst>
      <p:ext uri="{BB962C8B-B14F-4D97-AF65-F5344CB8AC3E}">
        <p14:creationId xmlns:p14="http://schemas.microsoft.com/office/powerpoint/2010/main" val="4431525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Using radio buttons and checkboxes in calculations</a:t>
            </a:r>
            <a:endParaRPr lang="en-US" sz="3200" dirty="0"/>
          </a:p>
        </p:txBody>
      </p:sp>
      <p:sp>
        <p:nvSpPr>
          <p:cNvPr id="3" name="Text Placeholder 2"/>
          <p:cNvSpPr>
            <a:spLocks noGrp="1"/>
          </p:cNvSpPr>
          <p:nvPr>
            <p:ph type="body" sz="quarter" idx="10"/>
          </p:nvPr>
        </p:nvSpPr>
        <p:spPr/>
        <p:txBody>
          <a:bodyPr anchor="t"/>
          <a:lstStyle/>
          <a:p>
            <a:pPr lvl="1"/>
            <a:r>
              <a:rPr lang="en-US" sz="2000" dirty="0"/>
              <a:t>Obviously, you can’t include </a:t>
            </a:r>
            <a:r>
              <a:rPr lang="en-US" sz="2000" dirty="0" err="1"/>
              <a:t>RadioButtons</a:t>
            </a:r>
            <a:r>
              <a:rPr lang="en-US" sz="2000" dirty="0"/>
              <a:t> and </a:t>
            </a:r>
            <a:r>
              <a:rPr lang="en-US" sz="2000" dirty="0" err="1"/>
              <a:t>CheckBoxes</a:t>
            </a:r>
            <a:r>
              <a:rPr lang="en-US" sz="2000" dirty="0"/>
              <a:t> in calculations directly.</a:t>
            </a:r>
          </a:p>
          <a:p>
            <a:pPr lvl="1"/>
            <a:r>
              <a:rPr lang="en-US" sz="2000" dirty="0" err="1"/>
              <a:t>CheckBoxes</a:t>
            </a:r>
            <a:r>
              <a:rPr lang="en-US" sz="2000" dirty="0"/>
              <a:t> are easy</a:t>
            </a:r>
          </a:p>
          <a:p>
            <a:pPr lvl="2"/>
            <a:r>
              <a:rPr lang="en-US" sz="1800" dirty="0"/>
              <a:t>If the status of a </a:t>
            </a:r>
            <a:r>
              <a:rPr lang="en-US" sz="1800" dirty="0" err="1"/>
              <a:t>CheckBox</a:t>
            </a:r>
            <a:r>
              <a:rPr lang="en-US" sz="1800" dirty="0"/>
              <a:t> effects your calculation, check the value of the </a:t>
            </a:r>
            <a:r>
              <a:rPr lang="en-US" sz="1800" dirty="0" err="1"/>
              <a:t>CheckBox</a:t>
            </a:r>
            <a:r>
              <a:rPr lang="en-US" sz="1800" dirty="0"/>
              <a:t> </a:t>
            </a:r>
            <a:r>
              <a:rPr lang="en-US" sz="1800" b="1" dirty="0"/>
              <a:t>IsChecked</a:t>
            </a:r>
            <a:r>
              <a:rPr lang="en-US" sz="1800" dirty="0"/>
              <a:t> property</a:t>
            </a:r>
          </a:p>
          <a:p>
            <a:pPr lvl="2"/>
            <a:r>
              <a:rPr lang="en-US" sz="1800" dirty="0"/>
              <a:t>Use an If statement to modify your calculations appropriately.</a:t>
            </a:r>
          </a:p>
          <a:p>
            <a:pPr lvl="1"/>
            <a:r>
              <a:rPr lang="en-US" sz="2000" dirty="0"/>
              <a:t>To simplify </a:t>
            </a:r>
            <a:r>
              <a:rPr lang="en-US" sz="2000" dirty="0" err="1"/>
              <a:t>RadioButton</a:t>
            </a:r>
            <a:r>
              <a:rPr lang="en-US" sz="2000" dirty="0"/>
              <a:t> processing, I recommend a simple programming trick (technique)</a:t>
            </a:r>
          </a:p>
          <a:p>
            <a:pPr lvl="2"/>
            <a:r>
              <a:rPr lang="en-US" sz="1800" dirty="0"/>
              <a:t>Create a form-level variable for each group of </a:t>
            </a:r>
            <a:r>
              <a:rPr lang="en-US" sz="1800" dirty="0" err="1"/>
              <a:t>RadioButtons</a:t>
            </a:r>
            <a:r>
              <a:rPr lang="en-US" sz="1800" dirty="0"/>
              <a:t> that represents the value of currently selected button.</a:t>
            </a:r>
          </a:p>
          <a:p>
            <a:pPr lvl="2"/>
            <a:r>
              <a:rPr lang="en-US" sz="1800" dirty="0"/>
              <a:t>Whenever the user selects a different </a:t>
            </a:r>
            <a:r>
              <a:rPr lang="en-US" sz="1800" dirty="0" err="1"/>
              <a:t>RadioButton</a:t>
            </a:r>
            <a:r>
              <a:rPr lang="en-US" sz="1800" dirty="0"/>
              <a:t> (</a:t>
            </a:r>
            <a:r>
              <a:rPr lang="en-US" sz="1800" b="1" dirty="0" err="1"/>
              <a:t>CheckChanged</a:t>
            </a:r>
            <a:r>
              <a:rPr lang="en-US" sz="1800" dirty="0"/>
              <a:t> event), store the appropriate value in the form-level variable</a:t>
            </a:r>
          </a:p>
          <a:p>
            <a:r>
              <a:rPr lang="en-US" sz="2400" dirty="0"/>
              <a:t>Use the form-level variable in your calculations</a:t>
            </a:r>
            <a:br>
              <a:rPr lang="en-US" sz="2400" dirty="0"/>
            </a:br>
            <a:endParaRPr lang="en-US" sz="2400" dirty="0"/>
          </a:p>
        </p:txBody>
      </p:sp>
    </p:spTree>
    <p:extLst>
      <p:ext uri="{BB962C8B-B14F-4D97-AF65-F5344CB8AC3E}">
        <p14:creationId xmlns:p14="http://schemas.microsoft.com/office/powerpoint/2010/main" val="8990301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conditions</a:t>
            </a:r>
            <a:endParaRPr lang="en-US" dirty="0"/>
          </a:p>
        </p:txBody>
      </p:sp>
      <p:sp>
        <p:nvSpPr>
          <p:cNvPr id="3" name="Text Placeholder 2"/>
          <p:cNvSpPr>
            <a:spLocks noGrp="1"/>
          </p:cNvSpPr>
          <p:nvPr>
            <p:ph type="body" sz="quarter" idx="10"/>
          </p:nvPr>
        </p:nvSpPr>
        <p:spPr/>
        <p:txBody>
          <a:bodyPr/>
          <a:lstStyle/>
          <a:p>
            <a:pPr lvl="1"/>
            <a:r>
              <a:rPr lang="en-US" sz="1600" dirty="0"/>
              <a:t>Many times, there is more than one part to a question (condition). For example:</a:t>
            </a:r>
          </a:p>
          <a:p>
            <a:r>
              <a:rPr lang="en-US" sz="1800" dirty="0"/>
              <a:t> </a:t>
            </a:r>
          </a:p>
          <a:p>
            <a:r>
              <a:rPr lang="en-US" sz="1800" i="1" dirty="0"/>
              <a:t>If I get home early </a:t>
            </a:r>
            <a:r>
              <a:rPr lang="en-US" sz="1800" b="1" i="1" u="sng" dirty="0"/>
              <a:t>and</a:t>
            </a:r>
            <a:r>
              <a:rPr lang="en-US" sz="1800" dirty="0"/>
              <a:t> </a:t>
            </a:r>
            <a:r>
              <a:rPr lang="en-US" sz="1800" i="1" dirty="0"/>
              <a:t>there’s food in the fridge then</a:t>
            </a:r>
            <a:endParaRPr lang="en-US" sz="1800" dirty="0"/>
          </a:p>
          <a:p>
            <a:r>
              <a:rPr lang="en-US" sz="1800" i="1" dirty="0"/>
              <a:t>	I’ll cook supper, </a:t>
            </a:r>
            <a:br>
              <a:rPr lang="en-US" sz="1800" i="1" dirty="0"/>
            </a:br>
            <a:r>
              <a:rPr lang="en-US" sz="1800" i="1" dirty="0"/>
              <a:t>Else</a:t>
            </a:r>
            <a:endParaRPr lang="en-US" sz="1800" dirty="0"/>
          </a:p>
          <a:p>
            <a:r>
              <a:rPr lang="en-US" sz="1800" i="1" dirty="0"/>
              <a:t>	 we order pizza</a:t>
            </a:r>
            <a:endParaRPr lang="en-US" sz="1800" dirty="0"/>
          </a:p>
          <a:p>
            <a:r>
              <a:rPr lang="en-US" sz="1800" i="1" dirty="0"/>
              <a:t>End if</a:t>
            </a:r>
            <a:endParaRPr lang="en-US" sz="1800" dirty="0"/>
          </a:p>
          <a:p>
            <a:r>
              <a:rPr lang="en-US" sz="1800" i="1" dirty="0"/>
              <a:t> </a:t>
            </a:r>
            <a:endParaRPr lang="en-US" sz="1800" dirty="0"/>
          </a:p>
          <a:p>
            <a:r>
              <a:rPr lang="en-US" sz="1800" i="1" dirty="0"/>
              <a:t>If the roads are too icy </a:t>
            </a:r>
            <a:r>
              <a:rPr lang="en-US" sz="1800" b="1" i="1" u="sng" dirty="0"/>
              <a:t>or</a:t>
            </a:r>
            <a:r>
              <a:rPr lang="en-US" sz="1800" i="1" dirty="0"/>
              <a:t> there’s too much snow then</a:t>
            </a:r>
            <a:endParaRPr lang="en-US" sz="1800" dirty="0"/>
          </a:p>
          <a:p>
            <a:r>
              <a:rPr lang="en-US" sz="1800" i="1" dirty="0"/>
              <a:t>	 Staying home</a:t>
            </a:r>
            <a:br>
              <a:rPr lang="en-US" sz="1800" i="1" dirty="0"/>
            </a:br>
            <a:r>
              <a:rPr lang="en-US" sz="1800" i="1" dirty="0"/>
              <a:t>Else</a:t>
            </a:r>
            <a:endParaRPr lang="en-US" sz="1800" dirty="0"/>
          </a:p>
          <a:p>
            <a:r>
              <a:rPr lang="en-US" sz="1800" i="1" dirty="0"/>
              <a:t> 	 I’ll see you there</a:t>
            </a:r>
            <a:endParaRPr lang="en-US" sz="1800" dirty="0"/>
          </a:p>
          <a:p>
            <a:r>
              <a:rPr lang="en-US" sz="1800" i="1" dirty="0"/>
              <a:t>End if</a:t>
            </a:r>
            <a:endParaRPr lang="en-US" sz="1800" dirty="0"/>
          </a:p>
        </p:txBody>
      </p:sp>
    </p:spTree>
    <p:extLst>
      <p:ext uri="{BB962C8B-B14F-4D97-AF65-F5344CB8AC3E}">
        <p14:creationId xmlns:p14="http://schemas.microsoft.com/office/powerpoint/2010/main" val="2875695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Unit 5 Decision Processing&amp;quot;&quot;/&gt;&lt;property id=&quot;20307&quot; value=&quot;313&quot;/&gt;&lt;/object&gt;&lt;object type=&quot;3&quot; unique_id=&quot;11064&quot;&gt;&lt;property id=&quot;20148&quot; value=&quot;5&quot;/&gt;&lt;property id=&quot;20300&quot; value=&quot;Slide 2 - &amp;quot;Notes&amp;quot;&quot;/&gt;&lt;property id=&quot;20307&quot; value=&quot;315&quot;/&gt;&lt;/object&gt;&lt;object type=&quot;3&quot; unique_id=&quot;11066&quot;&gt;&lt;property id=&quot;20148&quot; value=&quot;5&quot;/&gt;&lt;property id=&quot;20300&quot; value=&quot;Slide 8 - &amp;quot;visio&amp;quot;&quot;/&gt;&lt;property id=&quot;20307&quot; value=&quot;319&quot;/&gt;&lt;/object&gt;&lt;object type=&quot;3&quot; unique_id=&quot;11067&quot;&gt;&lt;property id=&quot;20148&quot; value=&quot;5&quot;/&gt;&lt;property id=&quot;20300&quot; value=&quot;Slide 9 - &amp;quot;constructs in program design flowchart rules&amp;quot;&quot;/&gt;&lt;property id=&quot;20307&quot; value=&quot;320&quot;/&gt;&lt;/object&gt;&lt;object type=&quot;3&quot; unique_id=&quot;11068&quot;&gt;&lt;property id=&quot;20148&quot; value=&quot;5&quot;/&gt;&lt;property id=&quot;20300&quot; value=&quot;Slide 10 - &amp;quot;if flowchart example&amp;quot;&quot;/&gt;&lt;property id=&quot;20307&quot; value=&quot;321&quot;/&gt;&lt;/object&gt;&lt;object type=&quot;3&quot; unique_id=&quot;11069&quot;&gt;&lt;property id=&quot;20148&quot; value=&quot;5&quot;/&gt;&lt;property id=&quot;20300&quot; value=&quot;Slide 11 - &amp;quot;pseudocode rules&amp;quot;&quot;/&gt;&lt;property id=&quot;20307&quot; value=&quot;322&quot;/&gt;&lt;/object&gt;&lt;object type=&quot;3&quot; unique_id=&quot;11070&quot;&gt;&lt;property id=&quot;20148&quot; value=&quot;5&quot;/&gt;&lt;property id=&quot;20300&quot; value=&quot;Slide 12 - &amp;quot;if statement variables&amp;quot;&quot;/&gt;&lt;property id=&quot;20307&quot; value=&quot;323&quot;/&gt;&lt;/object&gt;&lt;object type=&quot;3&quot; unique_id=&quot;11071&quot;&gt;&lt;property id=&quot;20148&quot; value=&quot;5&quot;/&gt;&lt;property id=&quot;20300&quot; value=&quot;Slide 13&quot;/&gt;&lt;property id=&quot;20307&quot; value=&quot;324&quot;/&gt;&lt;/object&gt;&lt;object type=&quot;3&quot; unique_id=&quot;11072&quot;&gt;&lt;property id=&quot;20148&quot; value=&quot;5&quot;/&gt;&lt;property id=&quot;20300&quot; value=&quot;Slide 14&quot;/&gt;&lt;property id=&quot;20307&quot; value=&quot;325&quot;/&gt;&lt;/object&gt;&lt;object type=&quot;3&quot; unique_id=&quot;11073&quot;&gt;&lt;property id=&quot;20148&quot; value=&quot;5&quot;/&gt;&lt;property id=&quot;20300&quot; value=&quot;Slide 16&quot;/&gt;&lt;property id=&quot;20307&quot; value=&quot;327&quot;/&gt;&lt;/object&gt;&lt;object type=&quot;3&quot; unique_id=&quot;11074&quot;&gt;&lt;property id=&quot;20148&quot; value=&quot;5&quot;/&gt;&lt;property id=&quot;20300&quot; value=&quot;Slide 15 - &amp;quot;if/else&amp;quot;&quot;/&gt;&lt;property id=&quot;20307&quot; value=&quot;326&quot;/&gt;&lt;/object&gt;&lt;object type=&quot;3&quot; unique_id=&quot;11075&quot;&gt;&lt;property id=&quot;20148&quot; value=&quot;5&quot;/&gt;&lt;property id=&quot;20300&quot; value=&quot;Slide 17 - &amp;quot;correct solution&amp;quot;&quot;/&gt;&lt;property id=&quot;20307&quot; value=&quot;328&quot;/&gt;&lt;/object&gt;&lt;object type=&quot;3&quot; unique_id=&quot;11076&quot;&gt;&lt;property id=&quot;20148&quot; value=&quot;5&quot;/&gt;&lt;property id=&quot;20300&quot; value=&quot;Slide 18 - &amp;quot;if … elseif&amp;quot;&quot;/&gt;&lt;property id=&quot;20307&quot; value=&quot;329&quot;/&gt;&lt;/object&gt;&lt;object type=&quot;3&quot; unique_id=&quot;11077&quot;&gt;&lt;property id=&quot;20148&quot; value=&quot;5&quot;/&gt;&lt;property id=&quot;20300&quot; value=&quot;Slide 4 - &amp;quot;introduction to decision programming&amp;quot;&quot;/&gt;&lt;property id=&quot;20307&quot; value=&quot;317&quot;/&gt;&lt;/object&gt;&lt;object type=&quot;3&quot; unique_id=&quot;11078&quot;&gt;&lt;property id=&quot;20148&quot; value=&quot;5&quot;/&gt;&lt;property id=&quot;20300&quot; value=&quot;Slide 3 - &amp;quot;textbook reading&amp;quot;&quot;/&gt;&lt;property id=&quot;20307&quot; value=&quot;316&quot;/&gt;&lt;/object&gt;&lt;object type=&quot;3&quot; unique_id=&quot;12770&quot;&gt;&lt;property id=&quot;20148&quot; value=&quot;5&quot;/&gt;&lt;property id=&quot;20300&quot; value=&quot;Slide 5 - &amp;quot;intro to decision processing&amp;quot;&quot;/&gt;&lt;property id=&quot;20307&quot; value=&quot;358&quot;/&gt;&lt;/object&gt;&lt;object type=&quot;3&quot; unique_id=&quot;12771&quot;&gt;&lt;property id=&quot;20148&quot; value=&quot;5&quot;/&gt;&lt;property id=&quot;20300&quot; value=&quot;Slide 6 - &amp;quot;if statement construct&amp;quot;&quot;/&gt;&lt;property id=&quot;20307&quot; value=&quot;359&quot;/&gt;&lt;/object&gt;&lt;object type=&quot;3&quot; unique_id=&quot;12772&quot;&gt;&lt;property id=&quot;20148&quot; value=&quot;5&quot;/&gt;&lt;property id=&quot;20300&quot; value=&quot;Slide 7 - &amp;quot;example of if statements&amp;quot;&quot;/&gt;&lt;property id=&quot;20307&quot; value=&quot;360&quot;/&gt;&lt;/object&gt;&lt;object type=&quot;3&quot; unique_id=&quot;12773&quot;&gt;&lt;property id=&quot;20148&quot; value=&quot;5&quot;/&gt;&lt;property id=&quot;20300&quot; value=&quot;Slide 19&quot;/&gt;&lt;property id=&quot;20307&quot; value=&quot;330&quot;/&gt;&lt;/object&gt;&lt;object type=&quot;3&quot; unique_id=&quot;12774&quot;&gt;&lt;property id=&quot;20148&quot; value=&quot;5&quot;/&gt;&lt;property id=&quot;20300&quot; value=&quot;Slide 20 - &amp;quot;Group assignment&amp;quot;&quot;/&gt;&lt;property id=&quot;20307&quot; value=&quot;362&quot;/&gt;&lt;/object&gt;&lt;object type=&quot;3&quot; unique_id=&quot;12775&quot;&gt;&lt;property id=&quot;20148&quot; value=&quot;5&quot;/&gt;&lt;property id=&quot;20300&quot; value=&quot;Slide 21 - &amp;quot;nested ifs&amp;quot;&quot;/&gt;&lt;property id=&quot;20307&quot; value=&quot;331&quot;/&gt;&lt;/object&gt;&lt;object type=&quot;3&quot; unique_id=&quot;12776&quot;&gt;&lt;property id=&quot;20148&quot; value=&quot;5&quot;/&gt;&lt;property id=&quot;20300&quot; value=&quot;Slide 22&quot;/&gt;&lt;property id=&quot;20307&quot; value=&quot;332&quot;/&gt;&lt;/object&gt;&lt;object type=&quot;3&quot; unique_id=&quot;12777&quot;&gt;&lt;property id=&quot;20148&quot; value=&quot;5&quot;/&gt;&lt;property id=&quot;20300&quot; value=&quot;Slide 23 - &amp;quot;relational operators&amp;quot;&quot;/&gt;&lt;property id=&quot;20307&quot; value=&quot;333&quot;/&gt;&lt;/object&gt;&lt;object type=&quot;3&quot; unique_id=&quot;12778&quot;&gt;&lt;property id=&quot;20148&quot; value=&quot;5&quot;/&gt;&lt;property id=&quot;20300&quot; value=&quot;Slide 24&quot;/&gt;&lt;property id=&quot;20307&quot; value=&quot;334&quot;/&gt;&lt;/object&gt;&lt;object type=&quot;3&quot; unique_id=&quot;12779&quot;&gt;&lt;property id=&quot;20148&quot; value=&quot;5&quot;/&gt;&lt;property id=&quot;20300&quot; value=&quot;Slide 25 - &amp;quot;= vs ==&amp;quot;&quot;/&gt;&lt;property id=&quot;20307&quot; value=&quot;335&quot;/&gt;&lt;/object&gt;&lt;object type=&quot;3&quot; unique_id=&quot;12780&quot;&gt;&lt;property id=&quot;20148&quot; value=&quot;5&quot;/&gt;&lt;property id=&quot;20300&quot; value=&quot;Slide 26&quot;/&gt;&lt;property id=&quot;20307&quot; value=&quot;336&quot;/&gt;&lt;/object&gt;&lt;object type=&quot;3&quot; unique_id=&quot;12781&quot;&gt;&lt;property id=&quot;20148&quot; value=&quot;5&quot;/&gt;&lt;property id=&quot;20300&quot; value=&quot;Slide 27&quot;/&gt;&lt;property id=&quot;20307&quot; value=&quot;337&quot;/&gt;&lt;/object&gt;&lt;object type=&quot;3&quot; unique_id=&quot;12782&quot;&gt;&lt;property id=&quot;20148&quot; value=&quot;5&quot;/&gt;&lt;property id=&quot;20300&quot; value=&quot;Slide 28&quot;/&gt;&lt;property id=&quot;20307&quot; value=&quot;338&quot;/&gt;&lt;/object&gt;&lt;object type=&quot;3&quot; unique_id=&quot;12783&quot;&gt;&lt;property id=&quot;20148&quot; value=&quot;5&quot;/&gt;&lt;property id=&quot;20300&quot; value=&quot;Slide 29 - &amp;quot;if statement in c#&amp;quot;&quot;/&gt;&lt;property id=&quot;20307&quot; value=&quot;339&quot;/&gt;&lt;/object&gt;&lt;object type=&quot;3&quot; unique_id=&quot;12784&quot;&gt;&lt;property id=&quot;20148&quot; value=&quot;5&quot;/&gt;&lt;property id=&quot;20300&quot; value=&quot;Slide 30&quot;/&gt;&lt;property id=&quot;20307&quot; value=&quot;340&quot;/&gt;&lt;/object&gt;&lt;object type=&quot;3&quot; unique_id=&quot;12785&quot;&gt;&lt;property id=&quot;20148&quot; value=&quot;5&quot;/&gt;&lt;property id=&quot;20300&quot; value=&quot;Slide 31&quot;/&gt;&lt;property id=&quot;20307&quot; value=&quot;341&quot;/&gt;&lt;/object&gt;&lt;object type=&quot;3&quot; unique_id=&quot;12786&quot;&gt;&lt;property id=&quot;20148&quot; value=&quot;5&quot;/&gt;&lt;property id=&quot;20300&quot; value=&quot;Slide 32&quot;/&gt;&lt;property id=&quot;20307&quot; value=&quot;342&quot;/&gt;&lt;/object&gt;&lt;object type=&quot;3&quot; unique_id=&quot;12787&quot;&gt;&lt;property id=&quot;20148&quot; value=&quot;5&quot;/&gt;&lt;property id=&quot;20300&quot; value=&quot;Slide 33&quot;/&gt;&lt;property id=&quot;20307&quot; value=&quot;361&quot;/&gt;&lt;/object&gt;&lt;object type=&quot;3&quot; unique_id=&quot;12788&quot;&gt;&lt;property id=&quot;20148&quot; value=&quot;5&quot;/&gt;&lt;property id=&quot;20300&quot; value=&quot;Slide 34 - &amp;quot;if…else&amp;quot;&quot;/&gt;&lt;property id=&quot;20307&quot; value=&quot;343&quot;/&gt;&lt;/object&gt;&lt;object type=&quot;3&quot; unique_id=&quot;12789&quot;&gt;&lt;property id=&quot;20148&quot; value=&quot;5&quot;/&gt;&lt;property id=&quot;20300&quot; value=&quot;Slide 35 - &amp;quot;if…ElseIf&amp;quot;&quot;/&gt;&lt;property id=&quot;20307&quot; value=&quot;344&quot;/&gt;&lt;/object&gt;&lt;object type=&quot;3&quot; unique_id=&quot;12790&quot;&gt;&lt;property id=&quot;20148&quot; value=&quot;5&quot;/&gt;&lt;property id=&quot;20300&quot; value=&quot;Slide 36 - &amp;quot;assignments&amp;quot;&quot;/&gt;&lt;property id=&quot;20307&quot; value=&quot;345&quot;/&gt;&lt;/object&gt;&lt;object type=&quot;3&quot; unique_id=&quot;12791&quot;&gt;&lt;property id=&quot;20148&quot; value=&quot;5&quot;/&gt;&lt;property id=&quot;20300&quot; value=&quot;Slide 37 - &amp;quot;nested if&amp;quot;&quot;/&gt;&lt;property id=&quot;20307&quot; value=&quot;346&quot;/&gt;&lt;/object&gt;&lt;object type=&quot;3&quot; unique_id=&quot;12792&quot;&gt;&lt;property id=&quot;20148&quot; value=&quot;5&quot;/&gt;&lt;property id=&quot;20300&quot; value=&quot;Slide 38 - &amp;quot;assignment&amp;quot;&quot;/&gt;&lt;property id=&quot;20307&quot; value=&quot;347&quot;/&gt;&lt;/object&gt;&lt;object type=&quot;3&quot; unique_id=&quot;12793&quot;&gt;&lt;property id=&quot;20148&quot; value=&quot;5&quot;/&gt;&lt;property id=&quot;20300&quot; value=&quot;Slide 39 - &amp;quot;comparing strings&amp;quot;&quot;/&gt;&lt;property id=&quot;20307&quot; value=&quot;348&quot;/&gt;&lt;/object&gt;&lt;object type=&quot;3&quot; unique_id=&quot;12794&quot;&gt;&lt;property id=&quot;20148&quot; value=&quot;5&quot;/&gt;&lt;property id=&quot;20300&quot; value=&quot;Slide 40&quot;/&gt;&lt;property id=&quot;20307&quot; value=&quot;349&quot;/&gt;&lt;/object&gt;&lt;object type=&quot;3&quot; unique_id=&quot;12795&quot;&gt;&lt;property id=&quot;20148&quot; value=&quot;5&quot;/&gt;&lt;property id=&quot;20300&quot; value=&quot;Slide 41&quot;/&gt;&lt;property id=&quot;20307&quot; value=&quot;350&quot;/&gt;&lt;/object&gt;&lt;object type=&quot;3&quot; unique_id=&quot;12796&quot;&gt;&lt;property id=&quot;20148&quot; value=&quot;5&quot;/&gt;&lt;property id=&quot;20300&quot; value=&quot;Slide 42&quot;/&gt;&lt;property id=&quot;20307&quot; value=&quot;351&quot;/&gt;&lt;/object&gt;&lt;object type=&quot;3&quot; unique_id=&quot;12797&quot;&gt;&lt;property id=&quot;20148&quot; value=&quot;5&quot;/&gt;&lt;property id=&quot;20300&quot; value=&quot;Slide 43 - &amp;quot;radio buttons&amp;quot;&quot;/&gt;&lt;property id=&quot;20307&quot; value=&quot;352&quot;/&gt;&lt;/object&gt;&lt;object type=&quot;3&quot; unique_id=&quot;12798&quot;&gt;&lt;property id=&quot;20148&quot; value=&quot;5&quot;/&gt;&lt;property id=&quot;20300&quot; value=&quot;Slide 44 - &amp;quot;Check boxes&amp;quot;&quot;/&gt;&lt;property id=&quot;20307&quot; value=&quot;354&quot;/&gt;&lt;/object&gt;&lt;object type=&quot;3&quot; unique_id=&quot;12799&quot;&gt;&lt;property id=&quot;20148&quot; value=&quot;5&quot;/&gt;&lt;property id=&quot;20300&quot; value=&quot;Slide 45 - &amp;quot;assignments&amp;quot;&quot;/&gt;&lt;property id=&quot;20307&quot; value=&quot;353&quot;/&gt;&lt;/object&gt;&lt;object type=&quot;3&quot; unique_id=&quot;12800&quot;&gt;&lt;property id=&quot;20148&quot; value=&quot;5&quot;/&gt;&lt;property id=&quot;20300&quot; value=&quot;Slide 46 - &amp;quot;Panels and group boxes&amp;quot;&quot;/&gt;&lt;property id=&quot;20307&quot; value=&quot;355&quot;/&gt;&lt;/object&gt;&lt;object type=&quot;3&quot; unique_id=&quot;12801&quot;&gt;&lt;property id=&quot;20148&quot; value=&quot;5&quot;/&gt;&lt;property id=&quot;20300&quot; value=&quot;Slide 47&quot;/&gt;&lt;property id=&quot;20307&quot; value=&quot;356&quot;/&gt;&lt;/object&gt;&lt;object type=&quot;3&quot; unique_id=&quot;12802&quot;&gt;&lt;property id=&quot;20148&quot; value=&quot;5&quot;/&gt;&lt;property id=&quot;20300&quot; value=&quot;Slide 48&quot;/&gt;&lt;property id=&quot;20307&quot; value=&quot;357&quot;/&gt;&lt;/object&gt;&lt;object type=&quot;3&quot; unique_id=&quot;12803&quot;&gt;&lt;property id=&quot;20148&quot; value=&quot;5&quot;/&gt;&lt;property id=&quot;20300&quot; value=&quot;Slide 49&quot;/&gt;&lt;property id=&quot;20307&quot; value=&quot;363&quot;/&gt;&lt;/object&gt;&lt;object type=&quot;3&quot; unique_id=&quot;12804&quot;&gt;&lt;property id=&quot;20148&quot; value=&quot;5&quot;/&gt;&lt;property id=&quot;20300&quot; value=&quot;Slide 50&quot;/&gt;&lt;property id=&quot;20307&quot; value=&quot;364&quot;/&gt;&lt;/object&gt;&lt;object type=&quot;3&quot; unique_id=&quot;12805&quot;&gt;&lt;property id=&quot;20148&quot; value=&quot;5&quot;/&gt;&lt;property id=&quot;20300&quot; value=&quot;Slide 51&quot;/&gt;&lt;property id=&quot;20307&quot; value=&quot;365&quot;/&gt;&lt;/object&gt;&lt;object type=&quot;3&quot; unique_id=&quot;12806&quot;&gt;&lt;property id=&quot;20148&quot; value=&quot;5&quot;/&gt;&lt;property id=&quot;20300&quot; value=&quot;Slide 52 - &amp;quot;Update your application&amp;quot;&quot;/&gt;&lt;property id=&quot;20307&quot; value=&quot;366&quot;/&gt;&lt;/object&gt;&lt;object type=&quot;3&quot; unique_id=&quot;12807&quot;&gt;&lt;property id=&quot;20148&quot; value=&quot;5&quot;/&gt;&lt;property id=&quot;20300&quot; value=&quot;Slide 53 - &amp;quot;Checkboxes&amp;quot;&quot;/&gt;&lt;property id=&quot;20307&quot; value=&quot;367&quot;/&gt;&lt;/object&gt;&lt;object type=&quot;3&quot; unique_id=&quot;12808&quot;&gt;&lt;property id=&quot;20148&quot; value=&quot;5&quot;/&gt;&lt;property id=&quot;20300&quot; value=&quot;Slide 54&quot;/&gt;&lt;property id=&quot;20307&quot; value=&quot;374&quot;/&gt;&lt;/object&gt;&lt;object type=&quot;3&quot; unique_id=&quot;12809&quot;&gt;&lt;property id=&quot;20148&quot; value=&quot;5&quot;/&gt;&lt;property id=&quot;20300&quot; value=&quot;Slide 55 - &amp;quot;Coding checkboxes&amp;quot;&quot;/&gt;&lt;property id=&quot;20307&quot; value=&quot;375&quot;/&gt;&lt;/object&gt;&lt;object type=&quot;3&quot; unique_id=&quot;12810&quot;&gt;&lt;property id=&quot;20148&quot; value=&quot;5&quot;/&gt;&lt;property id=&quot;20300&quot; value=&quot;Slide 56&quot;/&gt;&lt;property id=&quot;20307&quot; value=&quot;368&quot;/&gt;&lt;/object&gt;&lt;object type=&quot;3&quot; unique_id=&quot;12811&quot;&gt;&lt;property id=&quot;20148&quot; value=&quot;5&quot;/&gt;&lt;property id=&quot;20300&quot; value=&quot;Slide 57 - &amp;quot;Update your application&amp;quot;&quot;/&gt;&lt;property id=&quot;20307&quot; value=&quot;369&quot;/&gt;&lt;/object&gt;&lt;object type=&quot;3&quot; unique_id=&quot;12812&quot;&gt;&lt;property id=&quot;20148&quot; value=&quot;5&quot;/&gt;&lt;property id=&quot;20300&quot; value=&quot;Slide 58 - &amp;quot;Case statement&amp;quot;&quot;/&gt;&lt;property id=&quot;20307&quot; value=&quot;370&quot;/&gt;&lt;/object&gt;&lt;object type=&quot;3&quot; unique_id=&quot;12813&quot;&gt;&lt;property id=&quot;20148&quot; value=&quot;5&quot;/&gt;&lt;property id=&quot;20300&quot; value=&quot;Slide 59 - &amp;quot;Pseudocode &amp;amp; flow chart&amp;quot;&quot;/&gt;&lt;property id=&quot;20307&quot; value=&quot;371&quot;/&gt;&lt;/object&gt;&lt;object type=&quot;3&quot; unique_id=&quot;12814&quot;&gt;&lt;property id=&quot;20148&quot; value=&quot;5&quot;/&gt;&lt;property id=&quot;20300&quot; value=&quot;Slide 60 - &amp;quot;Case stmts in c#&amp;quot;&quot;/&gt;&lt;property id=&quot;20307&quot; value=&quot;372&quot;/&gt;&lt;/object&gt;&lt;object type=&quot;3&quot; unique_id=&quot;12815&quot;&gt;&lt;property id=&quot;20148&quot; value=&quot;5&quot;/&gt;&lt;property id=&quot;20300&quot; value=&quot;Slide 61 - &amp;quot;Case statments&amp;quot;&quot;/&gt;&lt;property id=&quot;20307&quot; value=&quot;373&quot;/&gt;&lt;/object&gt;&lt;object type=&quot;3&quot; unique_id=&quot;12816&quot;&gt;&lt;property id=&quot;20148&quot; value=&quot;5&quot;/&gt;&lt;property id=&quot;20300&quot; value=&quot;Slide 62&quot;/&gt;&lt;property id=&quot;20307&quot; value=&quot;376&quot;/&gt;&lt;/object&gt;&lt;object type=&quot;3&quot; unique_id=&quot;12817&quot;&gt;&lt;property id=&quot;20148&quot; value=&quot;5&quot;/&gt;&lt;property id=&quot;20300&quot; value=&quot;Slide 63&quot;/&gt;&lt;property id=&quot;20307&quot; value=&quot;377&quot;/&gt;&lt;/object&gt;&lt;object type=&quot;3&quot; unique_id=&quot;12818&quot;&gt;&lt;property id=&quot;20148&quot; value=&quot;5&quot;/&gt;&lt;property id=&quot;20300&quot; value=&quot;Slide 64&quot;/&gt;&lt;property id=&quot;20307&quot; value=&quot;378&quot;/&gt;&lt;/object&gt;&lt;object type=&quot;3&quot; unique_id=&quot;12819&quot;&gt;&lt;property id=&quot;20148&quot; value=&quot;5&quot;/&gt;&lt;property id=&quot;20300&quot; value=&quot;Slide 65&quot;/&gt;&lt;property id=&quot;20307&quot; value=&quot;379&quot;/&gt;&lt;/object&gt;&lt;object type=&quot;3&quot; unique_id=&quot;12820&quot;&gt;&lt;property id=&quot;20148&quot; value=&quot;5&quot;/&gt;&lt;property id=&quot;20300&quot; value=&quot;Slide 66&quot;/&gt;&lt;property id=&quot;20307&quot; value=&quot;380&quot;/&gt;&lt;/object&gt;&lt;object type=&quot;3&quot; unique_id=&quot;12821&quot;&gt;&lt;property id=&quot;20148&quot; value=&quot;5&quot;/&gt;&lt;property id=&quot;20300&quot; value=&quot;Slide 67 - &amp;quot;assignment&amp;quot;&quot;/&gt;&lt;property id=&quot;20307&quot; value=&quot;381&quot;/&gt;&lt;/object&gt;&lt;object type=&quot;3&quot; unique_id=&quot;12822&quot;&gt;&lt;property id=&quot;20148&quot; value=&quot;5&quot;/&gt;&lt;property id=&quot;20300&quot; value=&quot;Slide 68 - &amp;quot;Example w/all case expression list variations&amp;quot;&quot;/&gt;&lt;property id=&quot;20307&quot; value=&quot;382&quot;/&gt;&lt;/object&gt;&lt;object type=&quot;3&quot; unique_id=&quot;12823&quot;&gt;&lt;property id=&quot;20148&quot; value=&quot;5&quot;/&gt;&lt;property id=&quot;20300&quot; value=&quot;Slide 69 - &amp;quot;radiobuttons&amp;quot;&quot;/&gt;&lt;property id=&quot;20307&quot; value=&quot;383&quot;/&gt;&lt;/object&gt;&lt;object type=&quot;3&quot; unique_id=&quot;12824&quot;&gt;&lt;property id=&quot;20148&quot; value=&quot;5&quot;/&gt;&lt;property id=&quot;20300&quot; value=&quot;Slide 70 - &amp;quot;radiobuttons&amp;quot;&quot;/&gt;&lt;property id=&quot;20307&quot; value=&quot;384&quot;/&gt;&lt;/object&gt;&lt;object type=&quot;3&quot; unique_id=&quot;12825&quot;&gt;&lt;property id=&quot;20148&quot; value=&quot;5&quot;/&gt;&lt;property id=&quot;20300&quot; value=&quot;Slide 71&quot;/&gt;&lt;property id=&quot;20307&quot; value=&quot;385&quot;/&gt;&lt;/object&gt;&lt;object type=&quot;3&quot; unique_id=&quot;12826&quot;&gt;&lt;property id=&quot;20148&quot; value=&quot;5&quot;/&gt;&lt;property id=&quot;20300&quot; value=&quot;Slide 72 - &amp;quot;Coding radio buttons&amp;quot;&quot;/&gt;&lt;property id=&quot;20307&quot; value=&quot;386&quot;/&gt;&lt;/object&gt;&lt;object type=&quot;3&quot; unique_id=&quot;12827&quot;&gt;&lt;property id=&quot;20148&quot; value=&quot;5&quot;/&gt;&lt;property id=&quot;20300&quot; value=&quot;Slide 73&quot;/&gt;&lt;property id=&quot;20307&quot; value=&quot;387&quot;/&gt;&lt;/object&gt;&lt;object type=&quot;3&quot; unique_id=&quot;12828&quot;&gt;&lt;property id=&quot;20148&quot; value=&quot;5&quot;/&gt;&lt;property id=&quot;20300&quot; value=&quot;Slide 74&quot;/&gt;&lt;property id=&quot;20307&quot; value=&quot;388&quot;/&gt;&lt;/object&gt;&lt;object type=&quot;3&quot; unique_id=&quot;12829&quot;&gt;&lt;property id=&quot;20148&quot; value=&quot;5&quot;/&gt;&lt;property id=&quot;20300&quot; value=&quot;Slide 75&quot;/&gt;&lt;property id=&quot;20307&quot; value=&quot;389&quot;/&gt;&lt;/object&gt;&lt;object type=&quot;3&quot; unique_id=&quot;12830&quot;&gt;&lt;property id=&quot;20148&quot; value=&quot;5&quot;/&gt;&lt;property id=&quot;20300&quot; value=&quot;Slide 76 - &amp;quot;Merging event procedures&amp;quot;&quot;/&gt;&lt;property id=&quot;20307&quot; value=&quot;390&quot;/&gt;&lt;/object&gt;&lt;object type=&quot;3&quot; unique_id=&quot;12831&quot;&gt;&lt;property id=&quot;20148&quot; value=&quot;5&quot;/&gt;&lt;property id=&quot;20300&quot; value=&quot;Slide 77 - &amp;quot;Link one procedure to multiple events&amp;quot;&quot;/&gt;&lt;property id=&quot;20307&quot; value=&quot;391&quot;/&gt;&lt;/object&gt;&lt;object type=&quot;3&quot; unique_id=&quot;12832&quot;&gt;&lt;property id=&quot;20148&quot; value=&quot;5&quot;/&gt;&lt;property id=&quot;20300&quot; value=&quot;Slide 78&quot;/&gt;&lt;property id=&quot;20307&quot; value=&quot;393&quot;/&gt;&lt;/object&gt;&lt;object type=&quot;3&quot; unique_id=&quot;12833&quot;&gt;&lt;property id=&quot;20148&quot; value=&quot;5&quot;/&gt;&lt;property id=&quot;20300&quot; value=&quot;Slide 79 - &amp;quot;Update your application&amp;quot;&quot;/&gt;&lt;property id=&quot;20307&quot; value=&quot;392&quot;/&gt;&lt;/object&gt;&lt;object type=&quot;3&quot; unique_id=&quot;12834&quot;&gt;&lt;property id=&quot;20148&quot; value=&quot;5&quot;/&gt;&lt;property id=&quot;20300&quot; value=&quot;Slide 80&quot;/&gt;&lt;property id=&quot;20307&quot; value=&quot;394&quot;/&gt;&lt;/object&gt;&lt;object type=&quot;3&quot; unique_id=&quot;12835&quot;&gt;&lt;property id=&quot;20148&quot; value=&quot;5&quot;/&gt;&lt;property id=&quot;20300&quot; value=&quot;Slide 81&quot;/&gt;&lt;property id=&quot;20307&quot; value=&quot;395&quot;/&gt;&lt;/object&gt;&lt;object type=&quot;3&quot; unique_id=&quot;12836&quot;&gt;&lt;property id=&quot;20148&quot; value=&quot;5&quot;/&gt;&lt;property id=&quot;20300&quot; value=&quot;Slide 82&quot;/&gt;&lt;property id=&quot;20307&quot; value=&quot;396&quot;/&gt;&lt;/object&gt;&lt;object type=&quot;3&quot; unique_id=&quot;12837&quot;&gt;&lt;property id=&quot;20148&quot; value=&quot;5&quot;/&gt;&lt;property id=&quot;20300&quot; value=&quot;Slide 83 - &amp;quot;example&amp;quot;&quot;/&gt;&lt;property id=&quot;20307&quot; value=&quot;397&quot;/&gt;&lt;/object&gt;&lt;object type=&quot;3&quot; unique_id=&quot;12838&quot;&gt;&lt;property id=&quot;20148&quot; value=&quot;5&quot;/&gt;&lt;property id=&quot;20300&quot; value=&quot;Slide 84 - &amp;quot;Update your application&amp;quot;&quot;/&gt;&lt;property id=&quot;20307&quot; value=&quot;398&quot;/&gt;&lt;/object&gt;&lt;object type=&quot;3&quot; unique_id=&quot;12839&quot;&gt;&lt;property id=&quot;20148&quot; value=&quot;5&quot;/&gt;&lt;property id=&quot;20300&quot; value=&quot;Slide 85&quot;/&gt;&lt;property id=&quot;20307&quot; value=&quot;399&quot;/&gt;&lt;/object&gt;&lt;object type=&quot;3&quot; unique_id=&quot;12840&quot;&gt;&lt;property id=&quot;20148&quot; value=&quot;5&quot;/&gt;&lt;property id=&quot;20300&quot; value=&quot;Slide 86&quot;/&gt;&lt;property id=&quot;20307&quot; value=&quot;400&quot;/&gt;&lt;/object&gt;&lt;object type=&quot;3&quot; unique_id=&quot;12841&quot;&gt;&lt;property id=&quot;20148&quot; value=&quot;5&quot;/&gt;&lt;property id=&quot;20300&quot; value=&quot;Slide 87&quot;/&gt;&lt;property id=&quot;20307&quot; value=&quot;401&quot;/&gt;&lt;/object&gt;&lt;object type=&quot;3&quot; unique_id=&quot;12842&quot;&gt;&lt;property id=&quot;20148&quot; value=&quot;5&quot;/&gt;&lt;property id=&quot;20300&quot; value=&quot;Slide 88&quot;/&gt;&lt;property id=&quot;20307&quot; value=&quot;402&quot;/&gt;&lt;/object&gt;&lt;object type=&quot;3&quot; unique_id=&quot;12843&quot;&gt;&lt;property id=&quot;20148&quot; value=&quot;5&quot;/&gt;&lt;property id=&quot;20300&quot; value=&quot;Slide 89&quot;/&gt;&lt;property id=&quot;20307&quot; value=&quot;403&quot;/&gt;&lt;/object&gt;&lt;object type=&quot;3&quot; unique_id=&quot;12844&quot;&gt;&lt;property id=&quot;20148&quot; value=&quot;5&quot;/&gt;&lt;property id=&quot;20300&quot; value=&quot;Slide 90&quot;/&gt;&lt;property id=&quot;20307&quot; value=&quot;404&quot;/&gt;&lt;/object&gt;&lt;object type=&quot;3&quot; unique_id=&quot;12845&quot;&gt;&lt;property id=&quot;20148&quot; value=&quot;5&quot;/&gt;&lt;property id=&quot;20300&quot; value=&quot;Slide 91&quot;/&gt;&lt;property id=&quot;20307&quot; value=&quot;405&quot;/&gt;&lt;/object&gt;&lt;object type=&quot;3&quot; unique_id=&quot;12846&quot;&gt;&lt;property id=&quot;20148&quot; value=&quot;5&quot;/&gt;&lt;property id=&quot;20300&quot; value=&quot;Slide 92 - &amp;quot;Using radio buttons and checkboxes in calculations&amp;quot;&quot;/&gt;&lt;property id=&quot;20307&quot; value=&quot;406&quot;/&gt;&lt;/object&gt;&lt;object type=&quot;3&quot; unique_id=&quot;12847&quot;&gt;&lt;property id=&quot;20148&quot; value=&quot;5&quot;/&gt;&lt;property id=&quot;20300&quot; value=&quot;Slide 93 - &amp;quot;Compound conditions&amp;quot;&quot;/&gt;&lt;property id=&quot;20307&quot; value=&quot;407&quot;/&gt;&lt;/object&gt;&lt;object type=&quot;3&quot; unique_id=&quot;12848&quot;&gt;&lt;property id=&quot;20148&quot; value=&quot;5&quot;/&gt;&lt;property id=&quot;20300&quot; value=&quot;Slide 94&quot;/&gt;&lt;property id=&quot;20307&quot; value=&quot;408&quot;/&gt;&lt;/object&gt;&lt;object type=&quot;3&quot; unique_id=&quot;12849&quot;&gt;&lt;property id=&quot;20148&quot; value=&quot;5&quot;/&gt;&lt;property id=&quot;20300&quot; value=&quot;Slide 95&quot;/&gt;&lt;property id=&quot;20307&quot; value=&quot;409&quot;/&gt;&lt;/object&gt;&lt;object type=&quot;3&quot; unique_id=&quot;12850&quot;&gt;&lt;property id=&quot;20148&quot; value=&quot;5&quot;/&gt;&lt;property id=&quot;20300&quot; value=&quot;Slide 96&quot;/&gt;&lt;property id=&quot;20307&quot; value=&quot;410&quot;/&gt;&lt;/object&gt;&lt;object type=&quot;3&quot; unique_id=&quot;12851&quot;&gt;&lt;property id=&quot;20148&quot; value=&quot;5&quot;/&gt;&lt;property id=&quot;20300&quot; value=&quot;Slide 97 - &amp;quot;example&amp;quot;&quot;/&gt;&lt;property id=&quot;20307&quot; value=&quot;411&quot;/&gt;&lt;/object&gt;&lt;object type=&quot;3&quot; unique_id=&quot;12852&quot;&gt;&lt;property id=&quot;20148&quot; value=&quot;5&quot;/&gt;&lt;property id=&quot;20300&quot; value=&quot;Slide 98&quot;/&gt;&lt;property id=&quot;20307&quot; value=&quot;412&quot;/&gt;&lt;/object&gt;&lt;object type=&quot;3&quot; unique_id=&quot;12853&quot;&gt;&lt;property id=&quot;20148&quot; value=&quot;5&quot;/&gt;&lt;property id=&quot;20300&quot; value=&quot;Slide 99&quot;/&gt;&lt;property id=&quot;20307&quot; value=&quot;413&quot;/&gt;&lt;/object&gt;&lt;object type=&quot;3&quot; unique_id=&quot;12854&quot;&gt;&lt;property id=&quot;20148&quot; value=&quot;5&quot;/&gt;&lt;property id=&quot;20300&quot; value=&quot;Slide 100&quot;/&gt;&lt;property id=&quot;20307&quot; value=&quot;414&quot;/&gt;&lt;/object&gt;&lt;object type=&quot;3&quot; unique_id=&quot;12855&quot;&gt;&lt;property id=&quot;20148&quot; value=&quot;5&quot;/&gt;&lt;property id=&quot;20300&quot; value=&quot;Slide 101&quot;/&gt;&lt;property id=&quot;20307&quot; value=&quot;415&quot;/&gt;&lt;/object&gt;&lt;object type=&quot;3&quot; unique_id=&quot;12856&quot;&gt;&lt;property id=&quot;20148&quot; value=&quot;5&quot;/&gt;&lt;property id=&quot;20300&quot; value=&quot;Slide 102&quot;/&gt;&lt;property id=&quot;20307&quot; value=&quot;416&quot;/&gt;&lt;/object&gt;&lt;object type=&quot;3&quot; unique_id=&quot;12857&quot;&gt;&lt;property id=&quot;20148&quot; value=&quot;5&quot;/&gt;&lt;property id=&quot;20300&quot; value=&quot;Slide 103&quot;/&gt;&lt;property id=&quot;20307&quot; value=&quot;417&quot;/&gt;&lt;/object&gt;&lt;object type=&quot;3&quot; unique_id=&quot;12858&quot;&gt;&lt;property id=&quot;20148&quot; value=&quot;5&quot;/&gt;&lt;property id=&quot;20300&quot; value=&quot;Slide 104&quot;/&gt;&lt;property id=&quot;20307&quot; value=&quot;418&quot;/&gt;&lt;/object&gt;&lt;object type=&quot;3&quot; unique_id=&quot;12859&quot;&gt;&lt;property id=&quot;20148&quot; value=&quot;5&quot;/&gt;&lt;property id=&quot;20300&quot; value=&quot;Slide 105 - &amp;quot;C# logical operators&amp;quot;&quot;/&gt;&lt;property id=&quot;20307&quot; value=&quot;419&quot;/&gt;&lt;/object&gt;&lt;object type=&quot;3&quot; unique_id=&quot;12860&quot;&gt;&lt;property id=&quot;20148&quot; value=&quot;5&quot;/&gt;&lt;property id=&quot;20300&quot; value=&quot;Slide 106 - &amp;quot;Short circuit evaluation&amp;quot;&quot;/&gt;&lt;property id=&quot;20307&quot; value=&quot;420&quot;/&gt;&lt;/object&gt;&lt;object type=&quot;3&quot; unique_id=&quot;12861&quot;&gt;&lt;property id=&quot;20148&quot; value=&quot;5&quot;/&gt;&lt;property id=&quot;20300&quot; value=&quot;Slide 107&quot;/&gt;&lt;property id=&quot;20307&quot; value=&quot;421&quot;/&gt;&lt;/object&gt;&lt;object type=&quot;3&quot; unique_id=&quot;12862&quot;&gt;&lt;property id=&quot;20148&quot; value=&quot;5&quot;/&gt;&lt;property id=&quot;20300&quot; value=&quot;Slide 108&quot;/&gt;&lt;property id=&quot;20307&quot; value=&quot;422&quot;/&gt;&lt;/object&gt;&lt;object type=&quot;3&quot; unique_id=&quot;12863&quot;&gt;&lt;property id=&quot;20148&quot; value=&quot;5&quot;/&gt;&lt;property id=&quot;20300&quot; value=&quot;Slide 109 - &amp;quot;update&amp;quot;&quot;/&gt;&lt;property id=&quot;20307&quot; value=&quot;423&quot;/&gt;&lt;/object&gt;&lt;object type=&quot;3&quot; unique_id=&quot;12864&quot;&gt;&lt;property id=&quot;20148&quot; value=&quot;5&quot;/&gt;&lt;property id=&quot;20300&quot; value=&quot;Slide 110 - &amp;quot;Adding tool tips&amp;quot;&quot;/&gt;&lt;property id=&quot;20307&quot; value=&quot;424&quot;/&gt;&lt;/object&gt;&lt;object type=&quot;3&quot; unique_id=&quot;12865&quot;&gt;&lt;property id=&quot;20148&quot; value=&quot;5&quot;/&gt;&lt;property id=&quot;20300&quot; value=&quot;Slide 111 - &amp;quot;update&amp;quot;&quot;/&gt;&lt;property id=&quot;20307&quot; value=&quot;425&quot;/&gt;&lt;/object&gt;&lt;object type=&quot;3&quot; unique_id=&quot;12866&quot;&gt;&lt;property id=&quot;20148&quot; value=&quot;5&quot;/&gt;&lt;property id=&quot;20300&quot; value=&quot;Slide 112 - &amp;quot;Random numbers&amp;quot;&quot;/&gt;&lt;property id=&quot;20307&quot; value=&quot;426&quot;/&gt;&lt;/object&gt;&lt;object type=&quot;3&quot; unique_id=&quot;12867&quot;&gt;&lt;property id=&quot;20148&quot; value=&quot;5&quot;/&gt;&lt;property id=&quot;20300&quot; value=&quot;Slide 113 - &amp;quot;What is a random number?&amp;quot;&quot;/&gt;&lt;property id=&quot;20307&quot; value=&quot;427&quot;/&gt;&lt;/object&gt;&lt;object type=&quot;3&quot; unique_id=&quot;12868&quot;&gt;&lt;property id=&quot;20148&quot; value=&quot;5&quot;/&gt;&lt;property id=&quot;20300&quot; value=&quot;Slide 114&quot;/&gt;&lt;property id=&quot;20307&quot; value=&quot;428&quot;/&gt;&lt;/object&gt;&lt;object type=&quot;3&quot; unique_id=&quot;12869&quot;&gt;&lt;property id=&quot;20148&quot; value=&quot;5&quot;/&gt;&lt;property id=&quot;20300&quot; value=&quot;Slide 115&quot;/&gt;&lt;property id=&quot;20307&quot; value=&quot;429&quot;/&gt;&lt;/object&gt;&lt;object type=&quot;3&quot; unique_id=&quot;12870&quot;&gt;&lt;property id=&quot;20148&quot; value=&quot;5&quot;/&gt;&lt;property id=&quot;20300&quot; value=&quot;Slide 116&quot;/&gt;&lt;property id=&quot;20307&quot; value=&quot;430&quot;/&gt;&lt;/object&gt;&lt;object type=&quot;3&quot; unique_id=&quot;12871&quot;&gt;&lt;property id=&quot;20148&quot; value=&quot;5&quot;/&gt;&lt;property id=&quot;20300&quot; value=&quot;Slide 117&quot;/&gt;&lt;property id=&quot;20307&quot; value=&quot;431&quot;/&gt;&lt;/object&gt;&lt;object type=&quot;3&quot; unique_id=&quot;12872&quot;&gt;&lt;property id=&quot;20148&quot; value=&quot;5&quot;/&gt;&lt;property id=&quot;20300&quot; value=&quot;Slide 118&quot;/&gt;&lt;property id=&quot;20307&quot; value=&quot;432&quot;/&gt;&lt;/object&gt;&lt;object type=&quot;3&quot; unique_id=&quot;12873&quot;&gt;&lt;property id=&quot;20148&quot; value=&quot;5&quot;/&gt;&lt;property id=&quot;20300&quot; value=&quot;Slide 119&quot;/&gt;&lt;property id=&quot;20307&quot; value=&quot;433&quot;/&gt;&lt;/object&gt;&lt;object type=&quot;3&quot; unique_id=&quot;12874&quot;&gt;&lt;property id=&quot;20148&quot; value=&quot;5&quot;/&gt;&lt;property id=&quot;20300&quot; value=&quot;Slide 120&quot;/&gt;&lt;property id=&quot;20307&quot; value=&quot;434&quot;/&gt;&lt;/object&gt;&lt;object type=&quot;3&quot; unique_id=&quot;12875&quot;&gt;&lt;property id=&quot;20148&quot; value=&quot;5&quot;/&gt;&lt;property id=&quot;20300&quot; value=&quot;Slide 121&quot;/&gt;&lt;property id=&quot;20307&quot; value=&quot;435&quot;/&gt;&lt;/object&gt;&lt;object type=&quot;3&quot; unique_id=&quot;12876&quot;&gt;&lt;property id=&quot;20148&quot; value=&quot;5&quot;/&gt;&lt;property id=&quot;20300&quot; value=&quot;Slide 122 - &amp;quot;Toupper and tolower&amp;quot;&quot;/&gt;&lt;property id=&quot;20307&quot; value=&quot;436&quot;/&gt;&lt;/object&gt;&lt;object type=&quot;3&quot; unique_id=&quot;12877&quot;&gt;&lt;property id=&quot;20148&quot; value=&quot;5&quot;/&gt;&lt;property id=&quot;20300&quot; value=&quot;Slide 123&quot;/&gt;&lt;property id=&quot;20307&quot; value=&quot;440&quot;/&gt;&lt;/object&gt;&lt;object type=&quot;3&quot; unique_id=&quot;12878&quot;&gt;&lt;property id=&quot;20148&quot; value=&quot;5&quot;/&gt;&lt;property id=&quot;20300&quot; value=&quot;Slide 124&quot;/&gt;&lt;property id=&quot;20307&quot; value=&quot;441&quot;/&gt;&lt;/object&gt;&lt;object type=&quot;3&quot; unique_id=&quot;12879&quot;&gt;&lt;property id=&quot;20148&quot; value=&quot;5&quot;/&gt;&lt;property id=&quot;20300&quot; value=&quot;Slide 125&quot;/&gt;&lt;property id=&quot;20307&quot; value=&quot;442&quot;/&gt;&lt;/object&gt;&lt;object type=&quot;3&quot; unique_id=&quot;12880&quot;&gt;&lt;property id=&quot;20148&quot; value=&quot;5&quot;/&gt;&lt;property id=&quot;20300&quot; value=&quot;Slide 126&quot;/&gt;&lt;property id=&quot;20307&quot; value=&quot;443&quot;/&gt;&lt;/object&gt;&lt;object type=&quot;3&quot; unique_id=&quot;12881&quot;&gt;&lt;property id=&quot;20148&quot; value=&quot;5&quot;/&gt;&lt;property id=&quot;20300&quot; value=&quot;Slide 127 - &amp;quot;flags&amp;quot;&quot;/&gt;&lt;property id=&quot;20307&quot; value=&quot;444&quot;/&gt;&lt;/object&gt;&lt;object type=&quot;3&quot; unique_id=&quot;12882&quot;&gt;&lt;property id=&quot;20148&quot; value=&quot;5&quot;/&gt;&lt;property id=&quot;20300&quot; value=&quot;Slide 128&quot;/&gt;&lt;property id=&quot;20307&quot; value=&quot;437&quot;/&gt;&lt;/object&gt;&lt;object type=&quot;3&quot; unique_id=&quot;12883&quot;&gt;&lt;property id=&quot;20148&quot; value=&quot;5&quot;/&gt;&lt;property id=&quot;20300&quot; value=&quot;Slide 129 - &amp;quot;assignment&amp;quot;&quot;/&gt;&lt;property id=&quot;20307&quot; value=&quot;438&quot;/&gt;&lt;/object&gt;&lt;object type=&quot;3&quot; unique_id=&quot;12884&quot;&gt;&lt;property id=&quot;20148&quot; value=&quot;5&quot;/&gt;&lt;property id=&quot;20300&quot; value=&quot;Slide 130&quot;/&gt;&lt;property id=&quot;20307&quot; value=&quot;439&quot;/&gt;&lt;/object&gt;&lt;object type=&quot;3&quot; unique_id=&quot;12885&quot;&gt;&lt;property id=&quot;20148&quot; value=&quot;5&quot;/&gt;&lt;property id=&quot;20300&quot; value=&quot;Slide 131&quot;/&gt;&lt;property id=&quot;20307&quot; value=&quot;445&quot;/&gt;&lt;/object&gt;&lt;object type=&quot;3&quot; unique_id=&quot;12886&quot;&gt;&lt;property id=&quot;20148&quot; value=&quot;5&quot;/&gt;&lt;property id=&quot;20300&quot; value=&quot;Slide 132&quot;/&gt;&lt;property id=&quot;20307&quot; value=&quot;446&quot;/&gt;&lt;/object&gt;&lt;object type=&quot;3&quot; unique_id=&quot;12887&quot;&gt;&lt;property id=&quot;20148&quot; value=&quot;5&quot;/&gt;&lt;property id=&quot;20300&quot; value=&quot;Slide 133&quot;/&gt;&lt;property id=&quot;20307&quot; value=&quot;447&quot;/&gt;&lt;/object&gt;&lt;object type=&quot;3&quot; unique_id=&quot;12888&quot;&gt;&lt;property id=&quot;20148&quot; value=&quot;5&quot;/&gt;&lt;property id=&quot;20300&quot; value=&quot;Slide 134&quot;/&gt;&lt;property id=&quot;20307&quot; value=&quot;448&quot;/&gt;&lt;/object&gt;&lt;object type=&quot;3&quot; unique_id=&quot;12889&quot;&gt;&lt;property id=&quot;20148&quot; value=&quot;5&quot;/&gt;&lt;property id=&quot;20300&quot; value=&quot;Slide 135&quot;/&gt;&lt;property id=&quot;20307&quot; value=&quot;449&quot;/&gt;&lt;/object&gt;&lt;/object&gt;&lt;/object&gt;&lt;/database&gt;"/>
  <p:tag name="SECTOMILLISECCONVERTED" val="1"/>
</p:tagLst>
</file>

<file path=ppt/theme/theme1.xml><?xml version="1.0" encoding="utf-8"?>
<a:theme xmlns:a="http://schemas.openxmlformats.org/drawingml/2006/main" name="MSTC PowerPoint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3F3E4A144E674BAC6F2237AADC6794" ma:contentTypeVersion="0" ma:contentTypeDescription="Create a new document." ma:contentTypeScope="" ma:versionID="4144a10a846bd135ba26dc4bb18372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7D8B3A-6C63-4BAC-85AE-A48571BBC96E}">
  <ds:schemaRefs>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F93524-A8A9-4625-BB9D-0886DB662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57FCF5A-64A1-4222-9B63-E4E98EF2BD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MSTC PowerPoint Template</Template>
  <TotalTime>1215</TotalTime>
  <Words>6159</Words>
  <Application>Microsoft Office PowerPoint</Application>
  <PresentationFormat>On-screen Show (4:3)</PresentationFormat>
  <Paragraphs>738</Paragraphs>
  <Slides>142</Slides>
  <Notes>140</Notes>
  <HiddenSlides>7</HiddenSlides>
  <MMClips>0</MMClips>
  <ScaleCrop>false</ScaleCrop>
  <HeadingPairs>
    <vt:vector size="4" baseType="variant">
      <vt:variant>
        <vt:lpstr>Theme</vt:lpstr>
      </vt:variant>
      <vt:variant>
        <vt:i4>1</vt:i4>
      </vt:variant>
      <vt:variant>
        <vt:lpstr>Slide Titles</vt:lpstr>
      </vt:variant>
      <vt:variant>
        <vt:i4>142</vt:i4>
      </vt:variant>
    </vt:vector>
  </HeadingPairs>
  <TitlesOfParts>
    <vt:vector size="143" baseType="lpstr">
      <vt:lpstr>MSTC PowerPoint Template</vt:lpstr>
      <vt:lpstr>Unit 5 Decision Processing</vt:lpstr>
      <vt:lpstr>Notes</vt:lpstr>
      <vt:lpstr>textbook reading</vt:lpstr>
      <vt:lpstr>introduction to decision programming</vt:lpstr>
      <vt:lpstr>intro to decision processing</vt:lpstr>
      <vt:lpstr>if statement construct</vt:lpstr>
      <vt:lpstr>example of if statements</vt:lpstr>
      <vt:lpstr>constructs in program design flowchart rules</vt:lpstr>
      <vt:lpstr>if flowchart example</vt:lpstr>
      <vt:lpstr>nested if statements flow</vt:lpstr>
      <vt:lpstr>visio</vt:lpstr>
      <vt:lpstr>pseudocode rules</vt:lpstr>
      <vt:lpstr>if statement variables</vt:lpstr>
      <vt:lpstr>wording if statement</vt:lpstr>
      <vt:lpstr>if statement pseudocode (bad)</vt:lpstr>
      <vt:lpstr>if/else</vt:lpstr>
      <vt:lpstr>create a flow chart for this (small groups)</vt:lpstr>
      <vt:lpstr>correct solution</vt:lpstr>
      <vt:lpstr>if … elseif</vt:lpstr>
      <vt:lpstr>if...elseif example</vt:lpstr>
      <vt:lpstr>Group assignment</vt:lpstr>
      <vt:lpstr>group assignment pseudocode</vt:lpstr>
      <vt:lpstr>group assignment flowchart 1</vt:lpstr>
      <vt:lpstr>group assignment flowchart 2</vt:lpstr>
      <vt:lpstr>nested ifs</vt:lpstr>
      <vt:lpstr>flowchart- nested if</vt:lpstr>
      <vt:lpstr>relational operators</vt:lpstr>
      <vt:lpstr>relational operators</vt:lpstr>
      <vt:lpstr>= vs ==</vt:lpstr>
      <vt:lpstr>relational operators</vt:lpstr>
      <vt:lpstr>example</vt:lpstr>
      <vt:lpstr>order of operation example</vt:lpstr>
      <vt:lpstr>if statement in c#</vt:lpstr>
      <vt:lpstr>if example for c#</vt:lpstr>
      <vt:lpstr>conditional statements</vt:lpstr>
      <vt:lpstr>conditional stmt</vt:lpstr>
      <vt:lpstr>if…else</vt:lpstr>
      <vt:lpstr>if…ElseIf</vt:lpstr>
      <vt:lpstr>assignments</vt:lpstr>
      <vt:lpstr>nested if</vt:lpstr>
      <vt:lpstr>assignment</vt:lpstr>
      <vt:lpstr>comparing strings</vt:lpstr>
      <vt:lpstr>strings</vt:lpstr>
      <vt:lpstr>string.compare()</vt:lpstr>
      <vt:lpstr>string.compare()</vt:lpstr>
      <vt:lpstr>string.compare extra details</vt:lpstr>
      <vt:lpstr>radio buttons</vt:lpstr>
      <vt:lpstr>Check boxes</vt:lpstr>
      <vt:lpstr>group boxes</vt:lpstr>
      <vt:lpstr>group boxes addl items</vt:lpstr>
      <vt:lpstr>adding controls to group box</vt:lpstr>
      <vt:lpstr>moving controls into groupbox</vt:lpstr>
      <vt:lpstr>Checkboxes</vt:lpstr>
      <vt:lpstr>checkbox properties</vt:lpstr>
      <vt:lpstr>assignments</vt:lpstr>
      <vt:lpstr>radio button grouping</vt:lpstr>
      <vt:lpstr>group box visibility</vt:lpstr>
      <vt:lpstr>lab work</vt:lpstr>
      <vt:lpstr>Update your application(in the lab)</vt:lpstr>
      <vt:lpstr>Merging event procedures</vt:lpstr>
      <vt:lpstr>radio button check changed</vt:lpstr>
      <vt:lpstr>Check changed event handler</vt:lpstr>
      <vt:lpstr>Coding checkboxes</vt:lpstr>
      <vt:lpstr>check boxes</vt:lpstr>
      <vt:lpstr>Case statement (switch)</vt:lpstr>
      <vt:lpstr>Pseudocode &amp; flow chart</vt:lpstr>
      <vt:lpstr>Case stmts in c#</vt:lpstr>
      <vt:lpstr>Case statments</vt:lpstr>
      <vt:lpstr>test expression of a case statement</vt:lpstr>
      <vt:lpstr>case test expression</vt:lpstr>
      <vt:lpstr>case stmt</vt:lpstr>
      <vt:lpstr>when to use a switch stmt</vt:lpstr>
      <vt:lpstr>switch example</vt:lpstr>
      <vt:lpstr>Example w/all case expression list variations</vt:lpstr>
      <vt:lpstr>case statement use</vt:lpstr>
      <vt:lpstr>wpf windows lifetime event order</vt:lpstr>
      <vt:lpstr>wpf windows lifetime event order</vt:lpstr>
      <vt:lpstr>Create an event handler tied to two actions</vt:lpstr>
      <vt:lpstr>Update your application</vt:lpstr>
      <vt:lpstr>Update your application</vt:lpstr>
      <vt:lpstr>assignment</vt:lpstr>
      <vt:lpstr>checkchanged vs click event</vt:lpstr>
      <vt:lpstr>checkchanged class variable</vt:lpstr>
      <vt:lpstr>changing radio button in code</vt:lpstr>
      <vt:lpstr>Link one procedure to multiple events</vt:lpstr>
      <vt:lpstr>Update your application</vt:lpstr>
      <vt:lpstr>casting the sender</vt:lpstr>
      <vt:lpstr>casting the sender</vt:lpstr>
      <vt:lpstr>obtain radio button name to use for switch</vt:lpstr>
      <vt:lpstr>example</vt:lpstr>
      <vt:lpstr>result of refactoring</vt:lpstr>
      <vt:lpstr>sequence of events</vt:lpstr>
      <vt:lpstr>use of class level variable</vt:lpstr>
      <vt:lpstr>combine checkdchanged with switch</vt:lpstr>
      <vt:lpstr>refactoring further</vt:lpstr>
      <vt:lpstr>result</vt:lpstr>
      <vt:lpstr>delaying the processing</vt:lpstr>
      <vt:lpstr>Using radio buttons and checkboxes in calculations</vt:lpstr>
      <vt:lpstr>Compound conditions</vt:lpstr>
      <vt:lpstr>multi part conditions</vt:lpstr>
      <vt:lpstr>truth tables</vt:lpstr>
      <vt:lpstr>and vs or</vt:lpstr>
      <vt:lpstr>example</vt:lpstr>
      <vt:lpstr>compound or conditions</vt:lpstr>
      <vt:lpstr>compound and / or</vt:lpstr>
      <vt:lpstr>example</vt:lpstr>
      <vt:lpstr>multiple conditions</vt:lpstr>
      <vt:lpstr>multiple conditions</vt:lpstr>
      <vt:lpstr>complexity &amp; conditions</vt:lpstr>
      <vt:lpstr>2^n conditions</vt:lpstr>
      <vt:lpstr>C# logical operators</vt:lpstr>
      <vt:lpstr>Short circuit evaluation</vt:lpstr>
      <vt:lpstr>&amp;&amp;</vt:lpstr>
      <vt:lpstr>||</vt:lpstr>
      <vt:lpstr>update</vt:lpstr>
      <vt:lpstr>Adding tool tips</vt:lpstr>
      <vt:lpstr>update</vt:lpstr>
      <vt:lpstr>Random numbers</vt:lpstr>
      <vt:lpstr>What is a random number?</vt:lpstr>
      <vt:lpstr> </vt:lpstr>
      <vt:lpstr>random</vt:lpstr>
      <vt:lpstr>random</vt:lpstr>
      <vt:lpstr>random</vt:lpstr>
      <vt:lpstr>random</vt:lpstr>
      <vt:lpstr>random</vt:lpstr>
      <vt:lpstr>PowerPoint Presentation</vt:lpstr>
      <vt:lpstr>PowerPoint Presentation</vt:lpstr>
      <vt:lpstr>getrandom in c# tools class</vt:lpstr>
      <vt:lpstr>Toupper and tolower</vt:lpstr>
      <vt:lpstr>PowerPoint Presentation</vt:lpstr>
      <vt:lpstr>PowerPoint Presentation</vt:lpstr>
      <vt:lpstr>PowerPoint Presentation</vt:lpstr>
      <vt:lpstr>PowerPoint Presentation</vt:lpstr>
      <vt:lpstr>flags</vt:lpstr>
      <vt:lpstr>PowerPoint Presentation</vt:lpstr>
      <vt:lpstr>assignment</vt:lpstr>
      <vt:lpstr>PowerPoint Presentation</vt:lpstr>
      <vt:lpstr>PowerPoint Presentation</vt:lpstr>
      <vt:lpstr>PowerPoint Presentation</vt:lpstr>
      <vt:lpstr>PowerPoint Presentation</vt:lpstr>
      <vt:lpstr>PowerPoint Presentation</vt:lpstr>
      <vt:lpstr>PowerPoint Presentation</vt:lpstr>
    </vt:vector>
  </TitlesOfParts>
  <Company>MSTC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MSTC</dc:title>
  <dc:creator>Gaul, Volker</dc:creator>
  <cp:lastModifiedBy>Presley, Brent A</cp:lastModifiedBy>
  <cp:revision>96</cp:revision>
  <cp:lastPrinted>2013-01-16T16:22:27Z</cp:lastPrinted>
  <dcterms:created xsi:type="dcterms:W3CDTF">2013-08-16T14:20:36Z</dcterms:created>
  <dcterms:modified xsi:type="dcterms:W3CDTF">2015-11-30T20:55:49Z</dcterms:modified>
</cp:coreProperties>
</file>