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33"/>
  </p:notesMasterIdLst>
  <p:handoutMasterIdLst>
    <p:handoutMasterId r:id="rId34"/>
  </p:handoutMasterIdLst>
  <p:sldIdLst>
    <p:sldId id="313" r:id="rId5"/>
    <p:sldId id="314" r:id="rId6"/>
    <p:sldId id="333" r:id="rId7"/>
    <p:sldId id="338" r:id="rId8"/>
    <p:sldId id="335" r:id="rId9"/>
    <p:sldId id="334" r:id="rId10"/>
    <p:sldId id="315" r:id="rId11"/>
    <p:sldId id="332" r:id="rId12"/>
    <p:sldId id="342" r:id="rId13"/>
    <p:sldId id="343" r:id="rId14"/>
    <p:sldId id="341" r:id="rId15"/>
    <p:sldId id="339" r:id="rId16"/>
    <p:sldId id="336" r:id="rId17"/>
    <p:sldId id="337" r:id="rId18"/>
    <p:sldId id="316" r:id="rId19"/>
    <p:sldId id="318" r:id="rId20"/>
    <p:sldId id="319" r:id="rId21"/>
    <p:sldId id="320" r:id="rId22"/>
    <p:sldId id="321" r:id="rId23"/>
    <p:sldId id="322" r:id="rId24"/>
    <p:sldId id="323" r:id="rId25"/>
    <p:sldId id="324" r:id="rId26"/>
    <p:sldId id="331" r:id="rId27"/>
    <p:sldId id="326" r:id="rId28"/>
    <p:sldId id="327" r:id="rId29"/>
    <p:sldId id="328" r:id="rId30"/>
    <p:sldId id="329" r:id="rId31"/>
    <p:sldId id="330" r:id="rId32"/>
  </p:sldIdLst>
  <p:sldSz cx="9144000" cy="6858000" type="screen4x3"/>
  <p:notesSz cx="7010400" cy="9296400"/>
  <p:custDataLst>
    <p:tags r:id="rId3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990033"/>
    <a:srgbClr val="FFFFFF"/>
    <a:srgbClr val="DDDDDD"/>
    <a:srgbClr val="A50021"/>
    <a:srgbClr val="FF6600"/>
    <a:srgbClr val="003366"/>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01" autoAdjust="0"/>
  </p:normalViewPr>
  <p:slideViewPr>
    <p:cSldViewPr>
      <p:cViewPr varScale="1">
        <p:scale>
          <a:sx n="69" d="100"/>
          <a:sy n="69" d="100"/>
        </p:scale>
        <p:origin x="78" y="8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gs" Target="tags/tag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pPr>
              <a:defRPr/>
            </a:pPr>
            <a:fld id="{10878D24-9582-4E4B-A99A-25615F16C338}" type="datetimeFigureOut">
              <a:rPr lang="en-US"/>
              <a:pPr>
                <a:defRPr/>
              </a:pPr>
              <a:t>1/11/2016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pPr>
              <a:defRPr/>
            </a:pPr>
            <a:fld id="{123A3760-E640-4460-8C1B-97FCF8CE6C7F}" type="slidenum">
              <a:rPr lang="en-US"/>
              <a:pPr>
                <a:defRPr/>
              </a:pPr>
              <a:t>0</a:t>
            </a:fld>
            <a:endParaRPr lang="en-US"/>
          </a:p>
        </p:txBody>
      </p:sp>
    </p:spTree>
    <p:extLst>
      <p:ext uri="{BB962C8B-B14F-4D97-AF65-F5344CB8AC3E}">
        <p14:creationId xmlns:p14="http://schemas.microsoft.com/office/powerpoint/2010/main" val="1497784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78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78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78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F46E74-5592-4BF1-BDC0-0FF62C5E11B8}" type="slidenum">
              <a:rPr lang="en-US"/>
              <a:pPr>
                <a:defRPr/>
              </a:pPr>
              <a:t>‹#›</a:t>
            </a:fld>
            <a:endParaRPr lang="en-US"/>
          </a:p>
        </p:txBody>
      </p:sp>
    </p:spTree>
    <p:extLst>
      <p:ext uri="{BB962C8B-B14F-4D97-AF65-F5344CB8AC3E}">
        <p14:creationId xmlns:p14="http://schemas.microsoft.com/office/powerpoint/2010/main" val="4072599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421E7C3-4F2E-4A98-8A96-FCBDB1C2E159}" type="slidenum">
              <a:rPr lang="en-US" smtClean="0"/>
              <a:pPr eaLnBrk="1" hangingPunct="1"/>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9749906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13</a:t>
            </a:fld>
            <a:endParaRPr lang="en-US"/>
          </a:p>
        </p:txBody>
      </p:sp>
    </p:spTree>
    <p:extLst>
      <p:ext uri="{BB962C8B-B14F-4D97-AF65-F5344CB8AC3E}">
        <p14:creationId xmlns:p14="http://schemas.microsoft.com/office/powerpoint/2010/main" val="40515691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14</a:t>
            </a:fld>
            <a:endParaRPr lang="en-US"/>
          </a:p>
        </p:txBody>
      </p:sp>
    </p:spTree>
    <p:extLst>
      <p:ext uri="{BB962C8B-B14F-4D97-AF65-F5344CB8AC3E}">
        <p14:creationId xmlns:p14="http://schemas.microsoft.com/office/powerpoint/2010/main" val="3742167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15</a:t>
            </a:fld>
            <a:endParaRPr lang="en-US"/>
          </a:p>
        </p:txBody>
      </p:sp>
    </p:spTree>
    <p:extLst>
      <p:ext uri="{BB962C8B-B14F-4D97-AF65-F5344CB8AC3E}">
        <p14:creationId xmlns:p14="http://schemas.microsoft.com/office/powerpoint/2010/main" val="3237604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16</a:t>
            </a:fld>
            <a:endParaRPr lang="en-US"/>
          </a:p>
        </p:txBody>
      </p:sp>
    </p:spTree>
    <p:extLst>
      <p:ext uri="{BB962C8B-B14F-4D97-AF65-F5344CB8AC3E}">
        <p14:creationId xmlns:p14="http://schemas.microsoft.com/office/powerpoint/2010/main" val="1960809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17</a:t>
            </a:fld>
            <a:endParaRPr lang="en-US"/>
          </a:p>
        </p:txBody>
      </p:sp>
    </p:spTree>
    <p:extLst>
      <p:ext uri="{BB962C8B-B14F-4D97-AF65-F5344CB8AC3E}">
        <p14:creationId xmlns:p14="http://schemas.microsoft.com/office/powerpoint/2010/main" val="2339820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18</a:t>
            </a:fld>
            <a:endParaRPr lang="en-US"/>
          </a:p>
        </p:txBody>
      </p:sp>
    </p:spTree>
    <p:extLst>
      <p:ext uri="{BB962C8B-B14F-4D97-AF65-F5344CB8AC3E}">
        <p14:creationId xmlns:p14="http://schemas.microsoft.com/office/powerpoint/2010/main" val="40651662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19</a:t>
            </a:fld>
            <a:endParaRPr lang="en-US"/>
          </a:p>
        </p:txBody>
      </p:sp>
    </p:spTree>
    <p:extLst>
      <p:ext uri="{BB962C8B-B14F-4D97-AF65-F5344CB8AC3E}">
        <p14:creationId xmlns:p14="http://schemas.microsoft.com/office/powerpoint/2010/main" val="39422375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20</a:t>
            </a:fld>
            <a:endParaRPr lang="en-US"/>
          </a:p>
        </p:txBody>
      </p:sp>
    </p:spTree>
    <p:extLst>
      <p:ext uri="{BB962C8B-B14F-4D97-AF65-F5344CB8AC3E}">
        <p14:creationId xmlns:p14="http://schemas.microsoft.com/office/powerpoint/2010/main" val="3825124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21</a:t>
            </a:fld>
            <a:endParaRPr lang="en-US"/>
          </a:p>
        </p:txBody>
      </p:sp>
    </p:spTree>
    <p:extLst>
      <p:ext uri="{BB962C8B-B14F-4D97-AF65-F5344CB8AC3E}">
        <p14:creationId xmlns:p14="http://schemas.microsoft.com/office/powerpoint/2010/main" val="200257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22</a:t>
            </a:fld>
            <a:endParaRPr lang="en-US"/>
          </a:p>
        </p:txBody>
      </p:sp>
    </p:spTree>
    <p:extLst>
      <p:ext uri="{BB962C8B-B14F-4D97-AF65-F5344CB8AC3E}">
        <p14:creationId xmlns:p14="http://schemas.microsoft.com/office/powerpoint/2010/main" val="3359909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5</a:t>
            </a:fld>
            <a:endParaRPr lang="en-US"/>
          </a:p>
        </p:txBody>
      </p:sp>
    </p:spTree>
    <p:extLst>
      <p:ext uri="{BB962C8B-B14F-4D97-AF65-F5344CB8AC3E}">
        <p14:creationId xmlns:p14="http://schemas.microsoft.com/office/powerpoint/2010/main" val="6366455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23</a:t>
            </a:fld>
            <a:endParaRPr lang="en-US"/>
          </a:p>
        </p:txBody>
      </p:sp>
    </p:spTree>
    <p:extLst>
      <p:ext uri="{BB962C8B-B14F-4D97-AF65-F5344CB8AC3E}">
        <p14:creationId xmlns:p14="http://schemas.microsoft.com/office/powerpoint/2010/main" val="41437655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24</a:t>
            </a:fld>
            <a:endParaRPr lang="en-US"/>
          </a:p>
        </p:txBody>
      </p:sp>
    </p:spTree>
    <p:extLst>
      <p:ext uri="{BB962C8B-B14F-4D97-AF65-F5344CB8AC3E}">
        <p14:creationId xmlns:p14="http://schemas.microsoft.com/office/powerpoint/2010/main" val="36897185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25</a:t>
            </a:fld>
            <a:endParaRPr lang="en-US"/>
          </a:p>
        </p:txBody>
      </p:sp>
    </p:spTree>
    <p:extLst>
      <p:ext uri="{BB962C8B-B14F-4D97-AF65-F5344CB8AC3E}">
        <p14:creationId xmlns:p14="http://schemas.microsoft.com/office/powerpoint/2010/main" val="4270575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26</a:t>
            </a:fld>
            <a:endParaRPr lang="en-US"/>
          </a:p>
        </p:txBody>
      </p:sp>
    </p:spTree>
    <p:extLst>
      <p:ext uri="{BB962C8B-B14F-4D97-AF65-F5344CB8AC3E}">
        <p14:creationId xmlns:p14="http://schemas.microsoft.com/office/powerpoint/2010/main" val="27959968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27</a:t>
            </a:fld>
            <a:endParaRPr lang="en-US"/>
          </a:p>
        </p:txBody>
      </p:sp>
    </p:spTree>
    <p:extLst>
      <p:ext uri="{BB962C8B-B14F-4D97-AF65-F5344CB8AC3E}">
        <p14:creationId xmlns:p14="http://schemas.microsoft.com/office/powerpoint/2010/main" val="23744847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28</a:t>
            </a:fld>
            <a:endParaRPr lang="en-US"/>
          </a:p>
        </p:txBody>
      </p:sp>
    </p:spTree>
    <p:extLst>
      <p:ext uri="{BB962C8B-B14F-4D97-AF65-F5344CB8AC3E}">
        <p14:creationId xmlns:p14="http://schemas.microsoft.com/office/powerpoint/2010/main" val="580178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6</a:t>
            </a:fld>
            <a:endParaRPr lang="en-US"/>
          </a:p>
        </p:txBody>
      </p:sp>
    </p:spTree>
    <p:extLst>
      <p:ext uri="{BB962C8B-B14F-4D97-AF65-F5344CB8AC3E}">
        <p14:creationId xmlns:p14="http://schemas.microsoft.com/office/powerpoint/2010/main" val="2013330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7</a:t>
            </a:fld>
            <a:endParaRPr lang="en-US"/>
          </a:p>
        </p:txBody>
      </p:sp>
    </p:spTree>
    <p:extLst>
      <p:ext uri="{BB962C8B-B14F-4D97-AF65-F5344CB8AC3E}">
        <p14:creationId xmlns:p14="http://schemas.microsoft.com/office/powerpoint/2010/main" val="3463809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8</a:t>
            </a:fld>
            <a:endParaRPr lang="en-US"/>
          </a:p>
        </p:txBody>
      </p:sp>
    </p:spTree>
    <p:extLst>
      <p:ext uri="{BB962C8B-B14F-4D97-AF65-F5344CB8AC3E}">
        <p14:creationId xmlns:p14="http://schemas.microsoft.com/office/powerpoint/2010/main" val="3211855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9</a:t>
            </a:fld>
            <a:endParaRPr lang="en-US"/>
          </a:p>
        </p:txBody>
      </p:sp>
    </p:spTree>
    <p:extLst>
      <p:ext uri="{BB962C8B-B14F-4D97-AF65-F5344CB8AC3E}">
        <p14:creationId xmlns:p14="http://schemas.microsoft.com/office/powerpoint/2010/main" val="3072965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10</a:t>
            </a:fld>
            <a:endParaRPr lang="en-US"/>
          </a:p>
        </p:txBody>
      </p:sp>
    </p:spTree>
    <p:extLst>
      <p:ext uri="{BB962C8B-B14F-4D97-AF65-F5344CB8AC3E}">
        <p14:creationId xmlns:p14="http://schemas.microsoft.com/office/powerpoint/2010/main" val="601211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11</a:t>
            </a:fld>
            <a:endParaRPr lang="en-US"/>
          </a:p>
        </p:txBody>
      </p:sp>
    </p:spTree>
    <p:extLst>
      <p:ext uri="{BB962C8B-B14F-4D97-AF65-F5344CB8AC3E}">
        <p14:creationId xmlns:p14="http://schemas.microsoft.com/office/powerpoint/2010/main" val="3160758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B4F46E74-5592-4BF1-BDC0-0FF62C5E11B8}" type="slidenum">
              <a:rPr lang="en-US"/>
              <a:pPr>
                <a:defRPr/>
              </a:pPr>
              <a:t>12</a:t>
            </a:fld>
            <a:endParaRPr lang="en-US"/>
          </a:p>
        </p:txBody>
      </p:sp>
    </p:spTree>
    <p:extLst>
      <p:ext uri="{BB962C8B-B14F-4D97-AF65-F5344CB8AC3E}">
        <p14:creationId xmlns:p14="http://schemas.microsoft.com/office/powerpoint/2010/main" val="1865476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990600" y="3962400"/>
            <a:ext cx="7772400" cy="1500187"/>
          </a:xfrm>
          <a:prstGeom prst="rect">
            <a:avLst/>
          </a:prstGeom>
        </p:spPr>
        <p:txBody>
          <a:bodyPr anchor="b"/>
          <a:lstStyle>
            <a:lvl1pPr marL="0" indent="0" algn="r">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enter presenter name</a:t>
            </a:r>
          </a:p>
        </p:txBody>
      </p:sp>
      <p:sp>
        <p:nvSpPr>
          <p:cNvPr id="6" name="Title 5"/>
          <p:cNvSpPr>
            <a:spLocks noGrp="1"/>
          </p:cNvSpPr>
          <p:nvPr>
            <p:ph type="title" hasCustomPrompt="1"/>
          </p:nvPr>
        </p:nvSpPr>
        <p:spPr>
          <a:xfrm>
            <a:off x="533400" y="1295400"/>
            <a:ext cx="8229600" cy="1143000"/>
          </a:xfrm>
        </p:spPr>
        <p:txBody>
          <a:bodyPr/>
          <a:lstStyle>
            <a:lvl1pPr>
              <a:defRPr b="1"/>
            </a:lvl1pPr>
          </a:lstStyle>
          <a:p>
            <a:r>
              <a:rPr lang="en-US" dirty="0" smtClean="0"/>
              <a:t>Click to enter title</a:t>
            </a:r>
            <a:endParaRPr lang="en-US" dirty="0"/>
          </a:p>
        </p:txBody>
      </p:sp>
    </p:spTree>
    <p:extLst>
      <p:ext uri="{BB962C8B-B14F-4D97-AF65-F5344CB8AC3E}">
        <p14:creationId xmlns:p14="http://schemas.microsoft.com/office/powerpoint/2010/main" val="3600575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1226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938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28600" y="1143001"/>
            <a:ext cx="8610600" cy="990600"/>
          </a:xfrm>
          <a:prstGeom prst="rect">
            <a:avLst/>
          </a:prstGeom>
        </p:spPr>
        <p:txBody>
          <a:bodyPr anchor="t"/>
          <a:lstStyle>
            <a:lvl1pPr algn="l">
              <a:defRPr sz="4000" b="1" cap="all"/>
            </a:lvl1pPr>
          </a:lstStyle>
          <a:p>
            <a:r>
              <a:rPr lang="en-US" dirty="0" smtClean="0"/>
              <a:t>Click to Enter title</a:t>
            </a:r>
            <a:endParaRPr lang="en-US" dirty="0"/>
          </a:p>
        </p:txBody>
      </p:sp>
      <p:sp>
        <p:nvSpPr>
          <p:cNvPr id="5" name="Text Placeholder 4"/>
          <p:cNvSpPr>
            <a:spLocks noGrp="1"/>
          </p:cNvSpPr>
          <p:nvPr>
            <p:ph type="body" sz="quarter" idx="10"/>
          </p:nvPr>
        </p:nvSpPr>
        <p:spPr>
          <a:xfrm>
            <a:off x="228600" y="2209800"/>
            <a:ext cx="8610600" cy="4419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5680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13554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39710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62956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9305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783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73428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24883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3"/>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027" name="Picture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lastname####@mstc.ed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outlook.com/mstc.edu"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5.onthehub.com/WebStore/ProductsByMajorVersionList.aspx?ws=073f1066-723a-de11-b696-0030485a8df0&amp;vsro=8"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stc-dreamspark.onthehub.com/WebStore/ProductsByMajorVersionList.asp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instructor.mstc.edu/instructor/bpresley/"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229600" cy="1143000"/>
          </a:xfrm>
        </p:spPr>
        <p:txBody>
          <a:bodyPr/>
          <a:lstStyle/>
          <a:p>
            <a:r>
              <a:rPr lang="en-US" sz="7200" dirty="0" smtClean="0"/>
              <a:t>Welcome to MSTC</a:t>
            </a:r>
            <a:endParaRPr lang="en-US" sz="7200" dirty="0"/>
          </a:p>
        </p:txBody>
      </p:sp>
      <p:sp>
        <p:nvSpPr>
          <p:cNvPr id="3" name="Text Placeholder 2"/>
          <p:cNvSpPr>
            <a:spLocks noGrp="1"/>
          </p:cNvSpPr>
          <p:nvPr>
            <p:ph type="body" idx="1"/>
          </p:nvPr>
        </p:nvSpPr>
        <p:spPr/>
        <p:txBody>
          <a:bodyPr/>
          <a:lstStyle/>
          <a:p>
            <a:r>
              <a:rPr lang="en-US" dirty="0" smtClean="0"/>
              <a:t>Instructor: Brent Presley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day activity</a:t>
            </a:r>
            <a:endParaRPr lang="en-US" dirty="0"/>
          </a:p>
        </p:txBody>
      </p:sp>
      <p:sp>
        <p:nvSpPr>
          <p:cNvPr id="3" name="Text Placeholder 2"/>
          <p:cNvSpPr>
            <a:spLocks noGrp="1"/>
          </p:cNvSpPr>
          <p:nvPr>
            <p:ph type="body" sz="quarter" idx="10"/>
          </p:nvPr>
        </p:nvSpPr>
        <p:spPr/>
        <p:txBody>
          <a:bodyPr anchor="t"/>
          <a:lstStyle/>
          <a:p>
            <a:r>
              <a:rPr lang="en-US" dirty="0"/>
              <a:t>Worst class I’ve ever had</a:t>
            </a:r>
            <a:endParaRPr lang="en-US" dirty="0"/>
          </a:p>
          <a:p>
            <a:pPr lvl="1"/>
            <a:r>
              <a:rPr lang="en-US" dirty="0"/>
              <a:t>What the teacher did</a:t>
            </a:r>
          </a:p>
          <a:p>
            <a:pPr lvl="1"/>
            <a:r>
              <a:rPr lang="en-US" dirty="0"/>
              <a:t>What the students did</a:t>
            </a:r>
          </a:p>
          <a:p>
            <a:r>
              <a:rPr lang="en-US" dirty="0"/>
              <a:t>Best class I’ve ever had</a:t>
            </a:r>
          </a:p>
          <a:p>
            <a:pPr lvl="1"/>
            <a:r>
              <a:rPr lang="en-US" dirty="0"/>
              <a:t>What the teacher did</a:t>
            </a:r>
          </a:p>
          <a:p>
            <a:pPr lvl="1"/>
            <a:r>
              <a:rPr lang="en-US" dirty="0"/>
              <a:t>What the students did</a:t>
            </a:r>
          </a:p>
        </p:txBody>
      </p:sp>
    </p:spTree>
    <p:extLst>
      <p:ext uri="{BB962C8B-B14F-4D97-AF65-F5344CB8AC3E}">
        <p14:creationId xmlns:p14="http://schemas.microsoft.com/office/powerpoint/2010/main" val="34203320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Lab</a:t>
            </a:r>
            <a:endParaRPr lang="en-US" dirty="0"/>
          </a:p>
        </p:txBody>
      </p:sp>
      <p:sp>
        <p:nvSpPr>
          <p:cNvPr id="3" name="Text Placeholder 2"/>
          <p:cNvSpPr>
            <a:spLocks noGrp="1"/>
          </p:cNvSpPr>
          <p:nvPr>
            <p:ph type="body" sz="quarter" idx="10"/>
          </p:nvPr>
        </p:nvSpPr>
        <p:spPr/>
        <p:txBody>
          <a:bodyPr/>
          <a:lstStyle/>
          <a:p>
            <a:r>
              <a:rPr lang="en-US" dirty="0" smtClean="0"/>
              <a:t>Isolated from MSTC network</a:t>
            </a:r>
          </a:p>
          <a:p>
            <a:r>
              <a:rPr lang="en-US" dirty="0" smtClean="0"/>
              <a:t>Wireless Internet: APPLE-LABs</a:t>
            </a:r>
            <a:br>
              <a:rPr lang="en-US" dirty="0" smtClean="0"/>
            </a:br>
            <a:r>
              <a:rPr lang="en-US" dirty="0" smtClean="0"/>
              <a:t>User: sp-imac1    Password: @&amp;FR_0S</a:t>
            </a:r>
          </a:p>
          <a:p>
            <a:r>
              <a:rPr lang="en-US" dirty="0" smtClean="0"/>
              <a:t>Windows access via VMWare virtual machine (next class)</a:t>
            </a:r>
            <a:endParaRPr lang="en-US" dirty="0"/>
          </a:p>
        </p:txBody>
      </p:sp>
    </p:spTree>
    <p:extLst>
      <p:ext uri="{BB962C8B-B14F-4D97-AF65-F5344CB8AC3E}">
        <p14:creationId xmlns:p14="http://schemas.microsoft.com/office/powerpoint/2010/main" val="2281144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Lab</a:t>
            </a:r>
            <a:endParaRPr lang="en-US" dirty="0"/>
          </a:p>
        </p:txBody>
      </p:sp>
      <p:sp>
        <p:nvSpPr>
          <p:cNvPr id="3" name="Text Placeholder 2"/>
          <p:cNvSpPr>
            <a:spLocks noGrp="1"/>
          </p:cNvSpPr>
          <p:nvPr>
            <p:ph type="body" sz="quarter" idx="10"/>
          </p:nvPr>
        </p:nvSpPr>
        <p:spPr/>
        <p:txBody>
          <a:bodyPr/>
          <a:lstStyle/>
          <a:p>
            <a:r>
              <a:rPr lang="en-US" dirty="0" smtClean="0"/>
              <a:t>Isolated from MSTC network</a:t>
            </a:r>
          </a:p>
          <a:p>
            <a:r>
              <a:rPr lang="en-US" dirty="0" smtClean="0"/>
              <a:t>Wireless Internet: APPLE-LABs</a:t>
            </a:r>
            <a:br>
              <a:rPr lang="en-US" dirty="0" smtClean="0"/>
            </a:br>
            <a:r>
              <a:rPr lang="en-US" dirty="0" smtClean="0"/>
              <a:t>User: sp-imac1    Password: @&amp;FR_0S</a:t>
            </a:r>
          </a:p>
          <a:p>
            <a:r>
              <a:rPr lang="en-US" dirty="0" smtClean="0"/>
              <a:t>Personal user accounts next class</a:t>
            </a:r>
          </a:p>
          <a:p>
            <a:r>
              <a:rPr lang="en-US" dirty="0" smtClean="0"/>
              <a:t>Windows access via VMWare virtual machine (next class)</a:t>
            </a:r>
            <a:endParaRPr lang="en-US" dirty="0"/>
          </a:p>
        </p:txBody>
      </p:sp>
    </p:spTree>
    <p:extLst>
      <p:ext uri="{BB962C8B-B14F-4D97-AF65-F5344CB8AC3E}">
        <p14:creationId xmlns:p14="http://schemas.microsoft.com/office/powerpoint/2010/main" val="3793363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 up profile on the mac</a:t>
            </a:r>
            <a:endParaRPr lang="en-US" dirty="0"/>
          </a:p>
        </p:txBody>
      </p:sp>
      <p:sp>
        <p:nvSpPr>
          <p:cNvPr id="3" name="Text Placeholder 2"/>
          <p:cNvSpPr>
            <a:spLocks noGrp="1"/>
          </p:cNvSpPr>
          <p:nvPr>
            <p:ph type="body" sz="quarter" idx="10"/>
          </p:nvPr>
        </p:nvSpPr>
        <p:spPr/>
        <p:txBody>
          <a:bodyPr/>
          <a:lstStyle/>
          <a:p>
            <a:r>
              <a:rPr lang="en-US" smtClean="0"/>
              <a:t>Instructor and/or </a:t>
            </a:r>
            <a:r>
              <a:rPr lang="en-US" dirty="0" smtClean="0"/>
              <a:t>assistant will log you in as an administrator</a:t>
            </a:r>
          </a:p>
          <a:p>
            <a:r>
              <a:rPr lang="en-US" dirty="0" smtClean="0"/>
              <a:t>Then create your own profile</a:t>
            </a:r>
            <a:endParaRPr lang="en-US" dirty="0"/>
          </a:p>
          <a:p>
            <a:pPr lvl="1"/>
            <a:r>
              <a:rPr lang="en-US" dirty="0" smtClean="0"/>
              <a:t>Use a password you can remember easily</a:t>
            </a:r>
          </a:p>
          <a:p>
            <a:r>
              <a:rPr lang="en-US" dirty="0" smtClean="0"/>
              <a:t>Set up the mouse in the ‘traditional’ manner if you wish</a:t>
            </a:r>
          </a:p>
          <a:p>
            <a:endParaRPr lang="en-US" dirty="0" smtClean="0"/>
          </a:p>
        </p:txBody>
      </p:sp>
    </p:spTree>
    <p:extLst>
      <p:ext uri="{BB962C8B-B14F-4D97-AF65-F5344CB8AC3E}">
        <p14:creationId xmlns:p14="http://schemas.microsoft.com/office/powerpoint/2010/main" val="16362544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Virtual Machine</a:t>
            </a:r>
            <a:endParaRPr lang="en-US" dirty="0"/>
          </a:p>
        </p:txBody>
      </p:sp>
      <p:sp>
        <p:nvSpPr>
          <p:cNvPr id="3" name="Text Placeholder 2"/>
          <p:cNvSpPr>
            <a:spLocks noGrp="1"/>
          </p:cNvSpPr>
          <p:nvPr>
            <p:ph type="body" sz="quarter" idx="10"/>
          </p:nvPr>
        </p:nvSpPr>
        <p:spPr/>
        <p:txBody>
          <a:bodyPr/>
          <a:lstStyle/>
          <a:p>
            <a:r>
              <a:rPr lang="en-US" dirty="0" smtClean="0"/>
              <a:t>Transfer virtual machine from the admin account to your account.  This will take a while to complete</a:t>
            </a:r>
          </a:p>
          <a:p>
            <a:pPr lvl="1"/>
            <a:r>
              <a:rPr lang="en-US" dirty="0" smtClean="0"/>
              <a:t>Save it on your desktop</a:t>
            </a:r>
          </a:p>
          <a:p>
            <a:pPr lvl="1"/>
            <a:r>
              <a:rPr lang="en-US" dirty="0" smtClean="0"/>
              <a:t>May wish to save it to a flash drive</a:t>
            </a:r>
          </a:p>
          <a:p>
            <a:pPr lvl="1"/>
            <a:r>
              <a:rPr lang="en-US" dirty="0" smtClean="0"/>
              <a:t>Always shut down the </a:t>
            </a:r>
            <a:r>
              <a:rPr lang="en-US" dirty="0" err="1" smtClean="0"/>
              <a:t>vm</a:t>
            </a:r>
            <a:r>
              <a:rPr lang="en-US" dirty="0" smtClean="0"/>
              <a:t> at the end </a:t>
            </a:r>
            <a:r>
              <a:rPr lang="en-US" smtClean="0"/>
              <a:t>of class</a:t>
            </a:r>
            <a:endParaRPr lang="en-US" dirty="0"/>
          </a:p>
        </p:txBody>
      </p:sp>
    </p:spTree>
    <p:extLst>
      <p:ext uri="{BB962C8B-B14F-4D97-AF65-F5344CB8AC3E}">
        <p14:creationId xmlns:p14="http://schemas.microsoft.com/office/powerpoint/2010/main" val="41763069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MSTC Network Login</a:t>
            </a:r>
          </a:p>
        </p:txBody>
      </p:sp>
      <p:sp>
        <p:nvSpPr>
          <p:cNvPr id="3" name="Text Placeholder 2"/>
          <p:cNvSpPr>
            <a:spLocks noGrp="1"/>
          </p:cNvSpPr>
          <p:nvPr>
            <p:ph type="body" sz="quarter" idx="10"/>
          </p:nvPr>
        </p:nvSpPr>
        <p:spPr/>
        <p:txBody>
          <a:bodyPr/>
          <a:lstStyle/>
          <a:p>
            <a:r>
              <a:rPr lang="en-US" dirty="0"/>
              <a:t>Username</a:t>
            </a:r>
          </a:p>
          <a:p>
            <a:pPr lvl="1"/>
            <a:r>
              <a:rPr lang="en-US" dirty="0"/>
              <a:t>######## (student ID)</a:t>
            </a:r>
          </a:p>
          <a:p>
            <a:r>
              <a:rPr lang="en-US" dirty="0"/>
              <a:t>Password</a:t>
            </a:r>
          </a:p>
          <a:p>
            <a:pPr lvl="1"/>
            <a:r>
              <a:rPr lang="en-US" dirty="0" smtClean="0"/>
              <a:t>First 2 letters of first name (1</a:t>
            </a:r>
            <a:r>
              <a:rPr lang="en-US" baseline="30000" dirty="0" smtClean="0"/>
              <a:t>st</a:t>
            </a:r>
            <a:r>
              <a:rPr lang="en-US" dirty="0" smtClean="0"/>
              <a:t> letter caps)</a:t>
            </a:r>
            <a:endParaRPr lang="en-US" dirty="0"/>
          </a:p>
          <a:p>
            <a:pPr lvl="1"/>
            <a:r>
              <a:rPr lang="en-US" dirty="0"/>
              <a:t>First 2 letters of </a:t>
            </a:r>
            <a:r>
              <a:rPr lang="en-US" dirty="0" smtClean="0"/>
              <a:t>last name </a:t>
            </a:r>
            <a:r>
              <a:rPr lang="en-US" dirty="0"/>
              <a:t>(1</a:t>
            </a:r>
            <a:r>
              <a:rPr lang="en-US" baseline="30000" dirty="0"/>
              <a:t>st</a:t>
            </a:r>
            <a:r>
              <a:rPr lang="en-US" dirty="0"/>
              <a:t> letter caps</a:t>
            </a:r>
            <a:r>
              <a:rPr lang="en-US" dirty="0" smtClean="0"/>
              <a:t>)</a:t>
            </a:r>
          </a:p>
          <a:p>
            <a:pPr lvl="1"/>
            <a:r>
              <a:rPr lang="en-US" dirty="0" smtClean="0"/>
              <a:t>Last 4 of social security number</a:t>
            </a:r>
          </a:p>
          <a:p>
            <a:pPr lvl="1"/>
            <a:r>
              <a:rPr lang="en-US" dirty="0" smtClean="0"/>
              <a:t>Change it (Alt-Ctrl-Del)</a:t>
            </a:r>
            <a:endParaRPr lang="en-US" dirty="0"/>
          </a:p>
          <a:p>
            <a:endParaRPr lang="en-US" dirty="0"/>
          </a:p>
        </p:txBody>
      </p:sp>
    </p:spTree>
    <p:extLst>
      <p:ext uri="{BB962C8B-B14F-4D97-AF65-F5344CB8AC3E}">
        <p14:creationId xmlns:p14="http://schemas.microsoft.com/office/powerpoint/2010/main" val="1959491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Profiles</a:t>
            </a:r>
            <a:endParaRPr lang="en-US" dirty="0"/>
          </a:p>
        </p:txBody>
      </p:sp>
      <p:sp>
        <p:nvSpPr>
          <p:cNvPr id="3" name="Text Placeholder 2"/>
          <p:cNvSpPr>
            <a:spLocks noGrp="1"/>
          </p:cNvSpPr>
          <p:nvPr>
            <p:ph type="body" sz="quarter" idx="10"/>
          </p:nvPr>
        </p:nvSpPr>
        <p:spPr/>
        <p:txBody>
          <a:bodyPr/>
          <a:lstStyle/>
          <a:p>
            <a:r>
              <a:rPr lang="en-US" i="1" dirty="0" smtClean="0"/>
              <a:t>iMac </a:t>
            </a:r>
            <a:r>
              <a:rPr lang="en-US" dirty="0" smtClean="0"/>
              <a:t>user profile is maintained </a:t>
            </a:r>
            <a:r>
              <a:rPr lang="en-US" b="1" dirty="0" smtClean="0"/>
              <a:t>on current computer</a:t>
            </a:r>
            <a:endParaRPr lang="en-US" dirty="0" smtClean="0"/>
          </a:p>
          <a:p>
            <a:r>
              <a:rPr lang="en-US" dirty="0" smtClean="0"/>
              <a:t>VMWare Windows profile is </a:t>
            </a:r>
            <a:r>
              <a:rPr lang="en-US" dirty="0"/>
              <a:t>maintained </a:t>
            </a:r>
            <a:r>
              <a:rPr lang="en-US" b="1" dirty="0"/>
              <a:t>on current computer</a:t>
            </a:r>
            <a:endParaRPr lang="en-US" dirty="0"/>
          </a:p>
          <a:p>
            <a:r>
              <a:rPr lang="en-US" dirty="0" smtClean="0"/>
              <a:t>MSTC labs use </a:t>
            </a:r>
            <a:r>
              <a:rPr lang="en-US" i="1" dirty="0" err="1" smtClean="0"/>
              <a:t>DeepFreeze</a:t>
            </a:r>
            <a:endParaRPr lang="en-US" i="1" dirty="0" smtClean="0"/>
          </a:p>
          <a:p>
            <a:pPr lvl="1"/>
            <a:r>
              <a:rPr lang="en-US" dirty="0" smtClean="0"/>
              <a:t>Profiles reset every day (2 am ?)</a:t>
            </a:r>
          </a:p>
          <a:p>
            <a:r>
              <a:rPr lang="en-US" dirty="0" smtClean="0"/>
              <a:t>Store files on USB or in the cloud</a:t>
            </a:r>
            <a:endParaRPr lang="en-US" dirty="0"/>
          </a:p>
        </p:txBody>
      </p:sp>
    </p:spTree>
    <p:extLst>
      <p:ext uri="{BB962C8B-B14F-4D97-AF65-F5344CB8AC3E}">
        <p14:creationId xmlns:p14="http://schemas.microsoft.com/office/powerpoint/2010/main" val="2105888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err="1" smtClean="0"/>
              <a:t>MyMSTC</a:t>
            </a:r>
            <a:endParaRPr lang="en-US" cap="none" dirty="0"/>
          </a:p>
        </p:txBody>
      </p:sp>
      <p:sp>
        <p:nvSpPr>
          <p:cNvPr id="3" name="Text Placeholder 2"/>
          <p:cNvSpPr>
            <a:spLocks noGrp="1"/>
          </p:cNvSpPr>
          <p:nvPr>
            <p:ph type="body" sz="quarter" idx="10"/>
          </p:nvPr>
        </p:nvSpPr>
        <p:spPr/>
        <p:txBody>
          <a:bodyPr>
            <a:normAutofit/>
          </a:bodyPr>
          <a:lstStyle/>
          <a:p>
            <a:r>
              <a:rPr lang="en-US" dirty="0"/>
              <a:t>Different username and password</a:t>
            </a:r>
          </a:p>
          <a:p>
            <a:pPr lvl="1"/>
            <a:r>
              <a:rPr lang="en-US" dirty="0"/>
              <a:t>Username=Student </a:t>
            </a:r>
            <a:r>
              <a:rPr lang="en-US" dirty="0" smtClean="0"/>
              <a:t>ID (can customize)</a:t>
            </a:r>
            <a:endParaRPr lang="en-US" dirty="0"/>
          </a:p>
          <a:p>
            <a:pPr lvl="1"/>
            <a:r>
              <a:rPr lang="en-US" dirty="0"/>
              <a:t>Password </a:t>
            </a:r>
            <a:r>
              <a:rPr lang="en-US" dirty="0" smtClean="0"/>
              <a:t>self-selected</a:t>
            </a:r>
            <a:endParaRPr lang="en-US" dirty="0"/>
          </a:p>
          <a:p>
            <a:pPr lvl="2"/>
            <a:r>
              <a:rPr lang="en-US" dirty="0"/>
              <a:t>Use </a:t>
            </a:r>
            <a:r>
              <a:rPr lang="en-US" u="sng" dirty="0"/>
              <a:t>Need to create a password?</a:t>
            </a:r>
            <a:endParaRPr lang="en-US" dirty="0"/>
          </a:p>
          <a:p>
            <a:r>
              <a:rPr lang="en-US" dirty="0"/>
              <a:t>Access to </a:t>
            </a:r>
          </a:p>
          <a:p>
            <a:pPr lvl="1"/>
            <a:r>
              <a:rPr lang="en-US" dirty="0" smtClean="0"/>
              <a:t>Schedule</a:t>
            </a:r>
          </a:p>
          <a:p>
            <a:pPr lvl="1"/>
            <a:r>
              <a:rPr lang="en-US" dirty="0" smtClean="0"/>
              <a:t>Transcripts</a:t>
            </a:r>
          </a:p>
          <a:p>
            <a:pPr lvl="1"/>
            <a:r>
              <a:rPr lang="en-US" dirty="0" smtClean="0"/>
              <a:t>Registration options</a:t>
            </a:r>
            <a:endParaRPr lang="en-US" dirty="0"/>
          </a:p>
          <a:p>
            <a:endParaRPr lang="en-US" dirty="0"/>
          </a:p>
        </p:txBody>
      </p:sp>
    </p:spTree>
    <p:extLst>
      <p:ext uri="{BB962C8B-B14F-4D97-AF65-F5344CB8AC3E}">
        <p14:creationId xmlns:p14="http://schemas.microsoft.com/office/powerpoint/2010/main" val="41813601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MSTC Email</a:t>
            </a:r>
          </a:p>
        </p:txBody>
      </p:sp>
      <p:sp>
        <p:nvSpPr>
          <p:cNvPr id="3" name="Text Placeholder 2"/>
          <p:cNvSpPr>
            <a:spLocks noGrp="1"/>
          </p:cNvSpPr>
          <p:nvPr>
            <p:ph type="body" sz="quarter" idx="10"/>
          </p:nvPr>
        </p:nvSpPr>
        <p:spPr/>
        <p:txBody>
          <a:bodyPr/>
          <a:lstStyle/>
          <a:p>
            <a:r>
              <a:rPr lang="en-US" dirty="0"/>
              <a:t>24-7 access via Internet</a:t>
            </a:r>
          </a:p>
          <a:p>
            <a:r>
              <a:rPr lang="en-US" dirty="0">
                <a:hlinkClick r:id="rId3"/>
              </a:rPr>
              <a:t>lastname####@</a:t>
            </a:r>
            <a:r>
              <a:rPr lang="en-US" dirty="0" smtClean="0">
                <a:hlinkClick r:id="rId3"/>
              </a:rPr>
              <a:t>mymstc.edu</a:t>
            </a:r>
            <a:endParaRPr lang="en-US" dirty="0"/>
          </a:p>
          <a:p>
            <a:pPr lvl="1"/>
            <a:r>
              <a:rPr lang="en-US" dirty="0"/>
              <a:t>last 4 digits of student ID</a:t>
            </a:r>
          </a:p>
          <a:p>
            <a:r>
              <a:rPr lang="en-US" dirty="0"/>
              <a:t>Only accessible via browser</a:t>
            </a:r>
          </a:p>
          <a:p>
            <a:r>
              <a:rPr lang="en-US" dirty="0" smtClean="0"/>
              <a:t>Other </a:t>
            </a:r>
            <a:r>
              <a:rPr lang="en-US" dirty="0"/>
              <a:t>student addresses available in address book</a:t>
            </a:r>
          </a:p>
          <a:p>
            <a:r>
              <a:rPr lang="en-US" dirty="0"/>
              <a:t>Don’t use for SPAM</a:t>
            </a:r>
          </a:p>
          <a:p>
            <a:endParaRPr lang="en-US" dirty="0"/>
          </a:p>
        </p:txBody>
      </p:sp>
    </p:spTree>
    <p:extLst>
      <p:ext uri="{BB962C8B-B14F-4D97-AF65-F5344CB8AC3E}">
        <p14:creationId xmlns:p14="http://schemas.microsoft.com/office/powerpoint/2010/main" val="2210902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MSTC Email</a:t>
            </a:r>
          </a:p>
        </p:txBody>
      </p:sp>
      <p:sp>
        <p:nvSpPr>
          <p:cNvPr id="3" name="Text Placeholder 2"/>
          <p:cNvSpPr>
            <a:spLocks noGrp="1"/>
          </p:cNvSpPr>
          <p:nvPr>
            <p:ph type="body" sz="quarter" idx="10"/>
          </p:nvPr>
        </p:nvSpPr>
        <p:spPr/>
        <p:txBody>
          <a:bodyPr/>
          <a:lstStyle/>
          <a:p>
            <a:r>
              <a:rPr lang="en-US" dirty="0"/>
              <a:t>Off-campus access</a:t>
            </a:r>
            <a:br>
              <a:rPr lang="en-US" dirty="0"/>
            </a:br>
            <a:r>
              <a:rPr lang="en-US" dirty="0"/>
              <a:t/>
            </a:r>
            <a:br>
              <a:rPr lang="en-US" dirty="0"/>
            </a:br>
            <a:r>
              <a:rPr lang="en-US" dirty="0" smtClean="0">
                <a:hlinkClick r:id="rId3"/>
              </a:rPr>
              <a:t>https://outlook.com/mstc.edu</a:t>
            </a:r>
            <a:endParaRPr lang="en-US" dirty="0"/>
          </a:p>
          <a:p>
            <a:pPr>
              <a:buNone/>
            </a:pPr>
            <a:endParaRPr lang="en-US" dirty="0"/>
          </a:p>
          <a:p>
            <a:pPr lvl="1"/>
            <a:r>
              <a:rPr lang="en-US" dirty="0"/>
              <a:t>Or </a:t>
            </a:r>
            <a:r>
              <a:rPr lang="en-US" dirty="0" smtClean="0"/>
              <a:t>through </a:t>
            </a:r>
            <a:r>
              <a:rPr lang="en-US" dirty="0" err="1" smtClean="0"/>
              <a:t>MyCampus</a:t>
            </a:r>
            <a:endParaRPr lang="en-US" dirty="0"/>
          </a:p>
          <a:p>
            <a:pPr lvl="1"/>
            <a:r>
              <a:rPr lang="en-US" dirty="0"/>
              <a:t>Authentication required</a:t>
            </a:r>
          </a:p>
          <a:p>
            <a:pPr lvl="2"/>
            <a:r>
              <a:rPr lang="en-US" dirty="0" smtClean="0"/>
              <a:t>Network user name and password</a:t>
            </a:r>
            <a:endParaRPr lang="en-US" dirty="0"/>
          </a:p>
        </p:txBody>
      </p:sp>
    </p:spTree>
    <p:extLst>
      <p:ext uri="{BB962C8B-B14F-4D97-AF65-F5344CB8AC3E}">
        <p14:creationId xmlns:p14="http://schemas.microsoft.com/office/powerpoint/2010/main" val="404812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Text Placeholder 2"/>
          <p:cNvSpPr>
            <a:spLocks noGrp="1"/>
          </p:cNvSpPr>
          <p:nvPr>
            <p:ph type="body" sz="quarter" idx="10"/>
          </p:nvPr>
        </p:nvSpPr>
        <p:spPr/>
        <p:txBody>
          <a:bodyPr/>
          <a:lstStyle/>
          <a:p>
            <a:r>
              <a:rPr lang="en-US" dirty="0" smtClean="0"/>
              <a:t>MSTC Network Login</a:t>
            </a:r>
          </a:p>
          <a:p>
            <a:r>
              <a:rPr lang="en-US" dirty="0" err="1" smtClean="0"/>
              <a:t>MyMSTC</a:t>
            </a:r>
            <a:endParaRPr lang="en-US" dirty="0" smtClean="0"/>
          </a:p>
          <a:p>
            <a:r>
              <a:rPr lang="en-US" dirty="0" smtClean="0"/>
              <a:t>MSTC Email</a:t>
            </a:r>
          </a:p>
          <a:p>
            <a:r>
              <a:rPr lang="en-US" dirty="0" smtClean="0"/>
              <a:t>Computer Needs</a:t>
            </a:r>
          </a:p>
          <a:p>
            <a:r>
              <a:rPr lang="en-US" dirty="0" smtClean="0"/>
              <a:t>Software Needs</a:t>
            </a:r>
          </a:p>
          <a:p>
            <a:r>
              <a:rPr lang="en-US" dirty="0" smtClean="0"/>
              <a:t>Network Storage</a:t>
            </a:r>
          </a:p>
          <a:p>
            <a:r>
              <a:rPr lang="en-US" dirty="0" smtClean="0"/>
              <a:t>Course Website &amp; Syllabus</a:t>
            </a:r>
            <a:endParaRPr lang="en-US" dirty="0"/>
          </a:p>
        </p:txBody>
      </p:sp>
    </p:spTree>
    <p:extLst>
      <p:ext uri="{BB962C8B-B14F-4D97-AF65-F5344CB8AC3E}">
        <p14:creationId xmlns:p14="http://schemas.microsoft.com/office/powerpoint/2010/main" val="10042869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Online Grades</a:t>
            </a:r>
          </a:p>
        </p:txBody>
      </p:sp>
      <p:sp>
        <p:nvSpPr>
          <p:cNvPr id="3" name="Text Placeholder 2"/>
          <p:cNvSpPr>
            <a:spLocks noGrp="1"/>
          </p:cNvSpPr>
          <p:nvPr>
            <p:ph type="body" sz="quarter" idx="10"/>
          </p:nvPr>
        </p:nvSpPr>
        <p:spPr/>
        <p:txBody>
          <a:bodyPr/>
          <a:lstStyle/>
          <a:p>
            <a:r>
              <a:rPr lang="en-US" dirty="0"/>
              <a:t>Current semester</a:t>
            </a:r>
          </a:p>
          <a:p>
            <a:pPr lvl="1"/>
            <a:r>
              <a:rPr lang="en-US" dirty="0"/>
              <a:t>Blackboard</a:t>
            </a:r>
          </a:p>
          <a:p>
            <a:pPr lvl="1"/>
            <a:r>
              <a:rPr lang="en-US" dirty="0"/>
              <a:t>Also used to view assignment due dates</a:t>
            </a:r>
          </a:p>
          <a:p>
            <a:r>
              <a:rPr lang="en-US" dirty="0"/>
              <a:t>Past semesters</a:t>
            </a:r>
          </a:p>
          <a:p>
            <a:pPr lvl="1"/>
            <a:r>
              <a:rPr lang="en-US" dirty="0"/>
              <a:t>Access via </a:t>
            </a:r>
            <a:r>
              <a:rPr lang="en-US" dirty="0" err="1"/>
              <a:t>MyMSTC</a:t>
            </a:r>
            <a:endParaRPr lang="en-US" dirty="0"/>
          </a:p>
          <a:p>
            <a:pPr lvl="1"/>
            <a:r>
              <a:rPr lang="en-US" dirty="0"/>
              <a:t>Final grades only</a:t>
            </a:r>
          </a:p>
          <a:p>
            <a:pPr lvl="1"/>
            <a:r>
              <a:rPr lang="en-US" dirty="0"/>
              <a:t>Academics, other academics, Assignments</a:t>
            </a:r>
          </a:p>
          <a:p>
            <a:pPr lvl="1"/>
            <a:r>
              <a:rPr lang="en-US" dirty="0"/>
              <a:t>Select the (semester) class</a:t>
            </a:r>
          </a:p>
          <a:p>
            <a:endParaRPr lang="en-US" dirty="0"/>
          </a:p>
        </p:txBody>
      </p:sp>
    </p:spTree>
    <p:extLst>
      <p:ext uri="{BB962C8B-B14F-4D97-AF65-F5344CB8AC3E}">
        <p14:creationId xmlns:p14="http://schemas.microsoft.com/office/powerpoint/2010/main" val="3259293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Computer at Home</a:t>
            </a:r>
          </a:p>
        </p:txBody>
      </p:sp>
      <p:sp>
        <p:nvSpPr>
          <p:cNvPr id="3" name="Text Placeholder 2"/>
          <p:cNvSpPr>
            <a:spLocks noGrp="1"/>
          </p:cNvSpPr>
          <p:nvPr>
            <p:ph type="body" sz="quarter" idx="10"/>
          </p:nvPr>
        </p:nvSpPr>
        <p:spPr/>
        <p:txBody>
          <a:bodyPr/>
          <a:lstStyle/>
          <a:p>
            <a:r>
              <a:rPr lang="en-US" dirty="0"/>
              <a:t>School computers only </a:t>
            </a:r>
            <a:r>
              <a:rPr lang="en-US" dirty="0" smtClean="0"/>
              <a:t>available </a:t>
            </a:r>
            <a:r>
              <a:rPr lang="en-US" dirty="0"/>
              <a:t>M-F</a:t>
            </a:r>
          </a:p>
          <a:p>
            <a:r>
              <a:rPr lang="en-US" dirty="0"/>
              <a:t>Suggested configuration</a:t>
            </a:r>
          </a:p>
          <a:p>
            <a:pPr lvl="1"/>
            <a:r>
              <a:rPr lang="en-US" dirty="0"/>
              <a:t>2-3 GHz processor</a:t>
            </a:r>
          </a:p>
          <a:p>
            <a:pPr lvl="1"/>
            <a:r>
              <a:rPr lang="en-US" dirty="0"/>
              <a:t>3-4 GB or more of RAM</a:t>
            </a:r>
          </a:p>
          <a:p>
            <a:pPr lvl="1"/>
            <a:r>
              <a:rPr lang="en-US" dirty="0"/>
              <a:t>320 GB + hard drive</a:t>
            </a:r>
          </a:p>
          <a:p>
            <a:pPr lvl="1"/>
            <a:r>
              <a:rPr lang="en-US" dirty="0"/>
              <a:t>Internet connection</a:t>
            </a:r>
          </a:p>
          <a:p>
            <a:pPr lvl="1"/>
            <a:r>
              <a:rPr lang="en-US" dirty="0"/>
              <a:t>USB drive</a:t>
            </a:r>
          </a:p>
        </p:txBody>
      </p:sp>
    </p:spTree>
    <p:extLst>
      <p:ext uri="{BB962C8B-B14F-4D97-AF65-F5344CB8AC3E}">
        <p14:creationId xmlns:p14="http://schemas.microsoft.com/office/powerpoint/2010/main" val="8615814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Software available (if needed)</a:t>
            </a:r>
            <a:endParaRPr lang="en-US" sz="3600" dirty="0"/>
          </a:p>
        </p:txBody>
      </p:sp>
      <p:sp>
        <p:nvSpPr>
          <p:cNvPr id="3" name="Text Placeholder 2"/>
          <p:cNvSpPr>
            <a:spLocks noGrp="1"/>
          </p:cNvSpPr>
          <p:nvPr>
            <p:ph type="body" sz="quarter" idx="10"/>
          </p:nvPr>
        </p:nvSpPr>
        <p:spPr/>
        <p:txBody>
          <a:bodyPr>
            <a:normAutofit fontScale="70000" lnSpcReduction="20000"/>
          </a:bodyPr>
          <a:lstStyle/>
          <a:p>
            <a:r>
              <a:rPr lang="en-US" dirty="0"/>
              <a:t>Provided by MSTC</a:t>
            </a:r>
          </a:p>
          <a:p>
            <a:pPr lvl="1"/>
            <a:r>
              <a:rPr lang="en-US" dirty="0"/>
              <a:t>Operating Systems</a:t>
            </a:r>
          </a:p>
          <a:p>
            <a:pPr lvl="2"/>
            <a:r>
              <a:rPr lang="en-US" dirty="0"/>
              <a:t>Windows 7 (32- and 64-bit</a:t>
            </a:r>
            <a:r>
              <a:rPr lang="en-US" dirty="0" smtClean="0"/>
              <a:t>)</a:t>
            </a:r>
          </a:p>
          <a:p>
            <a:pPr lvl="2"/>
            <a:r>
              <a:rPr lang="en-US" dirty="0" smtClean="0"/>
              <a:t>Windows 8 (32- and 64-bit)</a:t>
            </a:r>
          </a:p>
          <a:p>
            <a:pPr lvl="2"/>
            <a:r>
              <a:rPr lang="en-US" dirty="0" smtClean="0"/>
              <a:t>Windows 10</a:t>
            </a:r>
            <a:endParaRPr lang="en-US" dirty="0"/>
          </a:p>
          <a:p>
            <a:pPr lvl="1"/>
            <a:r>
              <a:rPr lang="en-US" dirty="0" smtClean="0"/>
              <a:t>IDE</a:t>
            </a:r>
            <a:endParaRPr lang="en-US" dirty="0"/>
          </a:p>
          <a:p>
            <a:pPr lvl="2"/>
            <a:r>
              <a:rPr lang="en-US" dirty="0"/>
              <a:t>Visual </a:t>
            </a:r>
            <a:r>
              <a:rPr lang="en-US" dirty="0" smtClean="0"/>
              <a:t>Studio 2013 or 2015</a:t>
            </a:r>
            <a:endParaRPr lang="en-US" dirty="0"/>
          </a:p>
          <a:p>
            <a:pPr lvl="1"/>
            <a:r>
              <a:rPr lang="en-US" dirty="0"/>
              <a:t>Others</a:t>
            </a:r>
          </a:p>
          <a:p>
            <a:pPr lvl="2"/>
            <a:r>
              <a:rPr lang="en-US" dirty="0" smtClean="0"/>
              <a:t>Office 2013 (via Email, Settings) – put one on your VM</a:t>
            </a:r>
            <a:endParaRPr lang="en-US" dirty="0"/>
          </a:p>
          <a:p>
            <a:pPr lvl="2"/>
            <a:r>
              <a:rPr lang="en-US" dirty="0"/>
              <a:t>VMWare (thru </a:t>
            </a:r>
            <a:r>
              <a:rPr lang="en-US" dirty="0" smtClean="0"/>
              <a:t>Net Fund) </a:t>
            </a:r>
          </a:p>
          <a:p>
            <a:pPr lvl="3"/>
            <a:r>
              <a:rPr lang="en-US" u="sng" dirty="0">
                <a:hlinkClick r:id="rId3"/>
              </a:rPr>
              <a:t>http://e5.onthehub.com/WebStore/ProductsByMajorVersionList.aspx?ws=073f1066-723a-de11-b696-0030485a8df0&amp;vsro=8</a:t>
            </a:r>
            <a:endParaRPr lang="en-US" dirty="0"/>
          </a:p>
          <a:p>
            <a:r>
              <a:rPr lang="en-US" dirty="0" smtClean="0"/>
              <a:t>Downloadable via Microsoft </a:t>
            </a:r>
            <a:r>
              <a:rPr lang="en-US" dirty="0" err="1" smtClean="0"/>
              <a:t>Dreamspart</a:t>
            </a:r>
            <a:endParaRPr lang="en-US" dirty="0" smtClean="0"/>
          </a:p>
          <a:p>
            <a:pPr lvl="1"/>
            <a:r>
              <a:rPr lang="en-US" dirty="0">
                <a:hlinkClick r:id="rId4"/>
              </a:rPr>
              <a:t>https://</a:t>
            </a:r>
            <a:r>
              <a:rPr lang="en-US" dirty="0" smtClean="0">
                <a:hlinkClick r:id="rId4"/>
              </a:rPr>
              <a:t>mstc-dreamspark.onthehub.com/WebStore/ProductsByMajorVersionList.aspx</a:t>
            </a:r>
            <a:endParaRPr lang="en-US" dirty="0" smtClean="0"/>
          </a:p>
        </p:txBody>
      </p:sp>
    </p:spTree>
    <p:extLst>
      <p:ext uri="{BB962C8B-B14F-4D97-AF65-F5344CB8AC3E}">
        <p14:creationId xmlns:p14="http://schemas.microsoft.com/office/powerpoint/2010/main" val="14926157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Computer Resources</a:t>
            </a:r>
            <a:endParaRPr lang="en-US" dirty="0"/>
          </a:p>
        </p:txBody>
      </p:sp>
      <p:sp>
        <p:nvSpPr>
          <p:cNvPr id="3" name="Text Placeholder 2"/>
          <p:cNvSpPr>
            <a:spLocks noGrp="1"/>
          </p:cNvSpPr>
          <p:nvPr>
            <p:ph type="body" sz="quarter" idx="10"/>
          </p:nvPr>
        </p:nvSpPr>
        <p:spPr/>
        <p:txBody>
          <a:bodyPr/>
          <a:lstStyle/>
          <a:p>
            <a:r>
              <a:rPr lang="en-US" dirty="0" smtClean="0"/>
              <a:t>Room 218:  Software Development Mac Lab</a:t>
            </a:r>
          </a:p>
          <a:p>
            <a:r>
              <a:rPr lang="en-US" dirty="0" smtClean="0"/>
              <a:t>Room 323:  Networking Lab</a:t>
            </a:r>
          </a:p>
          <a:p>
            <a:pPr lvl="1"/>
            <a:r>
              <a:rPr lang="en-US" dirty="0" smtClean="0"/>
              <a:t>Note: User name/password are different than Mac Lab and MSTC network </a:t>
            </a:r>
          </a:p>
          <a:p>
            <a:pPr lvl="1"/>
            <a:r>
              <a:rPr lang="en-US" dirty="0" smtClean="0"/>
              <a:t>Rooms 110, 112, 411, 412(Windows Labs)</a:t>
            </a:r>
          </a:p>
          <a:p>
            <a:r>
              <a:rPr lang="en-US" dirty="0" smtClean="0"/>
              <a:t>Learning Commons</a:t>
            </a:r>
          </a:p>
          <a:p>
            <a:r>
              <a:rPr lang="en-US" dirty="0" smtClean="0"/>
              <a:t>Other campuses</a:t>
            </a:r>
            <a:endParaRPr lang="en-US" dirty="0"/>
          </a:p>
        </p:txBody>
      </p:sp>
    </p:spTree>
    <p:extLst>
      <p:ext uri="{BB962C8B-B14F-4D97-AF65-F5344CB8AC3E}">
        <p14:creationId xmlns:p14="http://schemas.microsoft.com/office/powerpoint/2010/main" val="38980247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a:t>
            </a:r>
            <a:r>
              <a:rPr lang="en-US" dirty="0" err="1" smtClean="0"/>
              <a:t>STorage</a:t>
            </a:r>
            <a:endParaRPr lang="en-US" dirty="0"/>
          </a:p>
        </p:txBody>
      </p:sp>
      <p:sp>
        <p:nvSpPr>
          <p:cNvPr id="3" name="Text Placeholder 2"/>
          <p:cNvSpPr>
            <a:spLocks noGrp="1"/>
          </p:cNvSpPr>
          <p:nvPr>
            <p:ph type="body" sz="quarter" idx="10"/>
          </p:nvPr>
        </p:nvSpPr>
        <p:spPr/>
        <p:txBody>
          <a:bodyPr/>
          <a:lstStyle/>
          <a:p>
            <a:r>
              <a:rPr lang="en-US" dirty="0" smtClean="0"/>
              <a:t>H</a:t>
            </a:r>
            <a:r>
              <a:rPr lang="en-US" dirty="0"/>
              <a:t>: Drive</a:t>
            </a:r>
          </a:p>
          <a:p>
            <a:pPr lvl="1"/>
            <a:r>
              <a:rPr lang="en-US" dirty="0"/>
              <a:t>Your personal space</a:t>
            </a:r>
          </a:p>
          <a:p>
            <a:pPr lvl="1"/>
            <a:r>
              <a:rPr lang="en-US" dirty="0"/>
              <a:t>Limited storage</a:t>
            </a:r>
          </a:p>
          <a:p>
            <a:endParaRPr lang="en-US" dirty="0"/>
          </a:p>
        </p:txBody>
      </p:sp>
    </p:spTree>
    <p:extLst>
      <p:ext uri="{BB962C8B-B14F-4D97-AF65-F5344CB8AC3E}">
        <p14:creationId xmlns:p14="http://schemas.microsoft.com/office/powerpoint/2010/main" val="35857931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Storage</a:t>
            </a:r>
            <a:endParaRPr lang="en-US" dirty="0"/>
          </a:p>
        </p:txBody>
      </p:sp>
      <p:sp>
        <p:nvSpPr>
          <p:cNvPr id="3" name="Text Placeholder 2"/>
          <p:cNvSpPr>
            <a:spLocks noGrp="1"/>
          </p:cNvSpPr>
          <p:nvPr>
            <p:ph type="body" sz="quarter" idx="10"/>
          </p:nvPr>
        </p:nvSpPr>
        <p:spPr>
          <a:xfrm>
            <a:off x="228600" y="2209800"/>
            <a:ext cx="8382000" cy="4419600"/>
          </a:xfrm>
        </p:spPr>
        <p:txBody>
          <a:bodyPr>
            <a:normAutofit/>
          </a:bodyPr>
          <a:lstStyle/>
          <a:p>
            <a:r>
              <a:rPr lang="en-US" dirty="0" smtClean="0"/>
              <a:t>H: drive NOT available off campus</a:t>
            </a:r>
          </a:p>
          <a:p>
            <a:r>
              <a:rPr lang="en-US" dirty="0" smtClean="0"/>
              <a:t>Cloud storage is more portable</a:t>
            </a:r>
          </a:p>
          <a:p>
            <a:r>
              <a:rPr lang="en-US" dirty="0" smtClean="0"/>
              <a:t>OneDrive</a:t>
            </a:r>
            <a:br>
              <a:rPr lang="en-US" dirty="0" smtClean="0"/>
            </a:br>
            <a:r>
              <a:rPr lang="en-US" dirty="0" err="1" smtClean="0"/>
              <a:t>Inclass</a:t>
            </a:r>
            <a:r>
              <a:rPr lang="en-US" dirty="0" smtClean="0"/>
              <a:t> files:</a:t>
            </a:r>
            <a:br>
              <a:rPr lang="en-US" dirty="0" smtClean="0"/>
            </a:br>
            <a:r>
              <a:rPr lang="en-US" dirty="0" smtClean="0"/>
              <a:t>Account: mstcpresley@hotmail.com</a:t>
            </a:r>
            <a:br>
              <a:rPr lang="en-US" dirty="0" smtClean="0"/>
            </a:br>
            <a:r>
              <a:rPr lang="en-US" dirty="0" smtClean="0"/>
              <a:t>Password: student2015</a:t>
            </a:r>
          </a:p>
          <a:p>
            <a:r>
              <a:rPr lang="en-US" dirty="0" smtClean="0"/>
              <a:t>Your OneDrive via Email (click OneDrive)</a:t>
            </a:r>
          </a:p>
          <a:p>
            <a:r>
              <a:rPr lang="en-US" dirty="0" smtClean="0"/>
              <a:t>1TB SkyDrive with Office 2013</a:t>
            </a:r>
            <a:endParaRPr lang="en-US" dirty="0"/>
          </a:p>
        </p:txBody>
      </p:sp>
      <p:sp>
        <p:nvSpPr>
          <p:cNvPr id="4" name="TextBox 3"/>
          <p:cNvSpPr txBox="1"/>
          <p:nvPr/>
        </p:nvSpPr>
        <p:spPr>
          <a:xfrm>
            <a:off x="6324600" y="2819400"/>
            <a:ext cx="2514600" cy="1477328"/>
          </a:xfrm>
          <a:prstGeom prst="rect">
            <a:avLst/>
          </a:prstGeom>
          <a:noFill/>
        </p:spPr>
        <p:txBody>
          <a:bodyPr wrap="square" rtlCol="0">
            <a:spAutoFit/>
          </a:bodyPr>
          <a:lstStyle/>
          <a:p>
            <a:r>
              <a:rPr lang="en-US" dirty="0" smtClean="0">
                <a:solidFill>
                  <a:schemeClr val="accent6">
                    <a:lumMod val="60000"/>
                    <a:lumOff val="40000"/>
                  </a:schemeClr>
                </a:solidFill>
              </a:rPr>
              <a:t>Make a document, send this information to me on </a:t>
            </a:r>
            <a:r>
              <a:rPr lang="en-US" dirty="0" err="1" smtClean="0">
                <a:solidFill>
                  <a:schemeClr val="accent6">
                    <a:lumMod val="60000"/>
                    <a:lumOff val="40000"/>
                  </a:schemeClr>
                </a:solidFill>
              </a:rPr>
              <a:t>onedrive</a:t>
            </a:r>
            <a:r>
              <a:rPr lang="en-US" dirty="0" smtClean="0">
                <a:solidFill>
                  <a:schemeClr val="accent6">
                    <a:lumMod val="60000"/>
                    <a:lumOff val="40000"/>
                  </a:schemeClr>
                </a:solidFill>
              </a:rPr>
              <a:t>.  Name the file with your name.  Bookmark site.</a:t>
            </a:r>
            <a:endParaRPr lang="en-US" dirty="0">
              <a:solidFill>
                <a:schemeClr val="accent6">
                  <a:lumMod val="60000"/>
                  <a:lumOff val="40000"/>
                </a:schemeClr>
              </a:solidFill>
            </a:endParaRPr>
          </a:p>
        </p:txBody>
      </p:sp>
    </p:spTree>
    <p:extLst>
      <p:ext uri="{BB962C8B-B14F-4D97-AF65-F5344CB8AC3E}">
        <p14:creationId xmlns:p14="http://schemas.microsoft.com/office/powerpoint/2010/main" val="2949092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Printing in the Lab</a:t>
            </a:r>
          </a:p>
        </p:txBody>
      </p:sp>
      <p:sp>
        <p:nvSpPr>
          <p:cNvPr id="3" name="Text Placeholder 2"/>
          <p:cNvSpPr>
            <a:spLocks noGrp="1"/>
          </p:cNvSpPr>
          <p:nvPr>
            <p:ph type="body" sz="quarter" idx="10"/>
          </p:nvPr>
        </p:nvSpPr>
        <p:spPr/>
        <p:txBody>
          <a:bodyPr/>
          <a:lstStyle/>
          <a:p>
            <a:r>
              <a:rPr lang="en-US" dirty="0"/>
              <a:t>$25 </a:t>
            </a:r>
            <a:r>
              <a:rPr lang="en-US" i="1" dirty="0"/>
              <a:t>lifetime</a:t>
            </a:r>
            <a:r>
              <a:rPr lang="en-US" dirty="0"/>
              <a:t> printing budget</a:t>
            </a:r>
          </a:p>
          <a:p>
            <a:pPr lvl="1"/>
            <a:r>
              <a:rPr lang="en-US" dirty="0"/>
              <a:t>Not </a:t>
            </a:r>
            <a:r>
              <a:rPr lang="en-US" i="1" dirty="0"/>
              <a:t>per semester</a:t>
            </a:r>
            <a:endParaRPr lang="en-US" dirty="0"/>
          </a:p>
          <a:p>
            <a:r>
              <a:rPr lang="en-US" dirty="0"/>
              <a:t>5¢ per </a:t>
            </a:r>
            <a:r>
              <a:rPr lang="en-US" u="sng" dirty="0"/>
              <a:t>page</a:t>
            </a:r>
            <a:endParaRPr lang="en-US" dirty="0"/>
          </a:p>
          <a:p>
            <a:r>
              <a:rPr lang="en-US" dirty="0"/>
              <a:t>Can refill your budget (front desk)</a:t>
            </a:r>
          </a:p>
          <a:p>
            <a:r>
              <a:rPr lang="en-US" dirty="0"/>
              <a:t>Form available for refund</a:t>
            </a:r>
          </a:p>
          <a:p>
            <a:endParaRPr lang="en-US" dirty="0"/>
          </a:p>
        </p:txBody>
      </p:sp>
    </p:spTree>
    <p:extLst>
      <p:ext uri="{BB962C8B-B14F-4D97-AF65-F5344CB8AC3E}">
        <p14:creationId xmlns:p14="http://schemas.microsoft.com/office/powerpoint/2010/main" val="1745561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C.A.S.S.</a:t>
            </a:r>
          </a:p>
        </p:txBody>
      </p:sp>
      <p:sp>
        <p:nvSpPr>
          <p:cNvPr id="3" name="Text Placeholder 2"/>
          <p:cNvSpPr>
            <a:spLocks noGrp="1"/>
          </p:cNvSpPr>
          <p:nvPr>
            <p:ph type="body" sz="quarter" idx="10"/>
          </p:nvPr>
        </p:nvSpPr>
        <p:spPr/>
        <p:txBody>
          <a:bodyPr/>
          <a:lstStyle/>
          <a:p>
            <a:r>
              <a:rPr lang="en-US" dirty="0"/>
              <a:t>Campus Activities and Student Senate</a:t>
            </a:r>
          </a:p>
          <a:p>
            <a:pPr lvl="1"/>
            <a:r>
              <a:rPr lang="en-US" dirty="0"/>
              <a:t>Manage student activities and funds</a:t>
            </a:r>
          </a:p>
          <a:p>
            <a:pPr lvl="1"/>
            <a:r>
              <a:rPr lang="en-US" dirty="0"/>
              <a:t>Good leadership opportunity for resume’</a:t>
            </a:r>
          </a:p>
          <a:p>
            <a:pPr lvl="1"/>
            <a:r>
              <a:rPr lang="en-US" dirty="0"/>
              <a:t>Good to have an IT representative</a:t>
            </a:r>
          </a:p>
          <a:p>
            <a:endParaRPr lang="en-US" dirty="0"/>
          </a:p>
        </p:txBody>
      </p:sp>
    </p:spTree>
    <p:extLst>
      <p:ext uri="{BB962C8B-B14F-4D97-AF65-F5344CB8AC3E}">
        <p14:creationId xmlns:p14="http://schemas.microsoft.com/office/powerpoint/2010/main" val="21066461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Website &amp; Syllabus</a:t>
            </a:r>
            <a:endParaRPr lang="en-US" dirty="0"/>
          </a:p>
        </p:txBody>
      </p:sp>
      <p:sp>
        <p:nvSpPr>
          <p:cNvPr id="3" name="Text Placeholder 2"/>
          <p:cNvSpPr>
            <a:spLocks noGrp="1"/>
          </p:cNvSpPr>
          <p:nvPr>
            <p:ph type="body" sz="quarter" idx="10"/>
          </p:nvPr>
        </p:nvSpPr>
        <p:spPr/>
        <p:txBody>
          <a:bodyPr/>
          <a:lstStyle/>
          <a:p>
            <a:r>
              <a:rPr lang="en-US" dirty="0">
                <a:hlinkClick r:id="rId3"/>
              </a:rPr>
              <a:t>http://instructor.mstc.edu/instructor/bpresley</a:t>
            </a:r>
            <a:r>
              <a:rPr lang="en-US" dirty="0" smtClean="0">
                <a:hlinkClick r:id="rId3"/>
              </a:rPr>
              <a:t>/</a:t>
            </a:r>
            <a:endParaRPr lang="en-US" dirty="0" smtClean="0"/>
          </a:p>
          <a:p>
            <a:pPr marL="342900" lvl="1" indent="-342900">
              <a:buFontTx/>
              <a:buChar char="•"/>
            </a:pPr>
            <a:r>
              <a:rPr lang="en-US" dirty="0" smtClean="0"/>
              <a:t>Will use blackboard more extensively than in the past</a:t>
            </a:r>
            <a:endParaRPr lang="en-US" dirty="0"/>
          </a:p>
          <a:p>
            <a:endParaRPr lang="en-US" dirty="0" smtClean="0"/>
          </a:p>
          <a:p>
            <a:pPr marL="0" indent="0">
              <a:buNone/>
            </a:pPr>
            <a:endParaRPr lang="en-US" dirty="0"/>
          </a:p>
        </p:txBody>
      </p:sp>
    </p:spTree>
    <p:extLst>
      <p:ext uri="{BB962C8B-B14F-4D97-AF65-F5344CB8AC3E}">
        <p14:creationId xmlns:p14="http://schemas.microsoft.com/office/powerpoint/2010/main" val="2653545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Text Placeholder 2"/>
          <p:cNvSpPr>
            <a:spLocks noGrp="1"/>
          </p:cNvSpPr>
          <p:nvPr>
            <p:ph type="body" sz="quarter" idx="10"/>
          </p:nvPr>
        </p:nvSpPr>
        <p:spPr>
          <a:xfrm>
            <a:off x="228600" y="1981200"/>
            <a:ext cx="8610600" cy="4648200"/>
          </a:xfrm>
        </p:spPr>
        <p:txBody>
          <a:bodyPr/>
          <a:lstStyle/>
          <a:p>
            <a:r>
              <a:rPr lang="en-US" dirty="0" smtClean="0"/>
              <a:t>Brent</a:t>
            </a:r>
          </a:p>
          <a:p>
            <a:r>
              <a:rPr lang="en-US" dirty="0" smtClean="0"/>
              <a:t>Education</a:t>
            </a:r>
          </a:p>
          <a:p>
            <a:pPr lvl="1"/>
            <a:r>
              <a:rPr lang="en-US" dirty="0" smtClean="0"/>
              <a:t>Bachelor of Science (Computer Information Systems, Mathematics, Economics).  </a:t>
            </a:r>
          </a:p>
          <a:p>
            <a:pPr lvl="1"/>
            <a:r>
              <a:rPr lang="en-US" dirty="0" smtClean="0"/>
              <a:t>MBA, </a:t>
            </a:r>
          </a:p>
          <a:p>
            <a:pPr lvl="1"/>
            <a:r>
              <a:rPr lang="en-US" dirty="0" smtClean="0"/>
              <a:t>Masters Degree in Programming –in progress</a:t>
            </a:r>
          </a:p>
          <a:p>
            <a:r>
              <a:rPr lang="en-US" dirty="0" smtClean="0"/>
              <a:t>Previously at Skyward, </a:t>
            </a:r>
            <a:r>
              <a:rPr lang="en-US" dirty="0" err="1" smtClean="0"/>
              <a:t>LifeQuest</a:t>
            </a:r>
            <a:r>
              <a:rPr lang="en-US" dirty="0" smtClean="0"/>
              <a:t>, Sentry</a:t>
            </a:r>
          </a:p>
          <a:p>
            <a:r>
              <a:rPr lang="en-US" dirty="0" smtClean="0"/>
              <a:t>1 daughter who is 9 years old</a:t>
            </a:r>
          </a:p>
        </p:txBody>
      </p:sp>
    </p:spTree>
    <p:extLst>
      <p:ext uri="{BB962C8B-B14F-4D97-AF65-F5344CB8AC3E}">
        <p14:creationId xmlns:p14="http://schemas.microsoft.com/office/powerpoint/2010/main" val="2395396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Text Placeholder 2"/>
          <p:cNvSpPr>
            <a:spLocks noGrp="1"/>
          </p:cNvSpPr>
          <p:nvPr>
            <p:ph type="body" sz="quarter" idx="10"/>
          </p:nvPr>
        </p:nvSpPr>
        <p:spPr>
          <a:xfrm>
            <a:off x="228600" y="1981200"/>
            <a:ext cx="8610600" cy="4648200"/>
          </a:xfrm>
        </p:spPr>
        <p:txBody>
          <a:bodyPr/>
          <a:lstStyle/>
          <a:p>
            <a:r>
              <a:rPr lang="en-US" dirty="0" smtClean="0"/>
              <a:t>Brent</a:t>
            </a:r>
          </a:p>
          <a:p>
            <a:r>
              <a:rPr lang="en-US" dirty="0" smtClean="0"/>
              <a:t>Education</a:t>
            </a:r>
          </a:p>
          <a:p>
            <a:pPr lvl="1"/>
            <a:r>
              <a:rPr lang="en-US" dirty="0" smtClean="0"/>
              <a:t>Bachelor of Science (Computer Information Systems, Mathematics, Economics).  </a:t>
            </a:r>
          </a:p>
          <a:p>
            <a:pPr lvl="1"/>
            <a:r>
              <a:rPr lang="en-US" dirty="0" smtClean="0"/>
              <a:t>MBA, </a:t>
            </a:r>
          </a:p>
          <a:p>
            <a:pPr lvl="1"/>
            <a:r>
              <a:rPr lang="en-US" dirty="0" smtClean="0"/>
              <a:t>Masters Degree in Programming –in progress</a:t>
            </a:r>
          </a:p>
          <a:p>
            <a:r>
              <a:rPr lang="en-US" dirty="0" smtClean="0"/>
              <a:t>Previously at Skyward, </a:t>
            </a:r>
            <a:r>
              <a:rPr lang="en-US" dirty="0" err="1" smtClean="0"/>
              <a:t>LifeQuest</a:t>
            </a:r>
            <a:r>
              <a:rPr lang="en-US" dirty="0" smtClean="0"/>
              <a:t>, Sentry</a:t>
            </a:r>
          </a:p>
          <a:p>
            <a:r>
              <a:rPr lang="en-US" dirty="0" smtClean="0"/>
              <a:t>1 daughter who is 9 years old</a:t>
            </a:r>
          </a:p>
          <a:p>
            <a:r>
              <a:rPr lang="en-US" dirty="0" smtClean="0"/>
              <a:t>I have a </a:t>
            </a:r>
            <a:r>
              <a:rPr lang="en-US" dirty="0" err="1" smtClean="0"/>
              <a:t>Tardis</a:t>
            </a:r>
            <a:r>
              <a:rPr lang="en-US" dirty="0" smtClean="0"/>
              <a:t> in my basement (next slide)</a:t>
            </a:r>
          </a:p>
        </p:txBody>
      </p:sp>
    </p:spTree>
    <p:extLst>
      <p:ext uri="{BB962C8B-B14F-4D97-AF65-F5344CB8AC3E}">
        <p14:creationId xmlns:p14="http://schemas.microsoft.com/office/powerpoint/2010/main" val="580487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Tardis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599" y="1371600"/>
            <a:ext cx="4121239" cy="5486400"/>
          </a:xfrm>
          <a:prstGeom prst="rect">
            <a:avLst/>
          </a:prstGeom>
        </p:spPr>
      </p:pic>
    </p:spTree>
    <p:extLst>
      <p:ext uri="{BB962C8B-B14F-4D97-AF65-F5344CB8AC3E}">
        <p14:creationId xmlns:p14="http://schemas.microsoft.com/office/powerpoint/2010/main" val="2114318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Text Placeholder 2"/>
          <p:cNvSpPr>
            <a:spLocks noGrp="1"/>
          </p:cNvSpPr>
          <p:nvPr>
            <p:ph type="body" sz="quarter" idx="10"/>
          </p:nvPr>
        </p:nvSpPr>
        <p:spPr/>
        <p:txBody>
          <a:bodyPr/>
          <a:lstStyle/>
          <a:p>
            <a:r>
              <a:rPr lang="en-US" dirty="0" smtClean="0"/>
              <a:t>Name</a:t>
            </a:r>
          </a:p>
          <a:p>
            <a:r>
              <a:rPr lang="en-US" dirty="0" smtClean="0"/>
              <a:t>Program you are in.  Degrees you have already obtained (if applicable)</a:t>
            </a:r>
          </a:p>
          <a:p>
            <a:r>
              <a:rPr lang="en-US" dirty="0" smtClean="0"/>
              <a:t>Computer knowledge level  (1-10)</a:t>
            </a:r>
          </a:p>
          <a:p>
            <a:r>
              <a:rPr lang="en-US" dirty="0" smtClean="0"/>
              <a:t>Current job &amp; non-student activities</a:t>
            </a:r>
          </a:p>
          <a:p>
            <a:r>
              <a:rPr lang="en-US" dirty="0" smtClean="0"/>
              <a:t>Family</a:t>
            </a:r>
          </a:p>
          <a:p>
            <a:r>
              <a:rPr lang="en-US" dirty="0" smtClean="0"/>
              <a:t>1 interesting thing about you that will make people remember you</a:t>
            </a:r>
          </a:p>
        </p:txBody>
      </p:sp>
    </p:spTree>
    <p:extLst>
      <p:ext uri="{BB962C8B-B14F-4D97-AF65-F5344CB8AC3E}">
        <p14:creationId xmlns:p14="http://schemas.microsoft.com/office/powerpoint/2010/main" val="4274557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Program Success orientation</a:t>
            </a:r>
            <a:br>
              <a:rPr lang="en-US" sz="3600" dirty="0" smtClean="0"/>
            </a:br>
            <a:r>
              <a:rPr lang="en-US" sz="3600" dirty="0" smtClean="0"/>
              <a:t>(PSO)</a:t>
            </a:r>
            <a:endParaRPr lang="en-US" sz="3600" dirty="0"/>
          </a:p>
        </p:txBody>
      </p:sp>
      <p:sp>
        <p:nvSpPr>
          <p:cNvPr id="3" name="Text Placeholder 2"/>
          <p:cNvSpPr>
            <a:spLocks noGrp="1"/>
          </p:cNvSpPr>
          <p:nvPr>
            <p:ph type="body" sz="quarter" idx="10"/>
          </p:nvPr>
        </p:nvSpPr>
        <p:spPr/>
        <p:txBody>
          <a:bodyPr/>
          <a:lstStyle/>
          <a:p>
            <a:r>
              <a:rPr lang="en-US" dirty="0" smtClean="0"/>
              <a:t>Friday, </a:t>
            </a:r>
            <a:r>
              <a:rPr lang="en-US" smtClean="0"/>
              <a:t>August 28</a:t>
            </a:r>
            <a:endParaRPr lang="en-US" dirty="0" smtClean="0"/>
          </a:p>
          <a:p>
            <a:r>
              <a:rPr lang="en-US" dirty="0" smtClean="0"/>
              <a:t>12 pm to 3 pm</a:t>
            </a:r>
          </a:p>
          <a:p>
            <a:r>
              <a:rPr lang="en-US" dirty="0" smtClean="0"/>
              <a:t>Community Engagement Room</a:t>
            </a:r>
            <a:endParaRPr lang="en-US" dirty="0"/>
          </a:p>
          <a:p>
            <a:r>
              <a:rPr lang="en-US" dirty="0" smtClean="0"/>
              <a:t>Strategies to ensure your success in IT programs</a:t>
            </a:r>
          </a:p>
          <a:p>
            <a:r>
              <a:rPr lang="en-US" dirty="0" smtClean="0"/>
              <a:t>Extra Credit for attendance</a:t>
            </a:r>
          </a:p>
          <a:p>
            <a:r>
              <a:rPr lang="en-US" dirty="0" smtClean="0"/>
              <a:t>Lunch</a:t>
            </a:r>
            <a:endParaRPr lang="en-US" dirty="0"/>
          </a:p>
        </p:txBody>
      </p:sp>
    </p:spTree>
    <p:extLst>
      <p:ext uri="{BB962C8B-B14F-4D97-AF65-F5344CB8AC3E}">
        <p14:creationId xmlns:p14="http://schemas.microsoft.com/office/powerpoint/2010/main" val="2646661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big picture</a:t>
            </a:r>
            <a:endParaRPr lang="en-US" dirty="0"/>
          </a:p>
        </p:txBody>
      </p:sp>
      <p:sp>
        <p:nvSpPr>
          <p:cNvPr id="3" name="Text Placeholder 2"/>
          <p:cNvSpPr>
            <a:spLocks noGrp="1"/>
          </p:cNvSpPr>
          <p:nvPr>
            <p:ph type="body" sz="quarter" idx="10"/>
          </p:nvPr>
        </p:nvSpPr>
        <p:spPr/>
        <p:txBody>
          <a:bodyPr/>
          <a:lstStyle/>
          <a:p>
            <a:r>
              <a:rPr lang="en-US" dirty="0" smtClean="0"/>
              <a:t>Why do you think the material in this course is important?</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170968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day activity</a:t>
            </a:r>
            <a:endParaRPr lang="en-US" dirty="0"/>
          </a:p>
        </p:txBody>
      </p:sp>
      <p:sp>
        <p:nvSpPr>
          <p:cNvPr id="3" name="Text Placeholder 2"/>
          <p:cNvSpPr>
            <a:spLocks noGrp="1"/>
          </p:cNvSpPr>
          <p:nvPr>
            <p:ph type="body" sz="quarter" idx="10"/>
          </p:nvPr>
        </p:nvSpPr>
        <p:spPr/>
        <p:txBody>
          <a:bodyPr/>
          <a:lstStyle/>
          <a:p>
            <a:r>
              <a:rPr lang="en-US" sz="1800" dirty="0"/>
              <a:t>pair the students in groups of two and give each person a sheet of paper. The rules are that only one student is allowed to talk, and the other needs to follow the directions they are given EXACTLY. I then sit the students back to back so that they cannot see each other. The student who is allowed to talk creates a paper airplane and talks through the process, while the student who is not allowed to talk follows along. It is fun to see if they come out with the same airplane at the end of the session.</a:t>
            </a:r>
          </a:p>
          <a:p>
            <a:r>
              <a:rPr lang="en-US" sz="1800" dirty="0"/>
              <a:t>After the paper airplanes are built, I engage students in a discussion about the process, asking them questions such as: "Does the order in which you gave the directions matter?", "What was the most difficult thing about not being able to talk?" and "Would it have been helpful to get feedback during the process about how you were progressing so far?" (Hint - this is a subtle reminder about writing programs in pieces and compiling as you go along rather than trying to do it all at once.) I then refer back to this activity throughout the year as a common experience in which I can frame other parts of the code - compile - run - refactor process</a:t>
            </a:r>
          </a:p>
          <a:p>
            <a:endParaRPr lang="en-US" dirty="0"/>
          </a:p>
        </p:txBody>
      </p:sp>
    </p:spTree>
    <p:extLst>
      <p:ext uri="{BB962C8B-B14F-4D97-AF65-F5344CB8AC3E}">
        <p14:creationId xmlns:p14="http://schemas.microsoft.com/office/powerpoint/2010/main" val="3180406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Welcome to MSTC&amp;quot;&quot;/&gt;&lt;property id=&quot;20307&quot; value=&quot;313&quot;/&gt;&lt;/object&gt;&lt;object type=&quot;3&quot; unique_id=&quot;10109&quot;&gt;&lt;property id=&quot;20148&quot; value=&quot;5&quot;/&gt;&lt;property id=&quot;20300&quot; value=&quot;Slide 2 - &amp;quot;Overview&amp;quot;&quot;/&gt;&lt;property id=&quot;20307&quot; value=&quot;314&quot;/&gt;&lt;/object&gt;&lt;object type=&quot;3&quot; unique_id=&quot;10110&quot;&gt;&lt;property id=&quot;20148&quot; value=&quot;5&quot;/&gt;&lt;property id=&quot;20300&quot; value=&quot;Slide 3 - &amp;quot;Program Success orientation&amp;#x0D;&amp;#x0A;(PSO)&amp;quot;&quot;/&gt;&lt;property id=&quot;20307&quot; value=&quot;315&quot;/&gt;&lt;/object&gt;&lt;object type=&quot;3&quot; unique_id=&quot;10111&quot;&gt;&lt;property id=&quot;20148&quot; value=&quot;5&quot;/&gt;&lt;property id=&quot;20300&quot; value=&quot;Slide 5 - &amp;quot;MSTC Network Login&amp;quot;&quot;/&gt;&lt;property id=&quot;20307&quot; value=&quot;316&quot;/&gt;&lt;/object&gt;&lt;object type=&quot;3&quot; unique_id=&quot;10113&quot;&gt;&lt;property id=&quot;20148&quot; value=&quot;5&quot;/&gt;&lt;property id=&quot;20300&quot; value=&quot;Slide 6 - &amp;quot;User Profiles&amp;quot;&quot;/&gt;&lt;property id=&quot;20307&quot; value=&quot;318&quot;/&gt;&lt;/object&gt;&lt;object type=&quot;3&quot; unique_id=&quot;10114&quot;&gt;&lt;property id=&quot;20148&quot; value=&quot;5&quot;/&gt;&lt;property id=&quot;20300&quot; value=&quot;Slide 7 - &amp;quot;MyMSTC&amp;quot;&quot;/&gt;&lt;property id=&quot;20307&quot; value=&quot;319&quot;/&gt;&lt;/object&gt;&lt;object type=&quot;3&quot; unique_id=&quot;10115&quot;&gt;&lt;property id=&quot;20148&quot; value=&quot;5&quot;/&gt;&lt;property id=&quot;20300&quot; value=&quot;Slide 8 - &amp;quot;MSTC Email&amp;quot;&quot;/&gt;&lt;property id=&quot;20307&quot; value=&quot;320&quot;/&gt;&lt;/object&gt;&lt;object type=&quot;3&quot; unique_id=&quot;10116&quot;&gt;&lt;property id=&quot;20148&quot; value=&quot;5&quot;/&gt;&lt;property id=&quot;20300&quot; value=&quot;Slide 9 - &amp;quot;MSTC Email&amp;quot;&quot;/&gt;&lt;property id=&quot;20307&quot; value=&quot;321&quot;/&gt;&lt;/object&gt;&lt;object type=&quot;3&quot; unique_id=&quot;10117&quot;&gt;&lt;property id=&quot;20148&quot; value=&quot;5&quot;/&gt;&lt;property id=&quot;20300&quot; value=&quot;Slide 10 - &amp;quot;Online Grades&amp;quot;&quot;/&gt;&lt;property id=&quot;20307&quot; value=&quot;322&quot;/&gt;&lt;/object&gt;&lt;object type=&quot;3&quot; unique_id=&quot;10118&quot;&gt;&lt;property id=&quot;20148&quot; value=&quot;5&quot;/&gt;&lt;property id=&quot;20300&quot; value=&quot;Slide 11 - &amp;quot;Computer at Home&amp;quot;&quot;/&gt;&lt;property id=&quot;20307&quot; value=&quot;323&quot;/&gt;&lt;/object&gt;&lt;object type=&quot;3&quot; unique_id=&quot;10223&quot;&gt;&lt;property id=&quot;20148&quot; value=&quot;5&quot;/&gt;&lt;property id=&quot;20300&quot; value=&quot;Slide 12 - &amp;quot;Software Needs&amp;quot;&quot;/&gt;&lt;property id=&quot;20307&quot; value=&quot;324&quot;/&gt;&lt;/object&gt;&lt;object type=&quot;3&quot; unique_id=&quot;10285&quot;&gt;&lt;property id=&quot;20148&quot; value=&quot;5&quot;/&gt;&lt;property id=&quot;20300&quot; value=&quot;Slide 14 - &amp;quot;Network STorage&amp;quot;&quot;/&gt;&lt;property id=&quot;20307&quot; value=&quot;326&quot;/&gt;&lt;/object&gt;&lt;object type=&quot;3&quot; unique_id=&quot;10286&quot;&gt;&lt;property id=&quot;20148&quot; value=&quot;5&quot;/&gt;&lt;property id=&quot;20300&quot; value=&quot;Slide 15 - &amp;quot;Cloud Storage&amp;quot;&quot;/&gt;&lt;property id=&quot;20307&quot; value=&quot;327&quot;/&gt;&lt;/object&gt;&lt;object type=&quot;3&quot; unique_id=&quot;10389&quot;&gt;&lt;property id=&quot;20148&quot; value=&quot;5&quot;/&gt;&lt;property id=&quot;20300&quot; value=&quot;Slide 13 - &amp;quot;Other Computer Resources&amp;quot;&quot;/&gt;&lt;property id=&quot;20307&quot; value=&quot;331&quot;/&gt;&lt;/object&gt;&lt;object type=&quot;3&quot; unique_id=&quot;10390&quot;&gt;&lt;property id=&quot;20148&quot; value=&quot;5&quot;/&gt;&lt;property id=&quot;20300&quot; value=&quot;Slide 16 - &amp;quot;Printing in the Lab&amp;quot;&quot;/&gt;&lt;property id=&quot;20307&quot; value=&quot;328&quot;/&gt;&lt;/object&gt;&lt;object type=&quot;3&quot; unique_id=&quot;10391&quot;&gt;&lt;property id=&quot;20148&quot; value=&quot;5&quot;/&gt;&lt;property id=&quot;20300&quot; value=&quot;Slide 17 - &amp;quot;C.A.S.S.&amp;quot;&quot;/&gt;&lt;property id=&quot;20307&quot; value=&quot;329&quot;/&gt;&lt;/object&gt;&lt;object type=&quot;3&quot; unique_id=&quot;10392&quot;&gt;&lt;property id=&quot;20148&quot; value=&quot;5&quot;/&gt;&lt;property id=&quot;20300&quot; value=&quot;Slide 18 - &amp;quot;Course Website &amp;amp; Syllabus&amp;quot;&quot;/&gt;&lt;property id=&quot;20307&quot; value=&quot;330&quot;/&gt;&lt;/object&gt;&lt;object type=&quot;3&quot; unique_id=&quot;10393&quot;&gt;&lt;property id=&quot;20148&quot; value=&quot;5&quot;/&gt;&lt;property id=&quot;20300&quot; value=&quot;Slide 4 - &amp;quot;Mac Lab&amp;quot;&quot;/&gt;&lt;property id=&quot;20307&quot; value=&quot;332&quot;/&gt;&lt;/object&gt;&lt;/object&gt;&lt;/object&gt;&lt;/database&gt;"/>
  <p:tag name="SECTOMILLISECCONVERTED" val="1"/>
</p:tagLst>
</file>

<file path=ppt/theme/theme1.xml><?xml version="1.0" encoding="utf-8"?>
<a:theme xmlns:a="http://schemas.openxmlformats.org/drawingml/2006/main" name="MSTC PowerPoint Template">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B3F3E4A144E674BAC6F2237AADC6794" ma:contentTypeVersion="0" ma:contentTypeDescription="Create a new document." ma:contentTypeScope="" ma:versionID="4144a10a846bd135ba26dc4bb183722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7FCF5A-64A1-4222-9B63-E4E98EF2BD07}">
  <ds:schemaRefs>
    <ds:schemaRef ds:uri="http://schemas.microsoft.com/sharepoint/v3/contenttype/forms"/>
  </ds:schemaRefs>
</ds:datastoreItem>
</file>

<file path=customXml/itemProps2.xml><?xml version="1.0" encoding="utf-8"?>
<ds:datastoreItem xmlns:ds="http://schemas.openxmlformats.org/officeDocument/2006/customXml" ds:itemID="{AAF93524-A8A9-4625-BB9D-0886DB6626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17D8B3A-6C63-4BAC-85AE-A48571BBC96E}">
  <ds:schemaRef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http://purl.org/dc/terms/"/>
    <ds:schemaRef ds:uri="http://purl.org/dc/dcmitype/"/>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MSTC PowerPoint Template</Template>
  <TotalTime>326</TotalTime>
  <Words>1001</Words>
  <Application>Microsoft Office PowerPoint</Application>
  <PresentationFormat>On-screen Show (4:3)</PresentationFormat>
  <Paragraphs>185</Paragraphs>
  <Slides>28</Slides>
  <Notes>25</Notes>
  <HiddenSlides>6</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MSTC PowerPoint Template</vt:lpstr>
      <vt:lpstr>Welcome to MSTC</vt:lpstr>
      <vt:lpstr>Overview</vt:lpstr>
      <vt:lpstr>Introduction</vt:lpstr>
      <vt:lpstr>Introduction</vt:lpstr>
      <vt:lpstr>Tardis</vt:lpstr>
      <vt:lpstr>Introductions</vt:lpstr>
      <vt:lpstr>Program Success orientation (PSO)</vt:lpstr>
      <vt:lpstr>Course big picture</vt:lpstr>
      <vt:lpstr>First day activity</vt:lpstr>
      <vt:lpstr>First day activity</vt:lpstr>
      <vt:lpstr>Mac Lab</vt:lpstr>
      <vt:lpstr>Mac Lab</vt:lpstr>
      <vt:lpstr>Set up profile on the mac</vt:lpstr>
      <vt:lpstr>Transfer Virtual Machine</vt:lpstr>
      <vt:lpstr>MSTC Network Login</vt:lpstr>
      <vt:lpstr>User Profiles</vt:lpstr>
      <vt:lpstr>MyMSTC</vt:lpstr>
      <vt:lpstr>MSTC Email</vt:lpstr>
      <vt:lpstr>MSTC Email</vt:lpstr>
      <vt:lpstr>Online Grades</vt:lpstr>
      <vt:lpstr>Computer at Home</vt:lpstr>
      <vt:lpstr>Software available (if needed)</vt:lpstr>
      <vt:lpstr>Other Computer Resources</vt:lpstr>
      <vt:lpstr>Network STorage</vt:lpstr>
      <vt:lpstr>Cloud Storage</vt:lpstr>
      <vt:lpstr>Printing in the Lab</vt:lpstr>
      <vt:lpstr>C.A.S.S.</vt:lpstr>
      <vt:lpstr>Course Website &amp; Syllabus</vt:lpstr>
    </vt:vector>
  </TitlesOfParts>
  <Company>MSTC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MSTC</dc:title>
  <dc:creator>Gaul, Volker</dc:creator>
  <cp:lastModifiedBy>Presley, Brent A</cp:lastModifiedBy>
  <cp:revision>35</cp:revision>
  <cp:lastPrinted>2013-01-16T16:22:27Z</cp:lastPrinted>
  <dcterms:created xsi:type="dcterms:W3CDTF">2013-08-16T14:20:36Z</dcterms:created>
  <dcterms:modified xsi:type="dcterms:W3CDTF">2016-01-11T17:38:31Z</dcterms:modified>
</cp:coreProperties>
</file>