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8"/>
  </p:notesMasterIdLst>
  <p:handoutMasterIdLst>
    <p:handoutMasterId r:id="rId29"/>
  </p:handoutMasterIdLst>
  <p:sldIdLst>
    <p:sldId id="313" r:id="rId5"/>
    <p:sldId id="314" r:id="rId6"/>
    <p:sldId id="333" r:id="rId7"/>
    <p:sldId id="335" r:id="rId8"/>
    <p:sldId id="334" r:id="rId9"/>
    <p:sldId id="315" r:id="rId10"/>
    <p:sldId id="332" r:id="rId11"/>
    <p:sldId id="336" r:id="rId12"/>
    <p:sldId id="337" r:id="rId13"/>
    <p:sldId id="316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31" r:id="rId22"/>
    <p:sldId id="326" r:id="rId23"/>
    <p:sldId id="327" r:id="rId24"/>
    <p:sldId id="328" r:id="rId25"/>
    <p:sldId id="329" r:id="rId26"/>
    <p:sldId id="330" r:id="rId27"/>
  </p:sldIdLst>
  <p:sldSz cx="9144000" cy="6858000" type="screen4x3"/>
  <p:notesSz cx="7010400" cy="92964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90033"/>
    <a:srgbClr val="FFFFFF"/>
    <a:srgbClr val="DDDDDD"/>
    <a:srgbClr val="A50021"/>
    <a:srgbClr val="FF6600"/>
    <a:srgbClr val="003366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01" autoAdjust="0"/>
  </p:normalViewPr>
  <p:slideViewPr>
    <p:cSldViewPr>
      <p:cViewPr varScale="1">
        <p:scale>
          <a:sx n="81" d="100"/>
          <a:sy n="81" d="100"/>
        </p:scale>
        <p:origin x="102" y="6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ags" Target="tags/tag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878D24-9582-4E4B-A99A-25615F16C338}" type="datetimeFigureOut">
              <a:rPr lang="en-US"/>
              <a:pPr>
                <a:defRPr/>
              </a:pPr>
              <a:t>9/4/2015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23A3760-E640-4460-8C1B-97FCF8CE6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84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99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21E7C3-4F2E-4A98-8A96-FCBDB1C2E159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74990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30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091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8555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5691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67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04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09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4F46E74-5592-4BF1-BDC0-0FF62C5E11B8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8201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90600" y="3962400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 algn="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enter presenter name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enter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57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2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83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1143001"/>
            <a:ext cx="8610600" cy="99060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Enter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28600" y="2209800"/>
            <a:ext cx="86106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80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3554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71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56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05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178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3428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488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3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27" name="Picture 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lastname####@mstc.ed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outlook.com/mstc.ed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stc-dreamspark.onthehub.com/WebStore/ProductsByMajorVersionList.aspx" TargetMode="External"/><Relationship Id="rId2" Type="http://schemas.openxmlformats.org/officeDocument/2006/relationships/hyperlink" Target="http://e5.onthehub.com/WebStore/ProductsByMajorVersionList.aspx?ws=073f1066-723a-de11-b696-0030485a8df0&amp;vsro=8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instructor.mstc.edu/instructor/bpresley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28800"/>
            <a:ext cx="8229600" cy="1143000"/>
          </a:xfrm>
        </p:spPr>
        <p:txBody>
          <a:bodyPr/>
          <a:lstStyle/>
          <a:p>
            <a:r>
              <a:rPr lang="en-US" sz="7200" dirty="0" smtClean="0"/>
              <a:t>Welcome to MSTC</a:t>
            </a:r>
            <a:endParaRPr lang="en-US" sz="7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Instructor: Brent Presley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MSTC Network Login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Username</a:t>
            </a:r>
          </a:p>
          <a:p>
            <a:pPr lvl="1"/>
            <a:r>
              <a:rPr lang="en-US" dirty="0"/>
              <a:t>######## (student ID)</a:t>
            </a:r>
          </a:p>
          <a:p>
            <a:r>
              <a:rPr lang="en-US" dirty="0"/>
              <a:t>Password</a:t>
            </a:r>
          </a:p>
          <a:p>
            <a:pPr lvl="1"/>
            <a:r>
              <a:rPr lang="en-US" dirty="0" smtClean="0"/>
              <a:t>First 2 letters of first name (1</a:t>
            </a:r>
            <a:r>
              <a:rPr lang="en-US" baseline="30000" dirty="0" smtClean="0"/>
              <a:t>st</a:t>
            </a:r>
            <a:r>
              <a:rPr lang="en-US" dirty="0" smtClean="0"/>
              <a:t> letter caps)</a:t>
            </a:r>
            <a:endParaRPr lang="en-US" dirty="0"/>
          </a:p>
          <a:p>
            <a:pPr lvl="1"/>
            <a:r>
              <a:rPr lang="en-US" dirty="0"/>
              <a:t>First 2 letters of </a:t>
            </a:r>
            <a:r>
              <a:rPr lang="en-US" dirty="0" smtClean="0"/>
              <a:t>last name </a:t>
            </a:r>
            <a:r>
              <a:rPr lang="en-US" dirty="0"/>
              <a:t>(1</a:t>
            </a:r>
            <a:r>
              <a:rPr lang="en-US" baseline="30000" dirty="0"/>
              <a:t>st</a:t>
            </a:r>
            <a:r>
              <a:rPr lang="en-US" dirty="0"/>
              <a:t> letter caps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Last 4 of social security number</a:t>
            </a:r>
          </a:p>
          <a:p>
            <a:pPr lvl="1"/>
            <a:r>
              <a:rPr lang="en-US" dirty="0" smtClean="0"/>
              <a:t>Change it (Alt-Ctrl-Del)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491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Profiles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i="1" dirty="0" smtClean="0"/>
              <a:t>iMac </a:t>
            </a:r>
            <a:r>
              <a:rPr lang="en-US" dirty="0" smtClean="0"/>
              <a:t>user profile is maintained </a:t>
            </a:r>
            <a:r>
              <a:rPr lang="en-US" b="1" dirty="0" smtClean="0"/>
              <a:t>on current computer</a:t>
            </a:r>
            <a:endParaRPr lang="en-US" dirty="0" smtClean="0"/>
          </a:p>
          <a:p>
            <a:r>
              <a:rPr lang="en-US" dirty="0" smtClean="0"/>
              <a:t>VMWare Windows profile is </a:t>
            </a:r>
            <a:r>
              <a:rPr lang="en-US" dirty="0"/>
              <a:t>maintained </a:t>
            </a:r>
            <a:r>
              <a:rPr lang="en-US" b="1" dirty="0"/>
              <a:t>on current computer</a:t>
            </a:r>
            <a:endParaRPr lang="en-US" dirty="0"/>
          </a:p>
          <a:p>
            <a:r>
              <a:rPr lang="en-US" dirty="0" smtClean="0"/>
              <a:t>MSTC labs use </a:t>
            </a:r>
            <a:r>
              <a:rPr lang="en-US" i="1" dirty="0" err="1" smtClean="0"/>
              <a:t>DeepFreeze</a:t>
            </a:r>
            <a:endParaRPr lang="en-US" i="1" dirty="0" smtClean="0"/>
          </a:p>
          <a:p>
            <a:pPr lvl="1"/>
            <a:r>
              <a:rPr lang="en-US" dirty="0" smtClean="0"/>
              <a:t>Profiles reset every day (2 am ?)</a:t>
            </a:r>
          </a:p>
          <a:p>
            <a:r>
              <a:rPr lang="en-US" dirty="0" smtClean="0"/>
              <a:t>Store files on USB or in the cloud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888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 smtClean="0"/>
              <a:t>MyMSTC</a:t>
            </a:r>
            <a:endParaRPr lang="en-US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Different username and password</a:t>
            </a:r>
          </a:p>
          <a:p>
            <a:pPr lvl="1"/>
            <a:r>
              <a:rPr lang="en-US" dirty="0"/>
              <a:t>Username=Student </a:t>
            </a:r>
            <a:r>
              <a:rPr lang="en-US" dirty="0" smtClean="0"/>
              <a:t>ID (can customize)</a:t>
            </a:r>
            <a:endParaRPr lang="en-US" dirty="0"/>
          </a:p>
          <a:p>
            <a:pPr lvl="1"/>
            <a:r>
              <a:rPr lang="en-US" dirty="0"/>
              <a:t>Password </a:t>
            </a:r>
            <a:r>
              <a:rPr lang="en-US" dirty="0" smtClean="0"/>
              <a:t>self-selected</a:t>
            </a:r>
            <a:endParaRPr lang="en-US" dirty="0"/>
          </a:p>
          <a:p>
            <a:pPr lvl="2"/>
            <a:r>
              <a:rPr lang="en-US" dirty="0"/>
              <a:t>Use </a:t>
            </a:r>
            <a:r>
              <a:rPr lang="en-US" u="sng" dirty="0"/>
              <a:t>Need to create a password?</a:t>
            </a:r>
            <a:endParaRPr lang="en-US" dirty="0"/>
          </a:p>
          <a:p>
            <a:r>
              <a:rPr lang="en-US" dirty="0"/>
              <a:t>Access to </a:t>
            </a:r>
          </a:p>
          <a:p>
            <a:pPr lvl="1"/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Transcripts</a:t>
            </a:r>
          </a:p>
          <a:p>
            <a:pPr lvl="1"/>
            <a:r>
              <a:rPr lang="en-US" dirty="0" smtClean="0"/>
              <a:t>Registration options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360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MSTC Email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24-7 access via Internet</a:t>
            </a:r>
          </a:p>
          <a:p>
            <a:r>
              <a:rPr lang="en-US" dirty="0">
                <a:hlinkClick r:id="rId2"/>
              </a:rPr>
              <a:t>lastname</a:t>
            </a:r>
            <a:r>
              <a:rPr lang="en-US" dirty="0" smtClean="0">
                <a:hlinkClick r:id="rId2"/>
              </a:rPr>
              <a:t>####@my.mymstc.edu</a:t>
            </a:r>
            <a:endParaRPr lang="en-US" dirty="0"/>
          </a:p>
          <a:p>
            <a:pPr lvl="1"/>
            <a:r>
              <a:rPr lang="en-US" dirty="0"/>
              <a:t>last 4 digits of student ID</a:t>
            </a:r>
          </a:p>
          <a:p>
            <a:r>
              <a:rPr lang="en-US" dirty="0"/>
              <a:t>Only accessible via browser</a:t>
            </a:r>
          </a:p>
          <a:p>
            <a:r>
              <a:rPr lang="en-US" dirty="0" smtClean="0"/>
              <a:t>Other </a:t>
            </a:r>
            <a:r>
              <a:rPr lang="en-US" dirty="0"/>
              <a:t>student addresses available in address book</a:t>
            </a:r>
          </a:p>
          <a:p>
            <a:r>
              <a:rPr lang="en-US" dirty="0"/>
              <a:t>Don’t use for SPAM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9026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MSTC Email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Off-campus access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hlinkClick r:id="rId2"/>
              </a:rPr>
              <a:t>https://outlook.com/mstc.edu</a:t>
            </a:r>
            <a:endParaRPr lang="en-US" dirty="0"/>
          </a:p>
          <a:p>
            <a:pPr>
              <a:buNone/>
            </a:pPr>
            <a:endParaRPr lang="en-US" dirty="0"/>
          </a:p>
          <a:p>
            <a:pPr lvl="1"/>
            <a:r>
              <a:rPr lang="en-US" dirty="0"/>
              <a:t>Or </a:t>
            </a:r>
            <a:r>
              <a:rPr lang="en-US" dirty="0" smtClean="0"/>
              <a:t>through </a:t>
            </a:r>
            <a:r>
              <a:rPr lang="en-US" dirty="0" err="1" smtClean="0"/>
              <a:t>MyCampus</a:t>
            </a:r>
            <a:endParaRPr lang="en-US" dirty="0"/>
          </a:p>
          <a:p>
            <a:pPr lvl="1"/>
            <a:r>
              <a:rPr lang="en-US" dirty="0"/>
              <a:t>Authentication required</a:t>
            </a:r>
          </a:p>
          <a:p>
            <a:pPr lvl="2"/>
            <a:r>
              <a:rPr lang="en-US" dirty="0" smtClean="0"/>
              <a:t>Network user name and password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12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Grades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Current semester</a:t>
            </a:r>
          </a:p>
          <a:p>
            <a:pPr lvl="1"/>
            <a:r>
              <a:rPr lang="en-US" dirty="0"/>
              <a:t>Blackboard</a:t>
            </a:r>
          </a:p>
          <a:p>
            <a:pPr lvl="1"/>
            <a:r>
              <a:rPr lang="en-US" dirty="0"/>
              <a:t>Also used to view assignment due dates</a:t>
            </a:r>
          </a:p>
          <a:p>
            <a:r>
              <a:rPr lang="en-US" dirty="0"/>
              <a:t>Past semesters</a:t>
            </a:r>
          </a:p>
          <a:p>
            <a:pPr lvl="1"/>
            <a:r>
              <a:rPr lang="en-US" dirty="0"/>
              <a:t>Access via </a:t>
            </a:r>
            <a:r>
              <a:rPr lang="en-US" dirty="0" err="1"/>
              <a:t>MyMSTC</a:t>
            </a:r>
            <a:endParaRPr lang="en-US" dirty="0"/>
          </a:p>
          <a:p>
            <a:pPr lvl="1"/>
            <a:r>
              <a:rPr lang="en-US" dirty="0"/>
              <a:t>Final grades only</a:t>
            </a:r>
          </a:p>
          <a:p>
            <a:pPr lvl="1"/>
            <a:r>
              <a:rPr lang="en-US" dirty="0"/>
              <a:t>Academics, other academics, Assignments</a:t>
            </a:r>
          </a:p>
          <a:p>
            <a:pPr lvl="1"/>
            <a:r>
              <a:rPr lang="en-US" dirty="0"/>
              <a:t>Select the (semester) class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293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 at Home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School computers only </a:t>
            </a:r>
            <a:r>
              <a:rPr lang="en-US" dirty="0" smtClean="0"/>
              <a:t>available </a:t>
            </a:r>
            <a:r>
              <a:rPr lang="en-US" dirty="0"/>
              <a:t>M-F</a:t>
            </a:r>
          </a:p>
          <a:p>
            <a:r>
              <a:rPr lang="en-US" dirty="0"/>
              <a:t>Suggested configuration</a:t>
            </a:r>
          </a:p>
          <a:p>
            <a:pPr lvl="1"/>
            <a:r>
              <a:rPr lang="en-US" dirty="0"/>
              <a:t>2-3 GHz processor</a:t>
            </a:r>
          </a:p>
          <a:p>
            <a:pPr lvl="1"/>
            <a:r>
              <a:rPr lang="en-US" dirty="0"/>
              <a:t>3-4 GB or more of RAM</a:t>
            </a:r>
          </a:p>
          <a:p>
            <a:pPr lvl="1"/>
            <a:r>
              <a:rPr lang="en-US" dirty="0"/>
              <a:t>320 GB + hard drive</a:t>
            </a:r>
          </a:p>
          <a:p>
            <a:pPr lvl="1"/>
            <a:r>
              <a:rPr lang="en-US" dirty="0"/>
              <a:t>Internet connection</a:t>
            </a:r>
          </a:p>
          <a:p>
            <a:pPr lvl="1"/>
            <a:r>
              <a:rPr lang="en-US" dirty="0"/>
              <a:t>USB drive</a:t>
            </a:r>
          </a:p>
        </p:txBody>
      </p:sp>
    </p:spTree>
    <p:extLst>
      <p:ext uri="{BB962C8B-B14F-4D97-AF65-F5344CB8AC3E}">
        <p14:creationId xmlns:p14="http://schemas.microsoft.com/office/powerpoint/2010/main" val="861581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Software available (if needed)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Provided by MSTC</a:t>
            </a:r>
          </a:p>
          <a:p>
            <a:pPr lvl="1"/>
            <a:r>
              <a:rPr lang="en-US" dirty="0"/>
              <a:t>Operating Systems</a:t>
            </a:r>
          </a:p>
          <a:p>
            <a:pPr lvl="2"/>
            <a:r>
              <a:rPr lang="en-US" dirty="0"/>
              <a:t>Windows 7 (32- and 64-bit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Windows 8 (32- and 64-bit)</a:t>
            </a:r>
            <a:endParaRPr lang="en-US" dirty="0"/>
          </a:p>
          <a:p>
            <a:pPr lvl="1"/>
            <a:r>
              <a:rPr lang="en-US" dirty="0"/>
              <a:t>Programming Languages</a:t>
            </a:r>
          </a:p>
          <a:p>
            <a:pPr lvl="2"/>
            <a:r>
              <a:rPr lang="en-US" dirty="0"/>
              <a:t>Visual Studio </a:t>
            </a:r>
            <a:r>
              <a:rPr lang="en-US" dirty="0" smtClean="0"/>
              <a:t>2013 (available if needed)</a:t>
            </a:r>
            <a:endParaRPr lang="en-US" dirty="0"/>
          </a:p>
          <a:p>
            <a:pPr lvl="1"/>
            <a:r>
              <a:rPr lang="en-US" dirty="0"/>
              <a:t>Others</a:t>
            </a:r>
          </a:p>
          <a:p>
            <a:pPr lvl="2"/>
            <a:r>
              <a:rPr lang="en-US" dirty="0" smtClean="0"/>
              <a:t>Office 2013 (via Email, Settings) – put one on your VM</a:t>
            </a:r>
            <a:endParaRPr lang="en-US" dirty="0"/>
          </a:p>
          <a:p>
            <a:pPr lvl="2"/>
            <a:r>
              <a:rPr lang="en-US" dirty="0"/>
              <a:t>VMWare (thru </a:t>
            </a:r>
            <a:r>
              <a:rPr lang="en-US" dirty="0" smtClean="0"/>
              <a:t>Net Fund) </a:t>
            </a:r>
          </a:p>
          <a:p>
            <a:pPr lvl="3"/>
            <a:r>
              <a:rPr lang="en-US" u="sng" dirty="0">
                <a:hlinkClick r:id="rId2"/>
              </a:rPr>
              <a:t>http://e5.onthehub.com/WebStore/ProductsByMajorVersionList.aspx?ws=073f1066-723a-de11-b696-0030485a8df0&amp;vsro=8</a:t>
            </a:r>
            <a:endParaRPr lang="en-US" dirty="0"/>
          </a:p>
          <a:p>
            <a:r>
              <a:rPr lang="en-US" dirty="0" smtClean="0"/>
              <a:t>Downloadable via Microsoft </a:t>
            </a:r>
            <a:r>
              <a:rPr lang="en-US" dirty="0" err="1" smtClean="0"/>
              <a:t>Dreamspart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mstc-dreamspark.onthehub.com/WebStore/ProductsByMajorVersionList.aspx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926157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Computer Resources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Room 218:  Software Development Mac Lab</a:t>
            </a:r>
          </a:p>
          <a:p>
            <a:r>
              <a:rPr lang="en-US" dirty="0" smtClean="0"/>
              <a:t>Room 323:  Networking Lab</a:t>
            </a:r>
          </a:p>
          <a:p>
            <a:pPr lvl="1"/>
            <a:r>
              <a:rPr lang="en-US" dirty="0" smtClean="0"/>
              <a:t>Note: User name/password are different than Mac Lab and MSTC network </a:t>
            </a:r>
          </a:p>
          <a:p>
            <a:pPr lvl="1"/>
            <a:r>
              <a:rPr lang="en-US" dirty="0" smtClean="0"/>
              <a:t>Rooms 110, 112, 411, 412(Windows Labs)</a:t>
            </a:r>
          </a:p>
          <a:p>
            <a:r>
              <a:rPr lang="en-US" dirty="0" smtClean="0"/>
              <a:t>Learning Commons</a:t>
            </a:r>
          </a:p>
          <a:p>
            <a:r>
              <a:rPr lang="en-US" dirty="0" smtClean="0"/>
              <a:t>Other campuses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0247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</a:t>
            </a:r>
            <a:r>
              <a:rPr lang="en-US" dirty="0" err="1" smtClean="0"/>
              <a:t>STorage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</a:t>
            </a:r>
            <a:r>
              <a:rPr lang="en-US" dirty="0"/>
              <a:t>: Drive</a:t>
            </a:r>
          </a:p>
          <a:p>
            <a:pPr lvl="1"/>
            <a:r>
              <a:rPr lang="en-US" dirty="0"/>
              <a:t>Your personal space</a:t>
            </a:r>
          </a:p>
          <a:p>
            <a:pPr lvl="1"/>
            <a:r>
              <a:rPr lang="en-US" dirty="0"/>
              <a:t>Limited storage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9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MSTC Network Login</a:t>
            </a:r>
          </a:p>
          <a:p>
            <a:r>
              <a:rPr lang="en-US" dirty="0" err="1" smtClean="0"/>
              <a:t>MyMSTC</a:t>
            </a:r>
            <a:endParaRPr lang="en-US" dirty="0" smtClean="0"/>
          </a:p>
          <a:p>
            <a:r>
              <a:rPr lang="en-US" dirty="0" smtClean="0"/>
              <a:t>MSTC Email</a:t>
            </a:r>
          </a:p>
          <a:p>
            <a:r>
              <a:rPr lang="en-US" dirty="0" smtClean="0"/>
              <a:t>Computer Needs</a:t>
            </a:r>
          </a:p>
          <a:p>
            <a:r>
              <a:rPr lang="en-US" dirty="0" smtClean="0"/>
              <a:t>Software Needs</a:t>
            </a:r>
          </a:p>
          <a:p>
            <a:r>
              <a:rPr lang="en-US" dirty="0" smtClean="0"/>
              <a:t>Network Storage</a:t>
            </a:r>
          </a:p>
          <a:p>
            <a:r>
              <a:rPr lang="en-US" dirty="0" smtClean="0"/>
              <a:t>Course Website &amp; Syllabus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869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Storage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H: drive NOT available off campus</a:t>
            </a:r>
          </a:p>
          <a:p>
            <a:r>
              <a:rPr lang="en-US" dirty="0" smtClean="0"/>
              <a:t>Cloud storage is more portable</a:t>
            </a:r>
          </a:p>
          <a:p>
            <a:r>
              <a:rPr lang="en-US" dirty="0" smtClean="0"/>
              <a:t>OneDrive</a:t>
            </a:r>
            <a:br>
              <a:rPr lang="en-US" dirty="0" smtClean="0"/>
            </a:br>
            <a:r>
              <a:rPr lang="en-US" dirty="0" err="1" smtClean="0"/>
              <a:t>Inclass</a:t>
            </a:r>
            <a:r>
              <a:rPr lang="en-US" dirty="0" smtClean="0"/>
              <a:t> files:</a:t>
            </a:r>
            <a:br>
              <a:rPr lang="en-US" dirty="0" smtClean="0"/>
            </a:br>
            <a:r>
              <a:rPr lang="en-US" dirty="0" smtClean="0"/>
              <a:t>Account: mstcpresley@hotmail.com</a:t>
            </a:r>
            <a:br>
              <a:rPr lang="en-US" dirty="0" smtClean="0"/>
            </a:br>
            <a:r>
              <a:rPr lang="en-US" dirty="0" smtClean="0"/>
              <a:t>Password: student2015</a:t>
            </a:r>
          </a:p>
          <a:p>
            <a:r>
              <a:rPr lang="en-US" dirty="0" smtClean="0"/>
              <a:t>Your OneDrive via Email (click OneDrive)</a:t>
            </a:r>
          </a:p>
          <a:p>
            <a:r>
              <a:rPr lang="en-US" dirty="0" smtClean="0"/>
              <a:t>1TB SkyDrive with Office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092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in the Lab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$25 </a:t>
            </a:r>
            <a:r>
              <a:rPr lang="en-US" i="1" dirty="0"/>
              <a:t>lifetime</a:t>
            </a:r>
            <a:r>
              <a:rPr lang="en-US" dirty="0"/>
              <a:t> printing budget</a:t>
            </a:r>
          </a:p>
          <a:p>
            <a:pPr lvl="1"/>
            <a:r>
              <a:rPr lang="en-US" dirty="0"/>
              <a:t>Not </a:t>
            </a:r>
            <a:r>
              <a:rPr lang="en-US" i="1" dirty="0"/>
              <a:t>per semester</a:t>
            </a:r>
            <a:endParaRPr lang="en-US" dirty="0"/>
          </a:p>
          <a:p>
            <a:r>
              <a:rPr lang="en-US" dirty="0"/>
              <a:t>5¢ per </a:t>
            </a:r>
            <a:r>
              <a:rPr lang="en-US" u="sng" dirty="0"/>
              <a:t>page</a:t>
            </a:r>
            <a:endParaRPr lang="en-US" dirty="0"/>
          </a:p>
          <a:p>
            <a:r>
              <a:rPr lang="en-US" dirty="0"/>
              <a:t>Can refill your budget (front desk)</a:t>
            </a:r>
          </a:p>
          <a:p>
            <a:r>
              <a:rPr lang="en-US" dirty="0"/>
              <a:t>Form available for refund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5618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C.A.S.S.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Campus Activities and Student Senate</a:t>
            </a:r>
          </a:p>
          <a:p>
            <a:pPr lvl="1"/>
            <a:r>
              <a:rPr lang="en-US" dirty="0"/>
              <a:t>Manage student activities and funds</a:t>
            </a:r>
          </a:p>
          <a:p>
            <a:pPr lvl="1"/>
            <a:r>
              <a:rPr lang="en-US" dirty="0"/>
              <a:t>Good leadership opportunity for resume’</a:t>
            </a:r>
          </a:p>
          <a:p>
            <a:pPr lvl="1"/>
            <a:r>
              <a:rPr lang="en-US" dirty="0"/>
              <a:t>Good to have an IT representative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461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Website &amp; Syllabus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http://instructor.mstc.edu/instructor/bpresley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545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28600" y="1981200"/>
            <a:ext cx="8610600" cy="4648200"/>
          </a:xfrm>
        </p:spPr>
        <p:txBody>
          <a:bodyPr/>
          <a:lstStyle/>
          <a:p>
            <a:r>
              <a:rPr lang="en-US" dirty="0" smtClean="0"/>
              <a:t>Brent</a:t>
            </a:r>
          </a:p>
          <a:p>
            <a:r>
              <a:rPr lang="en-US" dirty="0" smtClean="0"/>
              <a:t>Education</a:t>
            </a:r>
          </a:p>
          <a:p>
            <a:pPr lvl="1"/>
            <a:r>
              <a:rPr lang="en-US" dirty="0" smtClean="0"/>
              <a:t>Bachelor of Science (Computer Information Systems, Mathematics, Economics).  </a:t>
            </a:r>
          </a:p>
          <a:p>
            <a:pPr lvl="1"/>
            <a:r>
              <a:rPr lang="en-US" dirty="0" smtClean="0"/>
              <a:t>MBA, </a:t>
            </a:r>
          </a:p>
          <a:p>
            <a:pPr lvl="1"/>
            <a:r>
              <a:rPr lang="en-US" dirty="0" smtClean="0"/>
              <a:t>Masters Degree in Programming –in progress</a:t>
            </a:r>
          </a:p>
          <a:p>
            <a:r>
              <a:rPr lang="en-US" dirty="0" smtClean="0"/>
              <a:t>Previously at Skyward, </a:t>
            </a:r>
            <a:r>
              <a:rPr lang="en-US" dirty="0" err="1" smtClean="0"/>
              <a:t>LifeQuest</a:t>
            </a:r>
            <a:r>
              <a:rPr lang="en-US" dirty="0" smtClean="0"/>
              <a:t>, Sentry</a:t>
            </a:r>
          </a:p>
          <a:p>
            <a:r>
              <a:rPr lang="en-US" dirty="0" smtClean="0"/>
              <a:t>1 daughter who is 9 years old</a:t>
            </a:r>
          </a:p>
          <a:p>
            <a:r>
              <a:rPr lang="en-US" dirty="0" smtClean="0"/>
              <a:t>I have a </a:t>
            </a:r>
            <a:r>
              <a:rPr lang="en-US" dirty="0" err="1" smtClean="0"/>
              <a:t>Tardis</a:t>
            </a:r>
            <a:r>
              <a:rPr lang="en-US" dirty="0" smtClean="0"/>
              <a:t> in my basement (next slide)</a:t>
            </a:r>
          </a:p>
        </p:txBody>
      </p:sp>
    </p:spTree>
    <p:extLst>
      <p:ext uri="{BB962C8B-B14F-4D97-AF65-F5344CB8AC3E}">
        <p14:creationId xmlns:p14="http://schemas.microsoft.com/office/powerpoint/2010/main" val="239539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Tardis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599" y="1371600"/>
            <a:ext cx="4121239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31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Program you are in.  Degrees you have already obtained (if applicable)</a:t>
            </a:r>
          </a:p>
          <a:p>
            <a:r>
              <a:rPr lang="en-US" dirty="0" smtClean="0"/>
              <a:t>Computer knowledge level  (1-10)</a:t>
            </a:r>
          </a:p>
          <a:p>
            <a:r>
              <a:rPr lang="en-US" dirty="0" smtClean="0"/>
              <a:t>Current job</a:t>
            </a:r>
          </a:p>
          <a:p>
            <a:r>
              <a:rPr lang="en-US" dirty="0" smtClean="0"/>
              <a:t>Family</a:t>
            </a:r>
          </a:p>
          <a:p>
            <a:r>
              <a:rPr lang="en-US" dirty="0" smtClean="0"/>
              <a:t>1 interesting thing about you that will make people remember you</a:t>
            </a:r>
          </a:p>
        </p:txBody>
      </p:sp>
    </p:spTree>
    <p:extLst>
      <p:ext uri="{BB962C8B-B14F-4D97-AF65-F5344CB8AC3E}">
        <p14:creationId xmlns:p14="http://schemas.microsoft.com/office/powerpoint/2010/main" val="427455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Program Success orientation</a:t>
            </a:r>
            <a:br>
              <a:rPr lang="en-US" sz="3600" dirty="0" smtClean="0"/>
            </a:br>
            <a:r>
              <a:rPr lang="en-US" sz="3600" dirty="0" smtClean="0"/>
              <a:t>(PSO)</a:t>
            </a:r>
            <a:endParaRPr lang="en-US" sz="3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Friday, </a:t>
            </a:r>
            <a:r>
              <a:rPr lang="en-US" smtClean="0"/>
              <a:t>August 28</a:t>
            </a:r>
            <a:endParaRPr lang="en-US" dirty="0" smtClean="0"/>
          </a:p>
          <a:p>
            <a:r>
              <a:rPr lang="en-US" dirty="0" smtClean="0"/>
              <a:t>12 pm to 3 pm</a:t>
            </a:r>
          </a:p>
          <a:p>
            <a:r>
              <a:rPr lang="en-US" dirty="0" smtClean="0"/>
              <a:t>Community Engagement Room</a:t>
            </a:r>
            <a:endParaRPr lang="en-US" dirty="0"/>
          </a:p>
          <a:p>
            <a:r>
              <a:rPr lang="en-US" dirty="0" smtClean="0"/>
              <a:t>Strategies to ensure your success in IT programs</a:t>
            </a:r>
          </a:p>
          <a:p>
            <a:r>
              <a:rPr lang="en-US" dirty="0" smtClean="0"/>
              <a:t>Extra Credit for attendance</a:t>
            </a:r>
          </a:p>
          <a:p>
            <a:r>
              <a:rPr lang="en-US" dirty="0" smtClean="0"/>
              <a:t>Lunch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66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Lab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Isolated from MSTC network</a:t>
            </a:r>
          </a:p>
          <a:p>
            <a:r>
              <a:rPr lang="en-US" dirty="0" smtClean="0"/>
              <a:t>Wireless Internet: APPLE-LABs</a:t>
            </a:r>
            <a:br>
              <a:rPr lang="en-US" dirty="0" smtClean="0"/>
            </a:br>
            <a:r>
              <a:rPr lang="en-US" dirty="0" smtClean="0"/>
              <a:t>User: sp-imac1    Password: @&amp;FR_0S</a:t>
            </a:r>
          </a:p>
          <a:p>
            <a:r>
              <a:rPr lang="en-US" dirty="0" smtClean="0"/>
              <a:t>Personal user accounts next class</a:t>
            </a:r>
          </a:p>
          <a:p>
            <a:r>
              <a:rPr lang="en-US" dirty="0" smtClean="0"/>
              <a:t>Windows access via VMWare virtual machine (next class)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968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 up profile on the mac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smtClean="0"/>
              <a:t>Instructor and/or </a:t>
            </a:r>
            <a:r>
              <a:rPr lang="en-US" dirty="0" smtClean="0"/>
              <a:t>assistant will log you in as an administrator</a:t>
            </a:r>
          </a:p>
          <a:p>
            <a:r>
              <a:rPr lang="en-US" dirty="0" smtClean="0"/>
              <a:t>Then create your own profile</a:t>
            </a:r>
            <a:endParaRPr lang="en-US" dirty="0"/>
          </a:p>
          <a:p>
            <a:pPr lvl="1"/>
            <a:r>
              <a:rPr lang="en-US" dirty="0" smtClean="0"/>
              <a:t>Use a password you can remember easily</a:t>
            </a:r>
          </a:p>
          <a:p>
            <a:r>
              <a:rPr lang="en-US" dirty="0" smtClean="0"/>
              <a:t>Set up the mouse in the ‘traditional’ manner if you wish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6254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Virtual Machine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Transfer virtual machine from the admin account to your account.  This will take a while to complete</a:t>
            </a:r>
          </a:p>
          <a:p>
            <a:pPr lvl="1"/>
            <a:r>
              <a:rPr lang="en-US" dirty="0" smtClean="0"/>
              <a:t>Save it on your desktop</a:t>
            </a:r>
          </a:p>
          <a:p>
            <a:pPr lvl="1"/>
            <a:r>
              <a:rPr lang="en-US" dirty="0" smtClean="0"/>
              <a:t>May wish to save it to a flash drive</a:t>
            </a:r>
          </a:p>
          <a:p>
            <a:pPr lvl="1"/>
            <a:r>
              <a:rPr lang="en-US" dirty="0" smtClean="0"/>
              <a:t>Always shut down the </a:t>
            </a:r>
            <a:r>
              <a:rPr lang="en-US" dirty="0" err="1" smtClean="0"/>
              <a:t>vm</a:t>
            </a:r>
            <a:r>
              <a:rPr lang="en-US" dirty="0" smtClean="0"/>
              <a:t> at the end </a:t>
            </a:r>
            <a:r>
              <a:rPr lang="en-US" smtClean="0"/>
              <a:t>of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306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Welcome to MSTC&amp;quot;&quot;/&gt;&lt;property id=&quot;20307&quot; value=&quot;313&quot;/&gt;&lt;/object&gt;&lt;object type=&quot;3&quot; unique_id=&quot;10109&quot;&gt;&lt;property id=&quot;20148&quot; value=&quot;5&quot;/&gt;&lt;property id=&quot;20300&quot; value=&quot;Slide 2 - &amp;quot;Overview&amp;quot;&quot;/&gt;&lt;property id=&quot;20307&quot; value=&quot;314&quot;/&gt;&lt;/object&gt;&lt;object type=&quot;3&quot; unique_id=&quot;10110&quot;&gt;&lt;property id=&quot;20148&quot; value=&quot;5&quot;/&gt;&lt;property id=&quot;20300&quot; value=&quot;Slide 3 - &amp;quot;Program Success orientation&amp;#x0D;&amp;#x0A;(PSO)&amp;quot;&quot;/&gt;&lt;property id=&quot;20307&quot; value=&quot;315&quot;/&gt;&lt;/object&gt;&lt;object type=&quot;3&quot; unique_id=&quot;10111&quot;&gt;&lt;property id=&quot;20148&quot; value=&quot;5&quot;/&gt;&lt;property id=&quot;20300&quot; value=&quot;Slide 5 - &amp;quot;MSTC Network Login&amp;quot;&quot;/&gt;&lt;property id=&quot;20307&quot; value=&quot;316&quot;/&gt;&lt;/object&gt;&lt;object type=&quot;3&quot; unique_id=&quot;10113&quot;&gt;&lt;property id=&quot;20148&quot; value=&quot;5&quot;/&gt;&lt;property id=&quot;20300&quot; value=&quot;Slide 6 - &amp;quot;User Profiles&amp;quot;&quot;/&gt;&lt;property id=&quot;20307&quot; value=&quot;318&quot;/&gt;&lt;/object&gt;&lt;object type=&quot;3&quot; unique_id=&quot;10114&quot;&gt;&lt;property id=&quot;20148&quot; value=&quot;5&quot;/&gt;&lt;property id=&quot;20300&quot; value=&quot;Slide 7 - &amp;quot;MyMSTC&amp;quot;&quot;/&gt;&lt;property id=&quot;20307&quot; value=&quot;319&quot;/&gt;&lt;/object&gt;&lt;object type=&quot;3&quot; unique_id=&quot;10115&quot;&gt;&lt;property id=&quot;20148&quot; value=&quot;5&quot;/&gt;&lt;property id=&quot;20300&quot; value=&quot;Slide 8 - &amp;quot;MSTC Email&amp;quot;&quot;/&gt;&lt;property id=&quot;20307&quot; value=&quot;320&quot;/&gt;&lt;/object&gt;&lt;object type=&quot;3&quot; unique_id=&quot;10116&quot;&gt;&lt;property id=&quot;20148&quot; value=&quot;5&quot;/&gt;&lt;property id=&quot;20300&quot; value=&quot;Slide 9 - &amp;quot;MSTC Email&amp;quot;&quot;/&gt;&lt;property id=&quot;20307&quot; value=&quot;321&quot;/&gt;&lt;/object&gt;&lt;object type=&quot;3&quot; unique_id=&quot;10117&quot;&gt;&lt;property id=&quot;20148&quot; value=&quot;5&quot;/&gt;&lt;property id=&quot;20300&quot; value=&quot;Slide 10 - &amp;quot;Online Grades&amp;quot;&quot;/&gt;&lt;property id=&quot;20307&quot; value=&quot;322&quot;/&gt;&lt;/object&gt;&lt;object type=&quot;3&quot; unique_id=&quot;10118&quot;&gt;&lt;property id=&quot;20148&quot; value=&quot;5&quot;/&gt;&lt;property id=&quot;20300&quot; value=&quot;Slide 11 - &amp;quot;Computer at Home&amp;quot;&quot;/&gt;&lt;property id=&quot;20307&quot; value=&quot;323&quot;/&gt;&lt;/object&gt;&lt;object type=&quot;3&quot; unique_id=&quot;10223&quot;&gt;&lt;property id=&quot;20148&quot; value=&quot;5&quot;/&gt;&lt;property id=&quot;20300&quot; value=&quot;Slide 12 - &amp;quot;Software Needs&amp;quot;&quot;/&gt;&lt;property id=&quot;20307&quot; value=&quot;324&quot;/&gt;&lt;/object&gt;&lt;object type=&quot;3&quot; unique_id=&quot;10285&quot;&gt;&lt;property id=&quot;20148&quot; value=&quot;5&quot;/&gt;&lt;property id=&quot;20300&quot; value=&quot;Slide 14 - &amp;quot;Network STorage&amp;quot;&quot;/&gt;&lt;property id=&quot;20307&quot; value=&quot;326&quot;/&gt;&lt;/object&gt;&lt;object type=&quot;3&quot; unique_id=&quot;10286&quot;&gt;&lt;property id=&quot;20148&quot; value=&quot;5&quot;/&gt;&lt;property id=&quot;20300&quot; value=&quot;Slide 15 - &amp;quot;Cloud Storage&amp;quot;&quot;/&gt;&lt;property id=&quot;20307&quot; value=&quot;327&quot;/&gt;&lt;/object&gt;&lt;object type=&quot;3&quot; unique_id=&quot;10389&quot;&gt;&lt;property id=&quot;20148&quot; value=&quot;5&quot;/&gt;&lt;property id=&quot;20300&quot; value=&quot;Slide 13 - &amp;quot;Other Computer Resources&amp;quot;&quot;/&gt;&lt;property id=&quot;20307&quot; value=&quot;331&quot;/&gt;&lt;/object&gt;&lt;object type=&quot;3&quot; unique_id=&quot;10390&quot;&gt;&lt;property id=&quot;20148&quot; value=&quot;5&quot;/&gt;&lt;property id=&quot;20300&quot; value=&quot;Slide 16 - &amp;quot;Printing in the Lab&amp;quot;&quot;/&gt;&lt;property id=&quot;20307&quot; value=&quot;328&quot;/&gt;&lt;/object&gt;&lt;object type=&quot;3&quot; unique_id=&quot;10391&quot;&gt;&lt;property id=&quot;20148&quot; value=&quot;5&quot;/&gt;&lt;property id=&quot;20300&quot; value=&quot;Slide 17 - &amp;quot;C.A.S.S.&amp;quot;&quot;/&gt;&lt;property id=&quot;20307&quot; value=&quot;329&quot;/&gt;&lt;/object&gt;&lt;object type=&quot;3&quot; unique_id=&quot;10392&quot;&gt;&lt;property id=&quot;20148&quot; value=&quot;5&quot;/&gt;&lt;property id=&quot;20300&quot; value=&quot;Slide 18 - &amp;quot;Course Website &amp;amp; Syllabus&amp;quot;&quot;/&gt;&lt;property id=&quot;20307&quot; value=&quot;330&quot;/&gt;&lt;/object&gt;&lt;object type=&quot;3&quot; unique_id=&quot;10393&quot;&gt;&lt;property id=&quot;20148&quot; value=&quot;5&quot;/&gt;&lt;property id=&quot;20300&quot; value=&quot;Slide 4 - &amp;quot;Mac Lab&amp;quot;&quot;/&gt;&lt;property id=&quot;20307&quot; value=&quot;33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STC PowerPoint Template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B3F3E4A144E674BAC6F2237AADC6794" ma:contentTypeVersion="0" ma:contentTypeDescription="Create a new document." ma:contentTypeScope="" ma:versionID="4144a10a846bd135ba26dc4bb183722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17D8B3A-6C63-4BAC-85AE-A48571BBC96E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AF93524-A8A9-4625-BB9D-0886DB6626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57FCF5A-64A1-4222-9B63-E4E98EF2BD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MSTC PowerPoint Template</Template>
  <TotalTime>238</TotalTime>
  <Words>636</Words>
  <Application>Microsoft Office PowerPoint</Application>
  <PresentationFormat>On-screen Show (4:3)</PresentationFormat>
  <Paragraphs>154</Paragraphs>
  <Slides>23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Arial</vt:lpstr>
      <vt:lpstr>MSTC PowerPoint Template</vt:lpstr>
      <vt:lpstr>Welcome to MSTC</vt:lpstr>
      <vt:lpstr>Overview</vt:lpstr>
      <vt:lpstr>Introduction</vt:lpstr>
      <vt:lpstr>Tardis</vt:lpstr>
      <vt:lpstr>Introductions</vt:lpstr>
      <vt:lpstr>Program Success orientation (PSO)</vt:lpstr>
      <vt:lpstr>Mac Lab</vt:lpstr>
      <vt:lpstr>Set up profile on the mac</vt:lpstr>
      <vt:lpstr>Transfer Virtual Machine</vt:lpstr>
      <vt:lpstr>MSTC Network Login</vt:lpstr>
      <vt:lpstr>User Profiles</vt:lpstr>
      <vt:lpstr>MyMSTC</vt:lpstr>
      <vt:lpstr>MSTC Email</vt:lpstr>
      <vt:lpstr>MSTC Email</vt:lpstr>
      <vt:lpstr>Online Grades</vt:lpstr>
      <vt:lpstr>Computer at Home</vt:lpstr>
      <vt:lpstr>Software available (if needed)</vt:lpstr>
      <vt:lpstr>Other Computer Resources</vt:lpstr>
      <vt:lpstr>Network STorage</vt:lpstr>
      <vt:lpstr>Cloud Storage</vt:lpstr>
      <vt:lpstr>Printing in the Lab</vt:lpstr>
      <vt:lpstr>C.A.S.S.</vt:lpstr>
      <vt:lpstr>Course Website &amp; Syllabus</vt:lpstr>
    </vt:vector>
  </TitlesOfParts>
  <Company>MSTC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MSTC</dc:title>
  <dc:creator>Gaul, Volker</dc:creator>
  <cp:lastModifiedBy>Presley, Brent A</cp:lastModifiedBy>
  <cp:revision>26</cp:revision>
  <cp:lastPrinted>2013-01-16T16:22:27Z</cp:lastPrinted>
  <dcterms:created xsi:type="dcterms:W3CDTF">2013-08-16T14:20:36Z</dcterms:created>
  <dcterms:modified xsi:type="dcterms:W3CDTF">2015-09-04T19:00:31Z</dcterms:modified>
</cp:coreProperties>
</file>